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261" r:id="rId4"/>
    <p:sldId id="267" r:id="rId5"/>
    <p:sldId id="269" r:id="rId6"/>
    <p:sldId id="268" r:id="rId7"/>
    <p:sldId id="270" r:id="rId8"/>
    <p:sldId id="271" r:id="rId9"/>
    <p:sldId id="275" r:id="rId10"/>
    <p:sldId id="274" r:id="rId11"/>
    <p:sldId id="277" r:id="rId12"/>
    <p:sldId id="278" r:id="rId13"/>
    <p:sldId id="276" r:id="rId14"/>
    <p:sldId id="279" r:id="rId15"/>
    <p:sldId id="272" r:id="rId16"/>
    <p:sldId id="280" r:id="rId17"/>
    <p:sldId id="273" r:id="rId18"/>
    <p:sldId id="281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974"/>
    <a:srgbClr val="767171"/>
    <a:srgbClr val="FDBCA5"/>
    <a:srgbClr val="FA5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8" autoAdjust="0"/>
    <p:restoredTop sz="85645" autoAdjust="0"/>
  </p:normalViewPr>
  <p:slideViewPr>
    <p:cSldViewPr snapToGrid="0">
      <p:cViewPr>
        <p:scale>
          <a:sx n="70" d="100"/>
          <a:sy n="70" d="100"/>
        </p:scale>
        <p:origin x="110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0F0DC-ABED-48D7-A1C0-2CE5376CE6E4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B954A-F949-49BA-9BA3-BA4B78EA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7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09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95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6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12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6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55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4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’12</a:t>
            </a:r>
            <a:r>
              <a:rPr lang="ko-KR" altLang="en-US" sz="1200" b="1" dirty="0"/>
              <a:t>세 관람가</a:t>
            </a:r>
            <a:r>
              <a:rPr lang="en-US" altLang="ko-KR" sz="1200" b="1" dirty="0"/>
              <a:t>‘ </a:t>
            </a:r>
            <a:r>
              <a:rPr lang="ko-KR" altLang="en-US" sz="1200" b="1" dirty="0"/>
              <a:t>영화는 관객수 분포가 큰데 비해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공급 少</a:t>
            </a:r>
            <a:r>
              <a:rPr lang="en-US" altLang="ko-KR" sz="1200" b="1" dirty="0"/>
              <a:t> &gt; ’12</a:t>
            </a:r>
            <a:r>
              <a:rPr lang="ko-KR" altLang="en-US" sz="1200" b="1" dirty="0"/>
              <a:t>세 관람가</a:t>
            </a:r>
            <a:r>
              <a:rPr lang="en-US" altLang="ko-KR" sz="1200" b="1" dirty="0"/>
              <a:t>’ </a:t>
            </a:r>
            <a:r>
              <a:rPr lang="ko-KR" altLang="en-US" sz="1200" b="1" dirty="0"/>
              <a:t>영화의 공급과 출품 증가 방안을 고려하면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더 많은 관객들을 유치 가능할 것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‘</a:t>
            </a:r>
            <a:r>
              <a:rPr lang="ko-KR" altLang="en-US" sz="1200" b="1" dirty="0"/>
              <a:t>전체 관람가</a:t>
            </a:r>
            <a:r>
              <a:rPr lang="en-US" altLang="ko-KR" sz="1200" b="1" dirty="0"/>
              <a:t>‘ </a:t>
            </a:r>
            <a:r>
              <a:rPr lang="ko-KR" altLang="en-US" sz="1200" b="1" dirty="0"/>
              <a:t>영화의 관객수 분포와 중간 관객수는 저조 </a:t>
            </a:r>
            <a:r>
              <a:rPr lang="en-US" altLang="ko-KR" sz="1200" b="1" dirty="0"/>
              <a:t>+ </a:t>
            </a:r>
            <a:r>
              <a:rPr lang="ko-KR" altLang="en-US" sz="1200" b="1" dirty="0"/>
              <a:t>공급 또한 少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</a:t>
            </a:r>
            <a:r>
              <a:rPr lang="en-US" altLang="ko-KR" sz="1200" b="1" dirty="0"/>
              <a:t>&gt; </a:t>
            </a:r>
            <a:r>
              <a:rPr lang="ko-KR" altLang="en-US" sz="1200" b="1" dirty="0"/>
              <a:t>가족 단위로 즐길 수 있는 장르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코미디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드라마 등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의 </a:t>
            </a:r>
            <a:r>
              <a:rPr lang="en-US" altLang="ko-KR" sz="1200" b="1" dirty="0"/>
              <a:t>‘</a:t>
            </a:r>
            <a:r>
              <a:rPr lang="ko-KR" altLang="en-US" sz="1200" b="1" dirty="0" err="1"/>
              <a:t>전체관람가</a:t>
            </a:r>
            <a:r>
              <a:rPr lang="en-US" altLang="ko-KR" sz="1200" b="1" dirty="0"/>
              <a:t>’ </a:t>
            </a:r>
            <a:r>
              <a:rPr lang="ko-KR" altLang="en-US" sz="1200" b="1" dirty="0"/>
              <a:t>영화가 더 많이 공급되어야 함</a:t>
            </a:r>
            <a:endParaRPr lang="en-US" altLang="ko-KR" sz="1200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36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5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33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6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3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4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3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4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74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B954A-F949-49BA-9BA3-BA4B78EA0D0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8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2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3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1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3057485">
            <a:off x="4461763" y="418392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4775583" y="2119257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3524153" y="2070339"/>
            <a:ext cx="4890875" cy="17115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 latinLnBrk="0">
              <a:defRPr/>
            </a:pPr>
            <a:r>
              <a:rPr lang="ko-KR" altLang="en-US" sz="4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📽</a:t>
            </a:r>
            <a:r>
              <a:rPr lang="en-US" altLang="ko-KR" sz="4000" b="1" i="0" kern="0" dirty="0">
                <a:solidFill>
                  <a:srgbClr val="363B64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movie</a:t>
            </a:r>
            <a:r>
              <a:rPr lang="ko-KR" altLang="en-US" sz="4000" b="1" i="0" kern="0" dirty="0">
                <a:solidFill>
                  <a:srgbClr val="363B64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000" b="1" i="0" kern="0" dirty="0">
                <a:solidFill>
                  <a:srgbClr val="363B64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  <a:r>
              <a:rPr lang="ko-KR" altLang="en-US" sz="4000" b="1" i="0" kern="0" dirty="0">
                <a:solidFill>
                  <a:srgbClr val="363B64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000" b="1" i="0" kern="0" dirty="0">
                <a:solidFill>
                  <a:srgbClr val="363B64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en-US" altLang="ko-KR" sz="4000" b="1" kern="0" dirty="0"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nalysis</a:t>
            </a:r>
          </a:p>
        </p:txBody>
      </p:sp>
      <p:sp>
        <p:nvSpPr>
          <p:cNvPr id="5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6931887" y="3735295"/>
            <a:ext cx="1132956" cy="3373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050" b="1" dirty="0">
                <a:solidFill>
                  <a:prstClr val="black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KIM</a:t>
            </a:r>
            <a:r>
              <a:rPr lang="ko-KR" altLang="en-US" sz="1050" b="1" dirty="0">
                <a:solidFill>
                  <a:prstClr val="black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 </a:t>
            </a:r>
            <a:r>
              <a:rPr lang="en-US" altLang="ko-KR" sz="1050" b="1" dirty="0">
                <a:solidFill>
                  <a:prstClr val="black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YE</a:t>
            </a:r>
            <a:r>
              <a:rPr lang="ko-KR" altLang="en-US" sz="1050" b="1" dirty="0">
                <a:solidFill>
                  <a:prstClr val="black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 </a:t>
            </a:r>
            <a:r>
              <a:rPr lang="en-US" altLang="ko-KR" sz="1050" b="1" dirty="0">
                <a:solidFill>
                  <a:prstClr val="black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JI</a:t>
            </a:r>
            <a:endParaRPr lang="ko-KR" altLang="en-US" sz="1050" b="1" dirty="0">
              <a:solidFill>
                <a:prstClr val="black"/>
              </a:solidFill>
              <a:latin typeface="Aharoni" panose="02010803020104030203" pitchFamily="2" charset="-79"/>
              <a:ea typeface="나눔고딕" panose="020D0604000000000000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706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716" y="-869214"/>
            <a:ext cx="13969129" cy="9839687"/>
            <a:chOff x="0" y="-826034"/>
            <a:chExt cx="13969129" cy="9839687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369491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EDA</a:t>
              </a:r>
              <a:r>
                <a:rPr lang="ko-KR" altLang="en-US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7027515" y="1750044"/>
            <a:ext cx="4538746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C9974"/>
                </a:solidFill>
              </a:rPr>
              <a:t>movie_12=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u="sng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u="sng" dirty="0">
                <a:solidFill>
                  <a:srgbClr val="FC9974"/>
                </a:solidFill>
              </a:rPr>
              <a:t>['</a:t>
            </a:r>
            <a:r>
              <a:rPr lang="en-US" altLang="ko-KR" sz="1600" b="1" u="sng" dirty="0" err="1">
                <a:solidFill>
                  <a:srgbClr val="FC9974"/>
                </a:solidFill>
              </a:rPr>
              <a:t>screening_rat</a:t>
            </a:r>
            <a:r>
              <a:rPr lang="en-US" altLang="ko-KR" sz="1600" b="1" u="sng" dirty="0">
                <a:solidFill>
                  <a:srgbClr val="FC9974"/>
                </a:solidFill>
              </a:rPr>
              <a:t>'] </a:t>
            </a:r>
            <a:r>
              <a:rPr lang="en-US" altLang="ko-KR" sz="1600" b="1" dirty="0">
                <a:solidFill>
                  <a:srgbClr val="FC9974"/>
                </a:solidFill>
              </a:rPr>
              <a:t>== ‘12</a:t>
            </a:r>
            <a:r>
              <a:rPr lang="ko-KR" altLang="en-US" sz="1600" b="1" dirty="0">
                <a:solidFill>
                  <a:srgbClr val="FC9974"/>
                </a:solidFill>
              </a:rPr>
              <a:t>세 관람가</a:t>
            </a:r>
            <a:r>
              <a:rPr lang="en-US" altLang="ko-KR" sz="1600" b="1" dirty="0">
                <a:solidFill>
                  <a:srgbClr val="FC9974"/>
                </a:solidFill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u="sng" dirty="0">
                <a:solidFill>
                  <a:srgbClr val="FC9974"/>
                </a:solidFill>
              </a:rPr>
              <a:t>movie12_df </a:t>
            </a:r>
            <a:r>
              <a:rPr lang="en-US" altLang="ko-KR" sz="1600" b="1" dirty="0">
                <a:solidFill>
                  <a:srgbClr val="FC9974"/>
                </a:solidFill>
              </a:rPr>
              <a:t>= </a:t>
            </a: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[</a:t>
            </a:r>
            <a:r>
              <a:rPr lang="en-US" altLang="ko-KR" sz="1600" b="1" u="sng" dirty="0">
                <a:solidFill>
                  <a:srgbClr val="FC9974"/>
                </a:solidFill>
              </a:rPr>
              <a:t>movie_12</a:t>
            </a:r>
            <a:r>
              <a:rPr lang="en-US" altLang="ko-KR" sz="1600" b="1" dirty="0">
                <a:solidFill>
                  <a:srgbClr val="FC9974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dirty="0" err="1">
                <a:solidFill>
                  <a:srgbClr val="FC9974"/>
                </a:solidFill>
              </a:rPr>
              <a:t>sns.countplot</a:t>
            </a:r>
            <a:r>
              <a:rPr lang="en-US" altLang="ko-KR" sz="1600" b="1" dirty="0">
                <a:solidFill>
                  <a:srgbClr val="FC9974"/>
                </a:solidFill>
              </a:rPr>
              <a:t>(x = 'genre’,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                    data = </a:t>
            </a:r>
            <a:r>
              <a:rPr lang="en-US" altLang="ko-KR" sz="1600" b="1" u="sng" dirty="0">
                <a:solidFill>
                  <a:srgbClr val="FC9974"/>
                </a:solidFill>
              </a:rPr>
              <a:t>movie12_df</a:t>
            </a:r>
            <a:r>
              <a:rPr lang="en-US" altLang="ko-KR" sz="1600" b="1" dirty="0">
                <a:solidFill>
                  <a:srgbClr val="FC9974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767171"/>
                </a:solidFill>
              </a:rPr>
              <a:t>‘</a:t>
            </a:r>
            <a:r>
              <a:rPr lang="ko-KR" altLang="en-US" sz="1600" b="1" dirty="0">
                <a:solidFill>
                  <a:srgbClr val="767171"/>
                </a:solidFill>
              </a:rPr>
              <a:t>드라마</a:t>
            </a:r>
            <a:r>
              <a:rPr lang="en-US" altLang="ko-KR" sz="1600" b="1" dirty="0">
                <a:solidFill>
                  <a:srgbClr val="767171"/>
                </a:solidFill>
              </a:rPr>
              <a:t>’</a:t>
            </a:r>
            <a:r>
              <a:rPr lang="ko-KR" altLang="en-US" sz="1600" b="1" dirty="0">
                <a:solidFill>
                  <a:srgbClr val="767171"/>
                </a:solidFill>
              </a:rPr>
              <a:t> 장르가 가장 많음</a:t>
            </a:r>
            <a:endParaRPr lang="en-US" altLang="ko-KR" sz="1600" b="1" dirty="0">
              <a:solidFill>
                <a:srgbClr val="FC9974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A29B67-4754-4E55-AEBA-5761122A4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6" y="1644379"/>
            <a:ext cx="5907784" cy="465499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8DCC4D43-11EF-4CFC-854D-925698680558}"/>
              </a:ext>
            </a:extLst>
          </p:cNvPr>
          <p:cNvSpPr/>
          <p:nvPr/>
        </p:nvSpPr>
        <p:spPr>
          <a:xfrm>
            <a:off x="1195865" y="1796380"/>
            <a:ext cx="1271239" cy="423747"/>
          </a:xfrm>
          <a:prstGeom prst="ellipse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31FE93-0706-46F5-A812-A315BFEC8A93}"/>
              </a:ext>
            </a:extLst>
          </p:cNvPr>
          <p:cNvSpPr/>
          <p:nvPr/>
        </p:nvSpPr>
        <p:spPr>
          <a:xfrm>
            <a:off x="1734660" y="2372127"/>
            <a:ext cx="608489" cy="3617193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0">
            <a:extLst>
              <a:ext uri="{FF2B5EF4-FFF2-40B4-BE49-F238E27FC236}">
                <a16:creationId xmlns:a16="http://schemas.microsoft.com/office/drawing/2014/main" id="{0C815CA1-8F5E-45A4-9FBC-4F347B15DAE1}"/>
              </a:ext>
            </a:extLst>
          </p:cNvPr>
          <p:cNvSpPr/>
          <p:nvPr/>
        </p:nvSpPr>
        <p:spPr>
          <a:xfrm>
            <a:off x="3419470" y="511686"/>
            <a:ext cx="6445890" cy="827543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상영등급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2400" b="1" dirty="0" err="1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screening_rat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)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별 </a:t>
            </a: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장르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(genre)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분포</a:t>
            </a:r>
            <a:endParaRPr lang="en-US" altLang="ko-KR" sz="2400" dirty="0">
              <a:solidFill>
                <a:srgbClr val="76717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  <a:p>
            <a:pPr latinLnBrk="0">
              <a:defRPr/>
            </a:pP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altLang="ko-KR" sz="2400" dirty="0" err="1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countplot</a:t>
            </a: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ko-KR" altLang="en-US" sz="2400" dirty="0">
              <a:solidFill>
                <a:srgbClr val="FC997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3394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2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716" y="-881914"/>
            <a:ext cx="13969129" cy="9839687"/>
            <a:chOff x="0" y="-826034"/>
            <a:chExt cx="13969129" cy="9839687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369491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EDA</a:t>
              </a:r>
              <a:r>
                <a:rPr lang="ko-KR" altLang="en-US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7027515" y="1750044"/>
            <a:ext cx="4538746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C9974"/>
                </a:solidFill>
              </a:rPr>
              <a:t>movie_15=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u="sng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u="sng" dirty="0">
                <a:solidFill>
                  <a:srgbClr val="FC9974"/>
                </a:solidFill>
              </a:rPr>
              <a:t>['</a:t>
            </a:r>
            <a:r>
              <a:rPr lang="en-US" altLang="ko-KR" sz="1600" b="1" u="sng" dirty="0" err="1">
                <a:solidFill>
                  <a:srgbClr val="FC9974"/>
                </a:solidFill>
              </a:rPr>
              <a:t>screening_rat</a:t>
            </a:r>
            <a:r>
              <a:rPr lang="en-US" altLang="ko-KR" sz="1600" b="1" u="sng" dirty="0">
                <a:solidFill>
                  <a:srgbClr val="FC9974"/>
                </a:solidFill>
              </a:rPr>
              <a:t>'] </a:t>
            </a:r>
            <a:r>
              <a:rPr lang="en-US" altLang="ko-KR" sz="1600" b="1" dirty="0">
                <a:solidFill>
                  <a:srgbClr val="FC9974"/>
                </a:solidFill>
              </a:rPr>
              <a:t>== ‘15</a:t>
            </a:r>
            <a:r>
              <a:rPr lang="ko-KR" altLang="en-US" sz="1600" b="1" dirty="0">
                <a:solidFill>
                  <a:srgbClr val="FC9974"/>
                </a:solidFill>
              </a:rPr>
              <a:t>세 관람가</a:t>
            </a:r>
            <a:r>
              <a:rPr lang="en-US" altLang="ko-KR" sz="1600" b="1" dirty="0">
                <a:solidFill>
                  <a:srgbClr val="FC9974"/>
                </a:solidFill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u="sng" dirty="0">
                <a:solidFill>
                  <a:srgbClr val="FC9974"/>
                </a:solidFill>
              </a:rPr>
              <a:t>movie15_df </a:t>
            </a:r>
            <a:r>
              <a:rPr lang="en-US" altLang="ko-KR" sz="1600" b="1" dirty="0">
                <a:solidFill>
                  <a:srgbClr val="FC9974"/>
                </a:solidFill>
              </a:rPr>
              <a:t>= </a:t>
            </a: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[</a:t>
            </a:r>
            <a:r>
              <a:rPr lang="en-US" altLang="ko-KR" sz="1600" b="1" u="sng" dirty="0">
                <a:solidFill>
                  <a:srgbClr val="FC9974"/>
                </a:solidFill>
              </a:rPr>
              <a:t>movie_15</a:t>
            </a:r>
            <a:r>
              <a:rPr lang="en-US" altLang="ko-KR" sz="1600" b="1" dirty="0">
                <a:solidFill>
                  <a:srgbClr val="FC9974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dirty="0" err="1">
                <a:solidFill>
                  <a:srgbClr val="FC9974"/>
                </a:solidFill>
              </a:rPr>
              <a:t>sns.countplot</a:t>
            </a:r>
            <a:r>
              <a:rPr lang="en-US" altLang="ko-KR" sz="1600" b="1" dirty="0">
                <a:solidFill>
                  <a:srgbClr val="FC9974"/>
                </a:solidFill>
              </a:rPr>
              <a:t>(x = 'genre’,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                    data = </a:t>
            </a:r>
            <a:r>
              <a:rPr lang="en-US" altLang="ko-KR" sz="1600" b="1" u="sng" dirty="0">
                <a:solidFill>
                  <a:srgbClr val="FC9974"/>
                </a:solidFill>
              </a:rPr>
              <a:t>movie15_df</a:t>
            </a:r>
            <a:r>
              <a:rPr lang="en-US" altLang="ko-KR" sz="1600" b="1" dirty="0">
                <a:solidFill>
                  <a:srgbClr val="FC9974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767171"/>
                </a:solidFill>
              </a:rPr>
              <a:t>‘</a:t>
            </a:r>
            <a:r>
              <a:rPr lang="ko-KR" altLang="en-US" sz="1600" b="1" dirty="0">
                <a:solidFill>
                  <a:srgbClr val="767171"/>
                </a:solidFill>
              </a:rPr>
              <a:t>드라마</a:t>
            </a:r>
            <a:r>
              <a:rPr lang="en-US" altLang="ko-KR" sz="1600" b="1" dirty="0">
                <a:solidFill>
                  <a:srgbClr val="767171"/>
                </a:solidFill>
              </a:rPr>
              <a:t>’</a:t>
            </a:r>
            <a:r>
              <a:rPr lang="ko-KR" altLang="en-US" sz="1600" b="1" dirty="0">
                <a:solidFill>
                  <a:srgbClr val="767171"/>
                </a:solidFill>
              </a:rPr>
              <a:t> 장르가 가장 많음</a:t>
            </a:r>
            <a:endParaRPr lang="en-US" altLang="ko-KR" sz="1600" b="1" dirty="0">
              <a:solidFill>
                <a:srgbClr val="FC9974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31FE93-0706-46F5-A812-A315BFEC8A93}"/>
              </a:ext>
            </a:extLst>
          </p:cNvPr>
          <p:cNvSpPr/>
          <p:nvPr/>
        </p:nvSpPr>
        <p:spPr>
          <a:xfrm>
            <a:off x="1734660" y="2372127"/>
            <a:ext cx="608489" cy="3617193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DA2DD3-04ED-41AC-8A48-DDF1D5E6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49" y="1739537"/>
            <a:ext cx="6153415" cy="4618207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8DCC4D43-11EF-4CFC-854D-925698680558}"/>
              </a:ext>
            </a:extLst>
          </p:cNvPr>
          <p:cNvSpPr/>
          <p:nvPr/>
        </p:nvSpPr>
        <p:spPr>
          <a:xfrm>
            <a:off x="1195865" y="1796380"/>
            <a:ext cx="1271239" cy="423747"/>
          </a:xfrm>
          <a:prstGeom prst="ellipse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15FB19A-286D-41A9-9E5A-B4EB8DE1813A}"/>
              </a:ext>
            </a:extLst>
          </p:cNvPr>
          <p:cNvSpPr/>
          <p:nvPr/>
        </p:nvSpPr>
        <p:spPr>
          <a:xfrm>
            <a:off x="2220302" y="2448553"/>
            <a:ext cx="608489" cy="3617193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20">
            <a:extLst>
              <a:ext uri="{FF2B5EF4-FFF2-40B4-BE49-F238E27FC236}">
                <a16:creationId xmlns:a16="http://schemas.microsoft.com/office/drawing/2014/main" id="{3C70FDDC-754D-4620-B933-6436318F8F0A}"/>
              </a:ext>
            </a:extLst>
          </p:cNvPr>
          <p:cNvSpPr/>
          <p:nvPr/>
        </p:nvSpPr>
        <p:spPr>
          <a:xfrm>
            <a:off x="3419470" y="511686"/>
            <a:ext cx="6445890" cy="827543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상영등급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2400" b="1" dirty="0" err="1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screening_rat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)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별 </a:t>
            </a: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장르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(genre)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분포</a:t>
            </a:r>
            <a:endParaRPr lang="en-US" altLang="ko-KR" sz="2400" dirty="0">
              <a:solidFill>
                <a:srgbClr val="76717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  <a:p>
            <a:pPr latinLnBrk="0">
              <a:defRPr/>
            </a:pP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altLang="ko-KR" sz="2400" dirty="0" err="1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countplot</a:t>
            </a: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ko-KR" altLang="en-US" sz="2400" dirty="0">
              <a:solidFill>
                <a:srgbClr val="FC997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096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9" grpId="0" animBg="1"/>
      <p:bldP spid="22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716" y="-881914"/>
            <a:ext cx="13969129" cy="9839687"/>
            <a:chOff x="0" y="-826034"/>
            <a:chExt cx="13969129" cy="9839687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369491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EDA</a:t>
              </a:r>
              <a:r>
                <a:rPr lang="ko-KR" altLang="en-US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7027515" y="1750044"/>
            <a:ext cx="4886892" cy="521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C9974"/>
                </a:solidFill>
              </a:rPr>
              <a:t>movie_19=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u="sng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u="sng" dirty="0">
                <a:solidFill>
                  <a:srgbClr val="FC9974"/>
                </a:solidFill>
              </a:rPr>
              <a:t>['</a:t>
            </a:r>
            <a:r>
              <a:rPr lang="en-US" altLang="ko-KR" sz="1600" b="1" u="sng" dirty="0" err="1">
                <a:solidFill>
                  <a:srgbClr val="FC9974"/>
                </a:solidFill>
              </a:rPr>
              <a:t>screening_rat</a:t>
            </a:r>
            <a:r>
              <a:rPr lang="en-US" altLang="ko-KR" sz="1600" b="1" u="sng" dirty="0">
                <a:solidFill>
                  <a:srgbClr val="FC9974"/>
                </a:solidFill>
              </a:rPr>
              <a:t>'] </a:t>
            </a:r>
            <a:r>
              <a:rPr lang="en-US" altLang="ko-KR" sz="1600" b="1" dirty="0">
                <a:solidFill>
                  <a:srgbClr val="FC9974"/>
                </a:solidFill>
              </a:rPr>
              <a:t>== ‘</a:t>
            </a:r>
            <a:r>
              <a:rPr lang="ko-KR" altLang="en-US" sz="1600" b="1" dirty="0">
                <a:solidFill>
                  <a:srgbClr val="FC9974"/>
                </a:solidFill>
              </a:rPr>
              <a:t>청소년 관람불가</a:t>
            </a:r>
            <a:r>
              <a:rPr lang="en-US" altLang="ko-KR" sz="1600" b="1" dirty="0">
                <a:solidFill>
                  <a:srgbClr val="FC9974"/>
                </a:solidFill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u="sng" dirty="0">
                <a:solidFill>
                  <a:srgbClr val="FC9974"/>
                </a:solidFill>
              </a:rPr>
              <a:t>movie19_df </a:t>
            </a:r>
            <a:r>
              <a:rPr lang="en-US" altLang="ko-KR" sz="1600" b="1" dirty="0">
                <a:solidFill>
                  <a:srgbClr val="FC9974"/>
                </a:solidFill>
              </a:rPr>
              <a:t>= </a:t>
            </a: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[</a:t>
            </a:r>
            <a:r>
              <a:rPr lang="en-US" altLang="ko-KR" sz="1600" b="1" u="sng" dirty="0">
                <a:solidFill>
                  <a:srgbClr val="FC9974"/>
                </a:solidFill>
              </a:rPr>
              <a:t>movie_19</a:t>
            </a:r>
            <a:r>
              <a:rPr lang="en-US" altLang="ko-KR" sz="1600" b="1" dirty="0">
                <a:solidFill>
                  <a:srgbClr val="FC9974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dirty="0" err="1">
                <a:solidFill>
                  <a:srgbClr val="FC9974"/>
                </a:solidFill>
              </a:rPr>
              <a:t>sns.countplot</a:t>
            </a:r>
            <a:r>
              <a:rPr lang="en-US" altLang="ko-KR" sz="1600" b="1" dirty="0">
                <a:solidFill>
                  <a:srgbClr val="FC9974"/>
                </a:solidFill>
              </a:rPr>
              <a:t>(x = 'genre’,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                    data = </a:t>
            </a:r>
            <a:r>
              <a:rPr lang="en-US" altLang="ko-KR" sz="1600" b="1" u="sng" dirty="0">
                <a:solidFill>
                  <a:srgbClr val="FC9974"/>
                </a:solidFill>
              </a:rPr>
              <a:t>movie19_df</a:t>
            </a:r>
            <a:r>
              <a:rPr lang="en-US" altLang="ko-KR" sz="1600" b="1" dirty="0">
                <a:solidFill>
                  <a:srgbClr val="FC9974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767171"/>
                </a:solidFill>
              </a:rPr>
              <a:t>드라마</a:t>
            </a:r>
            <a:r>
              <a:rPr lang="en-US" altLang="ko-KR" sz="1600" b="1" dirty="0">
                <a:solidFill>
                  <a:srgbClr val="767171"/>
                </a:solidFill>
              </a:rPr>
              <a:t>’</a:t>
            </a:r>
            <a:r>
              <a:rPr lang="ko-KR" altLang="en-US" sz="1600" b="1" dirty="0">
                <a:solidFill>
                  <a:srgbClr val="767171"/>
                </a:solidFill>
              </a:rPr>
              <a:t> 장르가 가장 많음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767171"/>
                </a:solidFill>
              </a:rPr>
              <a:t>대부분의 상영등급에서 </a:t>
            </a:r>
            <a:r>
              <a:rPr lang="en-US" altLang="ko-KR" sz="1600" b="1" dirty="0">
                <a:solidFill>
                  <a:srgbClr val="767171"/>
                </a:solidFill>
              </a:rPr>
              <a:t>‘</a:t>
            </a:r>
            <a:r>
              <a:rPr lang="ko-KR" altLang="en-US" sz="1600" b="1" dirty="0">
                <a:solidFill>
                  <a:srgbClr val="767171"/>
                </a:solidFill>
              </a:rPr>
              <a:t>드라마</a:t>
            </a:r>
            <a:r>
              <a:rPr lang="en-US" altLang="ko-KR" sz="1600" b="1" dirty="0">
                <a:solidFill>
                  <a:srgbClr val="767171"/>
                </a:solidFill>
              </a:rPr>
              <a:t>’</a:t>
            </a:r>
            <a:r>
              <a:rPr lang="ko-KR" altLang="en-US" sz="1600" b="1" dirty="0">
                <a:solidFill>
                  <a:srgbClr val="767171"/>
                </a:solidFill>
              </a:rPr>
              <a:t> 장르가 가장 많은데</a:t>
            </a:r>
            <a:r>
              <a:rPr lang="en-US" altLang="ko-KR" sz="1600" b="1" dirty="0">
                <a:solidFill>
                  <a:srgbClr val="767171"/>
                </a:solidFill>
              </a:rPr>
              <a:t>, 2010</a:t>
            </a:r>
            <a:r>
              <a:rPr lang="ko-KR" altLang="en-US" sz="1600" b="1" dirty="0">
                <a:solidFill>
                  <a:srgbClr val="767171"/>
                </a:solidFill>
              </a:rPr>
              <a:t>년대 영화 중 </a:t>
            </a:r>
            <a:r>
              <a:rPr lang="en-US" altLang="ko-KR" sz="1600" b="1" dirty="0">
                <a:solidFill>
                  <a:srgbClr val="767171"/>
                </a:solidFill>
              </a:rPr>
              <a:t>‘</a:t>
            </a:r>
            <a:r>
              <a:rPr lang="ko-KR" altLang="en-US" sz="1600" b="1" dirty="0">
                <a:solidFill>
                  <a:srgbClr val="767171"/>
                </a:solidFill>
              </a:rPr>
              <a:t>드라마</a:t>
            </a:r>
            <a:r>
              <a:rPr lang="en-US" altLang="ko-KR" sz="1600" b="1" dirty="0">
                <a:solidFill>
                  <a:srgbClr val="767171"/>
                </a:solidFill>
              </a:rPr>
              <a:t>‘ </a:t>
            </a:r>
            <a:r>
              <a:rPr lang="ko-KR" altLang="en-US" sz="1600" b="1" dirty="0">
                <a:solidFill>
                  <a:srgbClr val="767171"/>
                </a:solidFill>
              </a:rPr>
              <a:t>장르의 영화 수가 가장 많기 때문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C9974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31FE93-0706-46F5-A812-A315BFEC8A93}"/>
              </a:ext>
            </a:extLst>
          </p:cNvPr>
          <p:cNvSpPr/>
          <p:nvPr/>
        </p:nvSpPr>
        <p:spPr>
          <a:xfrm>
            <a:off x="1734660" y="2372127"/>
            <a:ext cx="608489" cy="3617193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34D929-C2A0-4527-A58D-7DFAD349E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49" y="1786602"/>
            <a:ext cx="6153415" cy="4575616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8DCC4D43-11EF-4CFC-854D-925698680558}"/>
              </a:ext>
            </a:extLst>
          </p:cNvPr>
          <p:cNvSpPr/>
          <p:nvPr/>
        </p:nvSpPr>
        <p:spPr>
          <a:xfrm>
            <a:off x="1195865" y="1796380"/>
            <a:ext cx="1632926" cy="499321"/>
          </a:xfrm>
          <a:prstGeom prst="ellipse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3E66C1-3587-499C-8EAD-BF842B7E466C}"/>
              </a:ext>
            </a:extLst>
          </p:cNvPr>
          <p:cNvSpPr/>
          <p:nvPr/>
        </p:nvSpPr>
        <p:spPr>
          <a:xfrm>
            <a:off x="2917429" y="2428758"/>
            <a:ext cx="608489" cy="3617193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20">
            <a:extLst>
              <a:ext uri="{FF2B5EF4-FFF2-40B4-BE49-F238E27FC236}">
                <a16:creationId xmlns:a16="http://schemas.microsoft.com/office/drawing/2014/main" id="{BC61F08D-D213-472C-B88B-E969F15E1130}"/>
              </a:ext>
            </a:extLst>
          </p:cNvPr>
          <p:cNvSpPr/>
          <p:nvPr/>
        </p:nvSpPr>
        <p:spPr>
          <a:xfrm>
            <a:off x="3419470" y="511686"/>
            <a:ext cx="6445890" cy="827543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상영등급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2400" b="1" dirty="0" err="1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screening_rat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)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별 </a:t>
            </a: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장르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(genre)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분포</a:t>
            </a:r>
            <a:endParaRPr lang="en-US" altLang="ko-KR" sz="2400" dirty="0">
              <a:solidFill>
                <a:srgbClr val="76717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  <a:p>
            <a:pPr latinLnBrk="0">
              <a:defRPr/>
            </a:pP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altLang="ko-KR" sz="2400" dirty="0" err="1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countplot</a:t>
            </a: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ko-KR" altLang="en-US" sz="2400" dirty="0">
              <a:solidFill>
                <a:srgbClr val="FC997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5B63A81-7A0B-4796-ACBB-02703CFD36E7}"/>
              </a:ext>
            </a:extLst>
          </p:cNvPr>
          <p:cNvGrpSpPr/>
          <p:nvPr/>
        </p:nvGrpSpPr>
        <p:grpSpPr>
          <a:xfrm>
            <a:off x="2527376" y="3424206"/>
            <a:ext cx="4343568" cy="2774957"/>
            <a:chOff x="584781" y="1777939"/>
            <a:chExt cx="6495522" cy="424915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64CA0A2-2414-464E-A9A0-3F7ED1258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781" y="1777939"/>
              <a:ext cx="6495522" cy="4249154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F5E4122-687B-47B3-BA33-235F26B3D696}"/>
                </a:ext>
              </a:extLst>
            </p:cNvPr>
            <p:cNvSpPr/>
            <p:nvPr/>
          </p:nvSpPr>
          <p:spPr>
            <a:xfrm>
              <a:off x="3507128" y="1825158"/>
              <a:ext cx="474563" cy="3955882"/>
            </a:xfrm>
            <a:prstGeom prst="rect">
              <a:avLst/>
            </a:prstGeom>
            <a:noFill/>
            <a:ln w="3810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92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716" y="-836194"/>
            <a:ext cx="13969129" cy="9839687"/>
            <a:chOff x="0" y="-826034"/>
            <a:chExt cx="13969129" cy="9839687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369491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EDA</a:t>
              </a:r>
              <a:r>
                <a:rPr lang="ko-KR" altLang="en-US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7027515" y="1750044"/>
            <a:ext cx="4538746" cy="410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FC9974"/>
                </a:solidFill>
              </a:rPr>
              <a:t>sns.boxplot</a:t>
            </a:r>
            <a:r>
              <a:rPr lang="en-US" altLang="ko-KR" sz="1600" b="1" dirty="0">
                <a:solidFill>
                  <a:srgbClr val="FC9974"/>
                </a:solidFill>
              </a:rPr>
              <a:t>(x="</a:t>
            </a:r>
            <a:r>
              <a:rPr lang="en-US" altLang="ko-KR" sz="1600" b="1" dirty="0" err="1">
                <a:solidFill>
                  <a:srgbClr val="FC9974"/>
                </a:solidFill>
              </a:rPr>
              <a:t>screening_rat</a:t>
            </a:r>
            <a:r>
              <a:rPr lang="en-US" altLang="ko-KR" sz="1600" b="1" dirty="0">
                <a:solidFill>
                  <a:srgbClr val="FC9974"/>
                </a:solidFill>
              </a:rPr>
              <a:t>",               y="</a:t>
            </a:r>
            <a:r>
              <a:rPr lang="en-US" altLang="ko-KR" sz="1600" b="1" dirty="0" err="1">
                <a:solidFill>
                  <a:srgbClr val="FC9974"/>
                </a:solidFill>
              </a:rPr>
              <a:t>box_off_num</a:t>
            </a:r>
            <a:r>
              <a:rPr lang="en-US" altLang="ko-KR" sz="1600" b="1" dirty="0">
                <a:solidFill>
                  <a:srgbClr val="FC9974"/>
                </a:solidFill>
              </a:rPr>
              <a:t>", data=</a:t>
            </a: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notch=True</a:t>
            </a:r>
            <a:r>
              <a:rPr lang="en-US" altLang="ko-KR" sz="1600" b="1" dirty="0">
                <a:solidFill>
                  <a:srgbClr val="FC9974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767171"/>
                </a:solidFill>
              </a:rPr>
              <a:t>’15</a:t>
            </a:r>
            <a:r>
              <a:rPr lang="ko-KR" altLang="en-US" sz="1600" b="1" dirty="0">
                <a:solidFill>
                  <a:srgbClr val="767171"/>
                </a:solidFill>
              </a:rPr>
              <a:t>세 관람가</a:t>
            </a:r>
            <a:r>
              <a:rPr lang="en-US" altLang="ko-KR" sz="1600" b="1" dirty="0">
                <a:solidFill>
                  <a:srgbClr val="767171"/>
                </a:solidFill>
              </a:rPr>
              <a:t>’</a:t>
            </a:r>
            <a:r>
              <a:rPr lang="ko-KR" altLang="en-US" sz="1600" b="1" dirty="0">
                <a:solidFill>
                  <a:srgbClr val="767171"/>
                </a:solidFill>
              </a:rPr>
              <a:t> 영화의 관객수 분포와 중간 관객수가 가장 큼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767171"/>
                </a:solidFill>
              </a:rPr>
              <a:t>’12</a:t>
            </a:r>
            <a:r>
              <a:rPr lang="ko-KR" altLang="en-US" sz="1600" b="1" dirty="0">
                <a:solidFill>
                  <a:srgbClr val="767171"/>
                </a:solidFill>
              </a:rPr>
              <a:t>세 관람가</a:t>
            </a:r>
            <a:r>
              <a:rPr lang="en-US" altLang="ko-KR" sz="1600" b="1" dirty="0">
                <a:solidFill>
                  <a:srgbClr val="767171"/>
                </a:solidFill>
              </a:rPr>
              <a:t>‘ </a:t>
            </a:r>
            <a:r>
              <a:rPr lang="ko-KR" altLang="en-US" sz="1600" b="1" dirty="0">
                <a:solidFill>
                  <a:srgbClr val="767171"/>
                </a:solidFill>
              </a:rPr>
              <a:t>영화의 관객수 분포 또한 </a:t>
            </a:r>
            <a:r>
              <a:rPr lang="en-US" altLang="ko-KR" sz="1600" b="1" dirty="0">
                <a:solidFill>
                  <a:srgbClr val="767171"/>
                </a:solidFill>
              </a:rPr>
              <a:t>‘</a:t>
            </a:r>
            <a:r>
              <a:rPr lang="ko-KR" altLang="en-US" sz="1600" b="1" dirty="0">
                <a:solidFill>
                  <a:srgbClr val="767171"/>
                </a:solidFill>
              </a:rPr>
              <a:t>청소년 관람불가</a:t>
            </a:r>
            <a:r>
              <a:rPr lang="en-US" altLang="ko-KR" sz="1600" b="1" dirty="0">
                <a:solidFill>
                  <a:srgbClr val="767171"/>
                </a:solidFill>
              </a:rPr>
              <a:t>’</a:t>
            </a:r>
            <a:r>
              <a:rPr lang="ko-KR" altLang="en-US" sz="1600" b="1" dirty="0">
                <a:solidFill>
                  <a:srgbClr val="767171"/>
                </a:solidFill>
              </a:rPr>
              <a:t>나 </a:t>
            </a:r>
            <a:r>
              <a:rPr lang="en-US" altLang="ko-KR" sz="1600" b="1" dirty="0">
                <a:solidFill>
                  <a:srgbClr val="767171"/>
                </a:solidFill>
              </a:rPr>
              <a:t>‘</a:t>
            </a:r>
            <a:r>
              <a:rPr lang="ko-KR" altLang="en-US" sz="1600" b="1" dirty="0" err="1">
                <a:solidFill>
                  <a:srgbClr val="767171"/>
                </a:solidFill>
              </a:rPr>
              <a:t>전체관람가</a:t>
            </a:r>
            <a:r>
              <a:rPr lang="en-US" altLang="ko-KR" sz="1600" b="1" dirty="0">
                <a:solidFill>
                  <a:srgbClr val="767171"/>
                </a:solidFill>
              </a:rPr>
              <a:t>‘ </a:t>
            </a:r>
            <a:r>
              <a:rPr lang="ko-KR" altLang="en-US" sz="1600" b="1" dirty="0">
                <a:solidFill>
                  <a:srgbClr val="767171"/>
                </a:solidFill>
              </a:rPr>
              <a:t>영화 보다 큼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C9974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1DA3E191-B340-4628-8FC9-4E1EDE277DC6}"/>
              </a:ext>
            </a:extLst>
          </p:cNvPr>
          <p:cNvSpPr/>
          <p:nvPr/>
        </p:nvSpPr>
        <p:spPr>
          <a:xfrm>
            <a:off x="3419470" y="511686"/>
            <a:ext cx="7797170" cy="827543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상영등급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2400" b="1" dirty="0" err="1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screening_rat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)</a:t>
            </a:r>
            <a:r>
              <a:rPr lang="en-US" altLang="ko-KR" sz="2400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별 </a:t>
            </a: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관객수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2400" b="1" dirty="0" err="1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box_off_num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)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분포</a:t>
            </a:r>
            <a:endParaRPr lang="en-US" altLang="ko-KR" sz="2400" dirty="0">
              <a:solidFill>
                <a:srgbClr val="76717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  <a:p>
            <a:pPr latinLnBrk="0">
              <a:defRPr/>
            </a:pP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boxplot()</a:t>
            </a:r>
            <a:endParaRPr lang="ko-KR" altLang="en-US" sz="2400" dirty="0">
              <a:solidFill>
                <a:srgbClr val="FC997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37F77F-454D-4929-87FF-8BC5081CD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99" y="1908918"/>
            <a:ext cx="6450689" cy="430461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B89917-BB21-431E-8CA8-3169B496F682}"/>
              </a:ext>
            </a:extLst>
          </p:cNvPr>
          <p:cNvSpPr/>
          <p:nvPr/>
        </p:nvSpPr>
        <p:spPr>
          <a:xfrm>
            <a:off x="2613185" y="2162880"/>
            <a:ext cx="1397113" cy="3694507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D1C524-2DA3-45BC-AEDE-F702FE4F747E}"/>
              </a:ext>
            </a:extLst>
          </p:cNvPr>
          <p:cNvSpPr/>
          <p:nvPr/>
        </p:nvSpPr>
        <p:spPr>
          <a:xfrm>
            <a:off x="5160441" y="2173764"/>
            <a:ext cx="1397113" cy="3694507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4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716" y="-850942"/>
            <a:ext cx="13969129" cy="9839687"/>
            <a:chOff x="0" y="-826034"/>
            <a:chExt cx="13969129" cy="9839687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369491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EDA</a:t>
              </a:r>
              <a:r>
                <a:rPr lang="ko-KR" altLang="en-US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7160739" y="1439000"/>
            <a:ext cx="4538746" cy="521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FC9974"/>
                </a:solidFill>
              </a:rPr>
              <a:t>sns.boxplot</a:t>
            </a:r>
            <a:r>
              <a:rPr lang="en-US" altLang="ko-KR" sz="1600" b="1" dirty="0">
                <a:solidFill>
                  <a:srgbClr val="FC9974"/>
                </a:solidFill>
              </a:rPr>
              <a:t>(x="genre", y="</a:t>
            </a:r>
            <a:r>
              <a:rPr lang="en-US" altLang="ko-KR" sz="1600" b="1" dirty="0" err="1">
                <a:solidFill>
                  <a:srgbClr val="FC9974"/>
                </a:solidFill>
              </a:rPr>
              <a:t>box_off_num</a:t>
            </a:r>
            <a:r>
              <a:rPr lang="en-US" altLang="ko-KR" sz="1600" b="1" dirty="0">
                <a:solidFill>
                  <a:srgbClr val="FC9974"/>
                </a:solidFill>
              </a:rPr>
              <a:t>", data=</a:t>
            </a: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, notch=True)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767171"/>
                </a:solidFill>
              </a:rPr>
              <a:t>’</a:t>
            </a:r>
            <a:r>
              <a:rPr lang="ko-KR" altLang="en-US" sz="1600" b="1" dirty="0" err="1">
                <a:solidFill>
                  <a:srgbClr val="767171"/>
                </a:solidFill>
              </a:rPr>
              <a:t>느와르</a:t>
            </a:r>
            <a:r>
              <a:rPr lang="en-US" altLang="ko-KR" sz="1600" b="1" dirty="0">
                <a:solidFill>
                  <a:srgbClr val="767171"/>
                </a:solidFill>
              </a:rPr>
              <a:t>’ </a:t>
            </a:r>
            <a:r>
              <a:rPr lang="ko-KR" altLang="en-US" sz="1600" b="1" dirty="0">
                <a:solidFill>
                  <a:srgbClr val="767171"/>
                </a:solidFill>
              </a:rPr>
              <a:t>장르의 영화 </a:t>
            </a:r>
            <a:r>
              <a:rPr lang="en-US" altLang="ko-KR" sz="1600" b="1" dirty="0">
                <a:solidFill>
                  <a:srgbClr val="767171"/>
                </a:solidFill>
              </a:rPr>
              <a:t>:</a:t>
            </a:r>
            <a:r>
              <a:rPr lang="ko-KR" altLang="en-US" sz="1600" b="1" dirty="0">
                <a:solidFill>
                  <a:srgbClr val="767171"/>
                </a:solidFill>
              </a:rPr>
              <a:t> 가장 광범위한 관객수의 분포와 가장 높은 중간 관객수 값을 기록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767171"/>
                </a:solidFill>
              </a:rPr>
              <a:t>‘</a:t>
            </a:r>
            <a:r>
              <a:rPr lang="ko-KR" altLang="en-US" sz="1600" b="1" dirty="0">
                <a:solidFill>
                  <a:srgbClr val="767171"/>
                </a:solidFill>
              </a:rPr>
              <a:t>드라마</a:t>
            </a:r>
            <a:r>
              <a:rPr lang="en-US" altLang="ko-KR" sz="1600" b="1" dirty="0">
                <a:solidFill>
                  <a:srgbClr val="767171"/>
                </a:solidFill>
              </a:rPr>
              <a:t>‘ </a:t>
            </a:r>
            <a:r>
              <a:rPr lang="ko-KR" altLang="en-US" sz="1600" b="1" dirty="0">
                <a:solidFill>
                  <a:srgbClr val="767171"/>
                </a:solidFill>
              </a:rPr>
              <a:t>장르의 영화 </a:t>
            </a:r>
            <a:r>
              <a:rPr lang="en-US" altLang="ko-KR" sz="1600" b="1" dirty="0">
                <a:solidFill>
                  <a:srgbClr val="767171"/>
                </a:solidFill>
              </a:rPr>
              <a:t>:</a:t>
            </a:r>
            <a:r>
              <a:rPr lang="ko-KR" altLang="en-US" sz="1600" b="1" dirty="0">
                <a:solidFill>
                  <a:srgbClr val="767171"/>
                </a:solidFill>
              </a:rPr>
              <a:t> 협소한 범위의 관객수 분포</a:t>
            </a:r>
            <a:r>
              <a:rPr lang="en-US" altLang="ko-KR" sz="1600" b="1" dirty="0">
                <a:solidFill>
                  <a:srgbClr val="767171"/>
                </a:solidFill>
              </a:rPr>
              <a:t>,</a:t>
            </a:r>
            <a:r>
              <a:rPr lang="ko-KR" altLang="en-US" sz="1600" b="1" dirty="0">
                <a:solidFill>
                  <a:srgbClr val="767171"/>
                </a:solidFill>
              </a:rPr>
              <a:t> 낮은 중간 관객수를 기록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67171"/>
                </a:solidFill>
              </a:rPr>
              <a:t>  &gt; ‘</a:t>
            </a:r>
            <a:r>
              <a:rPr lang="ko-KR" altLang="en-US" sz="1600" b="1" dirty="0">
                <a:solidFill>
                  <a:srgbClr val="767171"/>
                </a:solidFill>
              </a:rPr>
              <a:t>드라마</a:t>
            </a:r>
            <a:r>
              <a:rPr lang="en-US" altLang="ko-KR" sz="1600" b="1" dirty="0">
                <a:solidFill>
                  <a:srgbClr val="767171"/>
                </a:solidFill>
              </a:rPr>
              <a:t>’ </a:t>
            </a:r>
            <a:r>
              <a:rPr lang="ko-KR" altLang="en-US" sz="1600" b="1" dirty="0">
                <a:solidFill>
                  <a:srgbClr val="767171"/>
                </a:solidFill>
              </a:rPr>
              <a:t>장르의 특성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767171"/>
                </a:solidFill>
              </a:rPr>
              <a:t>‘</a:t>
            </a:r>
            <a:r>
              <a:rPr lang="ko-KR" altLang="en-US" sz="1600" b="1" dirty="0">
                <a:solidFill>
                  <a:srgbClr val="767171"/>
                </a:solidFill>
              </a:rPr>
              <a:t>액션</a:t>
            </a:r>
            <a:r>
              <a:rPr lang="en-US" altLang="ko-KR" sz="1600" b="1" dirty="0">
                <a:solidFill>
                  <a:srgbClr val="767171"/>
                </a:solidFill>
              </a:rPr>
              <a:t>‘ </a:t>
            </a:r>
            <a:r>
              <a:rPr lang="ko-KR" altLang="en-US" sz="1600" b="1" dirty="0">
                <a:solidFill>
                  <a:srgbClr val="767171"/>
                </a:solidFill>
              </a:rPr>
              <a:t>장르의 영화와 </a:t>
            </a:r>
            <a:r>
              <a:rPr lang="en-US" altLang="ko-KR" sz="1600" b="1" dirty="0">
                <a:solidFill>
                  <a:srgbClr val="767171"/>
                </a:solidFill>
              </a:rPr>
              <a:t>‘sf’ </a:t>
            </a:r>
            <a:r>
              <a:rPr lang="ko-KR" altLang="en-US" sz="1600" b="1" dirty="0">
                <a:solidFill>
                  <a:srgbClr val="767171"/>
                </a:solidFill>
              </a:rPr>
              <a:t>장르의 영화 또한 광범위한 관객수의 분포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67171"/>
                </a:solidFill>
              </a:rPr>
              <a:t>  &gt; ‘</a:t>
            </a:r>
            <a:r>
              <a:rPr lang="ko-KR" altLang="en-US" sz="1600" b="1" dirty="0">
                <a:solidFill>
                  <a:srgbClr val="767171"/>
                </a:solidFill>
              </a:rPr>
              <a:t>액션</a:t>
            </a:r>
            <a:r>
              <a:rPr lang="en-US" altLang="ko-KR" sz="1600" b="1" dirty="0">
                <a:solidFill>
                  <a:srgbClr val="767171"/>
                </a:solidFill>
              </a:rPr>
              <a:t>’ </a:t>
            </a:r>
            <a:r>
              <a:rPr lang="ko-KR" altLang="en-US" sz="1600" b="1" dirty="0">
                <a:solidFill>
                  <a:srgbClr val="767171"/>
                </a:solidFill>
              </a:rPr>
              <a:t>장르의 영화가 </a:t>
            </a:r>
            <a:r>
              <a:rPr lang="en-US" altLang="ko-KR" sz="1600" b="1" dirty="0">
                <a:solidFill>
                  <a:srgbClr val="767171"/>
                </a:solidFill>
              </a:rPr>
              <a:t>‘sf’ </a:t>
            </a:r>
            <a:r>
              <a:rPr lang="ko-KR" altLang="en-US" sz="1600" b="1" dirty="0">
                <a:solidFill>
                  <a:srgbClr val="767171"/>
                </a:solidFill>
              </a:rPr>
              <a:t>장르의 영화보다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67171"/>
                </a:solidFill>
              </a:rPr>
              <a:t>   </a:t>
            </a:r>
            <a:r>
              <a:rPr lang="ko-KR" altLang="en-US" sz="1600" b="1" dirty="0">
                <a:solidFill>
                  <a:srgbClr val="767171"/>
                </a:solidFill>
              </a:rPr>
              <a:t>중간 관객수가 높음</a:t>
            </a:r>
            <a:endParaRPr lang="en-US" altLang="ko-KR" sz="1600" b="1" dirty="0">
              <a:solidFill>
                <a:srgbClr val="767171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1DA3E191-B340-4628-8FC9-4E1EDE277DC6}"/>
              </a:ext>
            </a:extLst>
          </p:cNvPr>
          <p:cNvSpPr/>
          <p:nvPr/>
        </p:nvSpPr>
        <p:spPr>
          <a:xfrm>
            <a:off x="3419470" y="511686"/>
            <a:ext cx="6152233" cy="827543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장르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(genre)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별 </a:t>
            </a: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관객수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2400" b="1" dirty="0" err="1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box_off_num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)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분포</a:t>
            </a:r>
            <a:endParaRPr lang="en-US" altLang="ko-KR" sz="2400" dirty="0">
              <a:solidFill>
                <a:srgbClr val="76717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  <a:p>
            <a:pPr latinLnBrk="0">
              <a:defRPr/>
            </a:pP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boxplot()</a:t>
            </a:r>
            <a:endParaRPr lang="ko-KR" altLang="en-US" sz="2400" dirty="0">
              <a:solidFill>
                <a:srgbClr val="FC997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ED5707-4228-42C1-9CD2-9B0CEBB7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81" y="1597580"/>
            <a:ext cx="6857318" cy="478450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9A1D98-F1A8-4134-B19E-AD32DA5DFBCC}"/>
              </a:ext>
            </a:extLst>
          </p:cNvPr>
          <p:cNvSpPr/>
          <p:nvPr/>
        </p:nvSpPr>
        <p:spPr>
          <a:xfrm>
            <a:off x="1312605" y="4095540"/>
            <a:ext cx="501447" cy="1980795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AF00FD-26B8-4BD2-8F1C-4DD1DA8DB855}"/>
              </a:ext>
            </a:extLst>
          </p:cNvPr>
          <p:cNvSpPr/>
          <p:nvPr/>
        </p:nvSpPr>
        <p:spPr>
          <a:xfrm>
            <a:off x="3262309" y="5260420"/>
            <a:ext cx="501447" cy="815915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49A7EE-062B-400B-A5F4-67DC84D13197}"/>
              </a:ext>
            </a:extLst>
          </p:cNvPr>
          <p:cNvSpPr/>
          <p:nvPr/>
        </p:nvSpPr>
        <p:spPr>
          <a:xfrm>
            <a:off x="6258044" y="4822723"/>
            <a:ext cx="501447" cy="1245475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64BC7D-77D1-4D0F-8789-297158FF8594}"/>
              </a:ext>
            </a:extLst>
          </p:cNvPr>
          <p:cNvSpPr/>
          <p:nvPr/>
        </p:nvSpPr>
        <p:spPr>
          <a:xfrm>
            <a:off x="771415" y="4822722"/>
            <a:ext cx="501447" cy="1245475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7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32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716" y="-815874"/>
            <a:ext cx="13969129" cy="9839687"/>
            <a:chOff x="0" y="-826034"/>
            <a:chExt cx="13969129" cy="9839687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369491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EDA</a:t>
              </a:r>
              <a:r>
                <a:rPr lang="ko-KR" altLang="en-US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7173571" y="1616245"/>
            <a:ext cx="4740835" cy="5492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FC9974"/>
                </a:solidFill>
              </a:rPr>
              <a:t>sns.boxplot</a:t>
            </a:r>
            <a:r>
              <a:rPr lang="en-US" altLang="ko-KR" sz="1600" b="1" dirty="0">
                <a:solidFill>
                  <a:srgbClr val="FC9974"/>
                </a:solidFill>
              </a:rPr>
              <a:t>(x="</a:t>
            </a:r>
            <a:r>
              <a:rPr lang="en-US" altLang="ko-KR" sz="1600" b="1" dirty="0" err="1">
                <a:solidFill>
                  <a:srgbClr val="FC9974"/>
                </a:solidFill>
              </a:rPr>
              <a:t>release_month</a:t>
            </a:r>
            <a:r>
              <a:rPr lang="en-US" altLang="ko-KR" sz="1600" b="1" dirty="0">
                <a:solidFill>
                  <a:srgbClr val="FC9974"/>
                </a:solidFill>
              </a:rPr>
              <a:t>",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 y="genre", data=</a:t>
            </a: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767171"/>
                </a:solidFill>
              </a:rPr>
              <a:t>대부분의 장르들은 </a:t>
            </a:r>
            <a:r>
              <a:rPr lang="en-US" altLang="ko-KR" sz="1600" b="1" dirty="0">
                <a:solidFill>
                  <a:srgbClr val="767171"/>
                </a:solidFill>
              </a:rPr>
              <a:t>12</a:t>
            </a:r>
            <a:r>
              <a:rPr lang="ko-KR" altLang="en-US" sz="1600" b="1" dirty="0">
                <a:solidFill>
                  <a:srgbClr val="767171"/>
                </a:solidFill>
              </a:rPr>
              <a:t>개월 전반적으로 개봉하는 경향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767171"/>
                </a:solidFill>
              </a:rPr>
              <a:t>‘</a:t>
            </a:r>
            <a:r>
              <a:rPr lang="ko-KR" altLang="en-US" sz="1600" b="1" dirty="0">
                <a:solidFill>
                  <a:srgbClr val="767171"/>
                </a:solidFill>
              </a:rPr>
              <a:t>공포</a:t>
            </a:r>
            <a:r>
              <a:rPr lang="en-US" altLang="ko-KR" sz="1600" b="1" dirty="0">
                <a:solidFill>
                  <a:srgbClr val="767171"/>
                </a:solidFill>
              </a:rPr>
              <a:t>’ </a:t>
            </a:r>
            <a:r>
              <a:rPr lang="ko-KR" altLang="en-US" sz="1600" b="1" dirty="0">
                <a:solidFill>
                  <a:srgbClr val="767171"/>
                </a:solidFill>
              </a:rPr>
              <a:t>장르와 </a:t>
            </a:r>
            <a:r>
              <a:rPr lang="en-US" altLang="ko-KR" sz="1600" b="1" dirty="0">
                <a:solidFill>
                  <a:srgbClr val="767171"/>
                </a:solidFill>
              </a:rPr>
              <a:t>‘</a:t>
            </a:r>
            <a:r>
              <a:rPr lang="ko-KR" altLang="en-US" sz="1600" b="1" dirty="0">
                <a:solidFill>
                  <a:srgbClr val="767171"/>
                </a:solidFill>
              </a:rPr>
              <a:t>서스펜스</a:t>
            </a:r>
            <a:r>
              <a:rPr lang="en-US" altLang="ko-KR" sz="1600" b="1" dirty="0">
                <a:solidFill>
                  <a:srgbClr val="767171"/>
                </a:solidFill>
              </a:rPr>
              <a:t>＇</a:t>
            </a:r>
            <a:r>
              <a:rPr lang="ko-KR" altLang="en-US" sz="1600" b="1" dirty="0">
                <a:solidFill>
                  <a:srgbClr val="767171"/>
                </a:solidFill>
              </a:rPr>
              <a:t>장르의  영화의 개봉 달은 </a:t>
            </a:r>
            <a:r>
              <a:rPr lang="en-US" altLang="ko-KR" sz="1600" b="1" dirty="0">
                <a:solidFill>
                  <a:srgbClr val="767171"/>
                </a:solidFill>
              </a:rPr>
              <a:t>6</a:t>
            </a:r>
            <a:r>
              <a:rPr lang="ko-KR" altLang="en-US" sz="1600" b="1" dirty="0">
                <a:solidFill>
                  <a:srgbClr val="767171"/>
                </a:solidFill>
              </a:rPr>
              <a:t>월 </a:t>
            </a:r>
            <a:r>
              <a:rPr lang="en-US" altLang="ko-KR" sz="1600" b="1" dirty="0">
                <a:solidFill>
                  <a:srgbClr val="767171"/>
                </a:solidFill>
              </a:rPr>
              <a:t>~ 9</a:t>
            </a:r>
            <a:r>
              <a:rPr lang="ko-KR" altLang="en-US" sz="1600" b="1" dirty="0">
                <a:solidFill>
                  <a:srgbClr val="767171"/>
                </a:solidFill>
              </a:rPr>
              <a:t>월에 집중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67171"/>
                </a:solidFill>
              </a:rPr>
              <a:t>  &gt; </a:t>
            </a:r>
            <a:r>
              <a:rPr lang="ko-KR" altLang="en-US" sz="1600" b="1" dirty="0">
                <a:solidFill>
                  <a:srgbClr val="767171"/>
                </a:solidFill>
              </a:rPr>
              <a:t>대중들의 특성을 반영하여 특정 시기에 개봉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>
              <a:lnSpc>
                <a:spcPct val="30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C9974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1DA3E191-B340-4628-8FC9-4E1EDE277DC6}"/>
              </a:ext>
            </a:extLst>
          </p:cNvPr>
          <p:cNvSpPr/>
          <p:nvPr/>
        </p:nvSpPr>
        <p:spPr>
          <a:xfrm>
            <a:off x="3419471" y="511686"/>
            <a:ext cx="6760850" cy="827543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ko-KR" altLang="en-US" sz="2400" b="1" dirty="0" err="1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개봉월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2400" b="1" dirty="0" err="1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release_month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)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별 </a:t>
            </a: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장르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(genre)</a:t>
            </a:r>
            <a:r>
              <a:rPr lang="ko-KR" altLang="en-US" sz="2400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의 분포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   </a:t>
            </a:r>
            <a:endParaRPr lang="en-US" altLang="ko-KR" sz="2400" dirty="0">
              <a:solidFill>
                <a:srgbClr val="76717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  <a:p>
            <a:pPr latinLnBrk="0">
              <a:defRPr/>
            </a:pP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boxplot()</a:t>
            </a:r>
            <a:endParaRPr lang="ko-KR" altLang="en-US" sz="2400" dirty="0">
              <a:solidFill>
                <a:srgbClr val="FC997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9E968F-CCB9-4DC0-ABED-2296F69B7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8"/>
          <a:stretch/>
        </p:blipFill>
        <p:spPr>
          <a:xfrm>
            <a:off x="422499" y="1864202"/>
            <a:ext cx="6624182" cy="407662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1311F0-7EC7-406C-AE87-4724BC0F0223}"/>
              </a:ext>
            </a:extLst>
          </p:cNvPr>
          <p:cNvSpPr/>
          <p:nvPr/>
        </p:nvSpPr>
        <p:spPr>
          <a:xfrm>
            <a:off x="715617" y="4110288"/>
            <a:ext cx="4784035" cy="633565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413112-FF62-45BA-B352-73FB58A00B17}"/>
              </a:ext>
            </a:extLst>
          </p:cNvPr>
          <p:cNvSpPr/>
          <p:nvPr/>
        </p:nvSpPr>
        <p:spPr>
          <a:xfrm>
            <a:off x="3345084" y="5505757"/>
            <a:ext cx="1902777" cy="327625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716" y="-836194"/>
            <a:ext cx="13969129" cy="9839687"/>
            <a:chOff x="0" y="-826034"/>
            <a:chExt cx="13969129" cy="9839687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369491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EDA</a:t>
              </a:r>
              <a:r>
                <a:rPr lang="ko-KR" altLang="en-US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6823374" y="1616245"/>
            <a:ext cx="4740835" cy="410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u="sng" dirty="0" err="1">
                <a:solidFill>
                  <a:srgbClr val="FC9974"/>
                </a:solidFill>
              </a:rPr>
              <a:t>ndf</a:t>
            </a:r>
            <a:r>
              <a:rPr lang="en-US" altLang="ko-KR" sz="1600" b="1" dirty="0">
                <a:solidFill>
                  <a:srgbClr val="FC9974"/>
                </a:solidFill>
              </a:rPr>
              <a:t> = </a:t>
            </a: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[['dir_prev_</a:t>
            </a:r>
            <a:r>
              <a:rPr lang="en-US" altLang="ko-KR" sz="1600" b="1" dirty="0" err="1">
                <a:solidFill>
                  <a:srgbClr val="FC9974"/>
                </a:solidFill>
              </a:rPr>
              <a:t>bfnum</a:t>
            </a:r>
            <a:r>
              <a:rPr lang="en-US" altLang="ko-KR" sz="1600" b="1" dirty="0">
                <a:solidFill>
                  <a:srgbClr val="FC9974"/>
                </a:solidFill>
              </a:rPr>
              <a:t>','</a:t>
            </a:r>
            <a:r>
              <a:rPr lang="en-US" altLang="ko-KR" sz="1600" b="1" dirty="0" err="1">
                <a:solidFill>
                  <a:srgbClr val="FC9974"/>
                </a:solidFill>
              </a:rPr>
              <a:t>dir_prev_num</a:t>
            </a:r>
            <a:r>
              <a:rPr lang="en-US" altLang="ko-KR" sz="1600" b="1" dirty="0">
                <a:solidFill>
                  <a:srgbClr val="FC9974"/>
                </a:solidFill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'num_actor','</a:t>
            </a:r>
            <a:r>
              <a:rPr lang="en-US" altLang="ko-KR" sz="1600" b="1" dirty="0" err="1">
                <a:solidFill>
                  <a:srgbClr val="FC9974"/>
                </a:solidFill>
              </a:rPr>
              <a:t>num_staff</a:t>
            </a:r>
            <a:r>
              <a:rPr lang="en-US" altLang="ko-KR" sz="1600" b="1" dirty="0">
                <a:solidFill>
                  <a:srgbClr val="FC9974"/>
                </a:solidFill>
              </a:rPr>
              <a:t>', '</a:t>
            </a:r>
            <a:r>
              <a:rPr lang="en-US" altLang="ko-KR" sz="1600" b="1" dirty="0" err="1">
                <a:solidFill>
                  <a:srgbClr val="FC9974"/>
                </a:solidFill>
              </a:rPr>
              <a:t>box_off_num</a:t>
            </a:r>
            <a:r>
              <a:rPr lang="en-US" altLang="ko-KR" sz="1600" b="1" dirty="0">
                <a:solidFill>
                  <a:srgbClr val="FC9974"/>
                </a:solidFill>
              </a:rPr>
              <a:t>']]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dirty="0" err="1">
                <a:solidFill>
                  <a:srgbClr val="FC9974"/>
                </a:solidFill>
              </a:rPr>
              <a:t>sns</a:t>
            </a:r>
            <a:r>
              <a:rPr lang="en-US" altLang="ko-KR" sz="1600" b="1" u="sng" dirty="0" err="1">
                <a:solidFill>
                  <a:srgbClr val="FC9974"/>
                </a:solidFill>
              </a:rPr>
              <a:t>.pairplot</a:t>
            </a:r>
            <a:r>
              <a:rPr lang="en-US" altLang="ko-KR" sz="1600" b="1" dirty="0">
                <a:solidFill>
                  <a:srgbClr val="FC9974"/>
                </a:solidFill>
              </a:rPr>
              <a:t>(</a:t>
            </a:r>
            <a:r>
              <a:rPr lang="en-US" altLang="ko-KR" sz="1600" b="1" u="sng" dirty="0" err="1">
                <a:solidFill>
                  <a:srgbClr val="FC9974"/>
                </a:solidFill>
              </a:rPr>
              <a:t>ndf</a:t>
            </a:r>
            <a:r>
              <a:rPr lang="en-US" altLang="ko-KR" sz="1600" b="1" dirty="0">
                <a:solidFill>
                  <a:srgbClr val="FC9974"/>
                </a:solidFill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dirty="0" err="1">
                <a:solidFill>
                  <a:srgbClr val="FC9974"/>
                </a:solidFill>
              </a:rPr>
              <a:t>plt.show</a:t>
            </a:r>
            <a:r>
              <a:rPr lang="en-US" altLang="ko-KR" sz="1600" b="1" dirty="0">
                <a:solidFill>
                  <a:srgbClr val="FC9974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dirty="0" err="1">
                <a:solidFill>
                  <a:srgbClr val="FC9974"/>
                </a:solidFill>
              </a:rPr>
              <a:t>plt.close</a:t>
            </a:r>
            <a:r>
              <a:rPr lang="en-US" altLang="ko-KR" sz="1600" b="1" dirty="0">
                <a:solidFill>
                  <a:srgbClr val="FC9974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767171"/>
                </a:solidFill>
              </a:rPr>
              <a:t>변수 간 양의 선형관계 혹은 음의 선형관계가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67171"/>
                </a:solidFill>
              </a:rPr>
              <a:t>   </a:t>
            </a:r>
            <a:r>
              <a:rPr lang="ko-KR" altLang="en-US" sz="1600" b="1" dirty="0">
                <a:solidFill>
                  <a:srgbClr val="767171"/>
                </a:solidFill>
              </a:rPr>
              <a:t>나타나지 않음</a:t>
            </a:r>
            <a:endParaRPr lang="en-US" altLang="ko-KR" sz="1600" b="1" dirty="0">
              <a:solidFill>
                <a:srgbClr val="767171"/>
              </a:solidFill>
            </a:endParaRPr>
          </a:p>
        </p:txBody>
      </p:sp>
      <p:sp>
        <p:nvSpPr>
          <p:cNvPr id="17" name="사각형: 둥근 모서리 20">
            <a:extLst>
              <a:ext uri="{FF2B5EF4-FFF2-40B4-BE49-F238E27FC236}">
                <a16:creationId xmlns:a16="http://schemas.microsoft.com/office/drawing/2014/main" id="{A27D5AD3-DD71-4BE5-858C-023F3B646A8F}"/>
              </a:ext>
            </a:extLst>
          </p:cNvPr>
          <p:cNvSpPr/>
          <p:nvPr/>
        </p:nvSpPr>
        <p:spPr>
          <a:xfrm>
            <a:off x="3419470" y="511686"/>
            <a:ext cx="8369116" cy="827543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ko-KR" altLang="en-US" sz="20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다양한 변수 간 관계를 확인</a:t>
            </a:r>
            <a:endParaRPr lang="en-US" altLang="ko-KR" sz="2000" b="1" dirty="0">
              <a:solidFill>
                <a:srgbClr val="76717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  <a:p>
            <a:pPr latinLnBrk="0">
              <a:defRPr/>
            </a:pPr>
            <a:r>
              <a:rPr lang="en-US" altLang="ko-KR" sz="13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(</a:t>
            </a:r>
            <a:r>
              <a:rPr lang="ko-KR" altLang="en-US" sz="13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감독의 이전작품 </a:t>
            </a:r>
            <a:r>
              <a:rPr lang="ko-KR" altLang="en-US" sz="1300" b="1" dirty="0" err="1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평균관객수</a:t>
            </a:r>
            <a:r>
              <a:rPr lang="en-US" altLang="ko-KR" sz="13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, </a:t>
            </a:r>
            <a:r>
              <a:rPr lang="ko-KR" altLang="en-US" sz="13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감독의 이전 작품 수</a:t>
            </a:r>
            <a:r>
              <a:rPr lang="en-US" altLang="ko-KR" sz="13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, </a:t>
            </a:r>
            <a:r>
              <a:rPr lang="ko-KR" altLang="en-US" sz="13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배우수</a:t>
            </a:r>
            <a:r>
              <a:rPr lang="en-US" altLang="ko-KR" sz="13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, </a:t>
            </a:r>
            <a:r>
              <a:rPr lang="ko-KR" altLang="en-US" sz="13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스탭수</a:t>
            </a:r>
            <a:r>
              <a:rPr lang="en-US" altLang="ko-KR" sz="13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, </a:t>
            </a:r>
            <a:r>
              <a:rPr lang="ko-KR" altLang="en-US" sz="13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관객수</a:t>
            </a:r>
            <a:r>
              <a:rPr lang="en-US" altLang="ko-KR" sz="13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) </a:t>
            </a:r>
            <a:r>
              <a:rPr lang="ko-KR" altLang="en-US" sz="13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 </a:t>
            </a:r>
            <a:endParaRPr lang="en-US" altLang="ko-KR" sz="1300" b="1" dirty="0">
              <a:solidFill>
                <a:srgbClr val="76717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  <a:p>
            <a:pPr latinLnBrk="0">
              <a:defRPr/>
            </a:pP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altLang="ko-KR" sz="2400" dirty="0" err="1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pairplot</a:t>
            </a: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ko-KR" altLang="en-US" sz="2400" dirty="0">
              <a:solidFill>
                <a:srgbClr val="FC997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B899AB-762D-44A3-8A1B-7428DB4AC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721" y="1469298"/>
            <a:ext cx="5304682" cy="52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716" y="-836194"/>
            <a:ext cx="13969129" cy="9839687"/>
            <a:chOff x="0" y="-826034"/>
            <a:chExt cx="13969129" cy="9839687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369491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EDA</a:t>
              </a:r>
              <a:r>
                <a:rPr lang="ko-KR" altLang="en-US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7173572" y="2203836"/>
            <a:ext cx="4538746" cy="3645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FC9974"/>
                </a:solidFill>
              </a:rPr>
              <a:t>sns.jointplot</a:t>
            </a:r>
            <a:r>
              <a:rPr lang="en-US" altLang="ko-KR" sz="1600" b="1" dirty="0">
                <a:solidFill>
                  <a:srgbClr val="FC9974"/>
                </a:solidFill>
              </a:rPr>
              <a:t>(x='</a:t>
            </a:r>
            <a:r>
              <a:rPr lang="en-US" altLang="ko-KR" sz="1600" b="1" dirty="0" err="1">
                <a:solidFill>
                  <a:srgbClr val="FC9974"/>
                </a:solidFill>
              </a:rPr>
              <a:t>dir_prev_bfnum</a:t>
            </a:r>
            <a:r>
              <a:rPr lang="en-US" altLang="ko-KR" sz="1600" b="1" dirty="0">
                <a:solidFill>
                  <a:srgbClr val="FC9974"/>
                </a:solidFill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 y = '</a:t>
            </a:r>
            <a:r>
              <a:rPr lang="en-US" altLang="ko-KR" sz="1600" b="1" dirty="0" err="1">
                <a:solidFill>
                  <a:srgbClr val="FC9974"/>
                </a:solidFill>
              </a:rPr>
              <a:t>box_off_num</a:t>
            </a:r>
            <a:r>
              <a:rPr lang="en-US" altLang="ko-KR" sz="1600" b="1" dirty="0">
                <a:solidFill>
                  <a:srgbClr val="FC9974"/>
                </a:solidFill>
              </a:rPr>
              <a:t>', kind = 'reg’,     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 data=</a:t>
            </a: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767171"/>
                </a:solidFill>
              </a:rPr>
              <a:t>오차가 심한 양의 선형관계를 보임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67171"/>
                </a:solidFill>
              </a:rPr>
              <a:t> &gt; </a:t>
            </a:r>
            <a:r>
              <a:rPr lang="ko-KR" altLang="en-US" sz="1600" b="1" dirty="0">
                <a:solidFill>
                  <a:srgbClr val="767171"/>
                </a:solidFill>
              </a:rPr>
              <a:t>선형관계로 보기 어려움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C9974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1DA3E191-B340-4628-8FC9-4E1EDE277DC6}"/>
              </a:ext>
            </a:extLst>
          </p:cNvPr>
          <p:cNvSpPr/>
          <p:nvPr/>
        </p:nvSpPr>
        <p:spPr>
          <a:xfrm>
            <a:off x="3419470" y="253335"/>
            <a:ext cx="7096130" cy="1254991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감독의 이전 작품 평균 관객수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2400" b="1" dirty="0" err="1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dir_prev_bfnum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)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와 </a:t>
            </a: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관객수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2400" b="1" dirty="0" err="1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box_off_num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)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사이의 관계</a:t>
            </a:r>
            <a:endParaRPr lang="en-US" altLang="ko-KR" sz="2400" dirty="0">
              <a:solidFill>
                <a:srgbClr val="76717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  <a:p>
            <a:pPr latinLnBrk="0">
              <a:defRPr/>
            </a:pP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altLang="ko-KR" sz="2400" dirty="0" err="1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Jointplot</a:t>
            </a: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(kind=reg)</a:t>
            </a:r>
            <a:endParaRPr lang="ko-KR" altLang="en-US" sz="2400" dirty="0">
              <a:solidFill>
                <a:srgbClr val="FC997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80EBD1-F5DF-42AD-9CB9-A16B65CD1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51" y="1668685"/>
            <a:ext cx="5600771" cy="49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5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716" y="-829126"/>
            <a:ext cx="13969129" cy="9839687"/>
            <a:chOff x="0" y="-826034"/>
            <a:chExt cx="13969129" cy="9839687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369491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EDA</a:t>
              </a:r>
              <a:r>
                <a:rPr lang="ko-KR" altLang="en-US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449503" y="1798827"/>
            <a:ext cx="112775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767171"/>
                </a:solidFill>
              </a:rPr>
              <a:t>X = </a:t>
            </a: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[['</a:t>
            </a:r>
            <a:r>
              <a:rPr lang="en-US" altLang="ko-KR" sz="1600" b="1" dirty="0" err="1">
                <a:solidFill>
                  <a:srgbClr val="FC9974"/>
                </a:solidFill>
              </a:rPr>
              <a:t>dir_prev_bfnum</a:t>
            </a:r>
            <a:r>
              <a:rPr lang="en-US" altLang="ko-KR" sz="1600" b="1" dirty="0">
                <a:solidFill>
                  <a:srgbClr val="FC9974"/>
                </a:solidFill>
              </a:rPr>
              <a:t>’]]</a:t>
            </a:r>
          </a:p>
          <a:p>
            <a:r>
              <a:rPr lang="en-US" altLang="ko-KR" sz="1600" b="1" dirty="0">
                <a:solidFill>
                  <a:srgbClr val="767171"/>
                </a:solidFill>
              </a:rPr>
              <a:t>  Y = </a:t>
            </a: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[['</a:t>
            </a:r>
            <a:r>
              <a:rPr lang="en-US" altLang="ko-KR" sz="1600" b="1" dirty="0" err="1">
                <a:solidFill>
                  <a:srgbClr val="FC9974"/>
                </a:solidFill>
              </a:rPr>
              <a:t>box_off_num</a:t>
            </a:r>
            <a:r>
              <a:rPr lang="en-US" altLang="ko-KR" sz="1600" b="1" dirty="0">
                <a:solidFill>
                  <a:srgbClr val="FC9974"/>
                </a:solidFill>
              </a:rPr>
              <a:t>']] </a:t>
            </a:r>
          </a:p>
          <a:p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C9974"/>
                </a:solidFill>
              </a:rPr>
              <a:t>from </a:t>
            </a:r>
            <a:r>
              <a:rPr lang="en-US" altLang="ko-KR" sz="1600" b="1" dirty="0" err="1">
                <a:solidFill>
                  <a:srgbClr val="FC9974"/>
                </a:solidFill>
              </a:rPr>
              <a:t>sklearn.model_selection</a:t>
            </a:r>
            <a:r>
              <a:rPr lang="en-US" altLang="ko-KR" sz="1600" b="1" dirty="0">
                <a:solidFill>
                  <a:srgbClr val="FC9974"/>
                </a:solidFill>
              </a:rPr>
              <a:t> import </a:t>
            </a:r>
            <a:r>
              <a:rPr lang="en-US" altLang="ko-KR" sz="1600" b="1" dirty="0" err="1">
                <a:solidFill>
                  <a:srgbClr val="FC9974"/>
                </a:solidFill>
              </a:rPr>
              <a:t>train_test_split</a:t>
            </a:r>
            <a:endParaRPr lang="en-US" altLang="ko-KR" sz="1600" b="1" dirty="0">
              <a:solidFill>
                <a:srgbClr val="FC9974"/>
              </a:solidFill>
            </a:endParaRPr>
          </a:p>
          <a:p>
            <a:r>
              <a:rPr lang="en-US" altLang="ko-KR" sz="1600" b="1" dirty="0" err="1">
                <a:solidFill>
                  <a:srgbClr val="767171"/>
                </a:solidFill>
              </a:rPr>
              <a:t>X_train</a:t>
            </a:r>
            <a:r>
              <a:rPr lang="en-US" altLang="ko-KR" sz="1600" b="1" dirty="0">
                <a:solidFill>
                  <a:srgbClr val="767171"/>
                </a:solidFill>
              </a:rPr>
              <a:t>, </a:t>
            </a:r>
            <a:r>
              <a:rPr lang="en-US" altLang="ko-KR" sz="1600" b="1" dirty="0" err="1">
                <a:solidFill>
                  <a:srgbClr val="767171"/>
                </a:solidFill>
              </a:rPr>
              <a:t>X_test</a:t>
            </a:r>
            <a:r>
              <a:rPr lang="en-US" altLang="ko-KR" sz="1600" b="1" dirty="0">
                <a:solidFill>
                  <a:srgbClr val="767171"/>
                </a:solidFill>
              </a:rPr>
              <a:t>, </a:t>
            </a:r>
            <a:r>
              <a:rPr lang="en-US" altLang="ko-KR" sz="1600" b="1" dirty="0" err="1">
                <a:solidFill>
                  <a:srgbClr val="767171"/>
                </a:solidFill>
              </a:rPr>
              <a:t>Y_train</a:t>
            </a:r>
            <a:r>
              <a:rPr lang="en-US" altLang="ko-KR" sz="1600" b="1" dirty="0">
                <a:solidFill>
                  <a:srgbClr val="767171"/>
                </a:solidFill>
              </a:rPr>
              <a:t>, </a:t>
            </a:r>
            <a:r>
              <a:rPr lang="en-US" altLang="ko-KR" sz="1600" b="1" dirty="0" err="1">
                <a:solidFill>
                  <a:srgbClr val="767171"/>
                </a:solidFill>
              </a:rPr>
              <a:t>Y_test</a:t>
            </a:r>
            <a:r>
              <a:rPr lang="en-US" altLang="ko-KR" sz="1600" b="1" dirty="0">
                <a:solidFill>
                  <a:srgbClr val="767171"/>
                </a:solidFill>
              </a:rPr>
              <a:t> = </a:t>
            </a:r>
            <a:r>
              <a:rPr lang="en-US" altLang="ko-KR" sz="1600" b="1" dirty="0" err="1">
                <a:solidFill>
                  <a:srgbClr val="FC9974"/>
                </a:solidFill>
              </a:rPr>
              <a:t>train_test_split</a:t>
            </a:r>
            <a:r>
              <a:rPr lang="en-US" altLang="ko-KR" sz="1600" b="1" dirty="0">
                <a:solidFill>
                  <a:srgbClr val="FC9974"/>
                </a:solidFill>
              </a:rPr>
              <a:t>(X, Y, </a:t>
            </a:r>
            <a:r>
              <a:rPr lang="en-US" altLang="ko-KR" sz="1600" b="1" dirty="0" err="1">
                <a:solidFill>
                  <a:srgbClr val="FF0000"/>
                </a:solidFill>
              </a:rPr>
              <a:t>test_size</a:t>
            </a:r>
            <a:r>
              <a:rPr lang="en-US" altLang="ko-KR" sz="1600" b="1" dirty="0">
                <a:solidFill>
                  <a:srgbClr val="FF0000"/>
                </a:solidFill>
              </a:rPr>
              <a:t>=0.5</a:t>
            </a:r>
            <a:r>
              <a:rPr lang="en-US" altLang="ko-KR" sz="1600" b="1" dirty="0">
                <a:solidFill>
                  <a:srgbClr val="FC9974"/>
                </a:solidFill>
              </a:rPr>
              <a:t>, </a:t>
            </a:r>
            <a:r>
              <a:rPr lang="en-US" altLang="ko-KR" sz="1600" b="1" dirty="0" err="1">
                <a:solidFill>
                  <a:srgbClr val="FC9974"/>
                </a:solidFill>
              </a:rPr>
              <a:t>random_state</a:t>
            </a:r>
            <a:r>
              <a:rPr lang="en-US" altLang="ko-KR" sz="1600" b="1" dirty="0">
                <a:solidFill>
                  <a:srgbClr val="FC9974"/>
                </a:solidFill>
              </a:rPr>
              <a:t>=10)</a:t>
            </a:r>
          </a:p>
          <a:p>
            <a:endParaRPr lang="en-US" altLang="ko-KR" sz="1600" b="1" dirty="0">
              <a:solidFill>
                <a:srgbClr val="FC9974"/>
              </a:solidFill>
            </a:endParaRPr>
          </a:p>
          <a:p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C9974"/>
                </a:solidFill>
              </a:rPr>
              <a:t>from </a:t>
            </a:r>
            <a:r>
              <a:rPr lang="en-US" altLang="ko-KR" sz="1600" b="1" dirty="0" err="1">
                <a:solidFill>
                  <a:srgbClr val="FC9974"/>
                </a:solidFill>
              </a:rPr>
              <a:t>sklearn.linear_model</a:t>
            </a:r>
            <a:r>
              <a:rPr lang="en-US" altLang="ko-KR" sz="1600" b="1" dirty="0">
                <a:solidFill>
                  <a:srgbClr val="FC9974"/>
                </a:solidFill>
              </a:rPr>
              <a:t> import </a:t>
            </a:r>
            <a:r>
              <a:rPr lang="en-US" altLang="ko-KR" sz="1600" b="1" dirty="0" err="1">
                <a:solidFill>
                  <a:srgbClr val="FF0000"/>
                </a:solidFill>
              </a:rPr>
              <a:t>LinearRegression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dirty="0" err="1">
                <a:solidFill>
                  <a:srgbClr val="FC9974"/>
                </a:solidFill>
              </a:rPr>
              <a:t>lr</a:t>
            </a:r>
            <a:r>
              <a:rPr lang="en-US" altLang="ko-KR" sz="1600" b="1" dirty="0">
                <a:solidFill>
                  <a:srgbClr val="FC9974"/>
                </a:solidFill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</a:rPr>
              <a:t>LinearRegression</a:t>
            </a:r>
            <a:r>
              <a:rPr lang="en-US" altLang="ko-KR" sz="16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</a:t>
            </a:r>
            <a:r>
              <a:rPr lang="fr-FR" altLang="ko-KR" sz="1600" b="1" dirty="0">
                <a:solidFill>
                  <a:srgbClr val="FF0000"/>
                </a:solidFill>
              </a:rPr>
              <a:t>lr.fit(X_train, Y_train)</a:t>
            </a:r>
          </a:p>
          <a:p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dirty="0" err="1">
                <a:solidFill>
                  <a:srgbClr val="FF0000"/>
                </a:solidFill>
              </a:rPr>
              <a:t>r_square</a:t>
            </a:r>
            <a:r>
              <a:rPr lang="en-US" altLang="ko-KR" sz="1600" b="1" dirty="0">
                <a:solidFill>
                  <a:srgbClr val="FF0000"/>
                </a:solidFill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</a:rPr>
              <a:t>lr.score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</a:rPr>
              <a:t>X_test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en-US" altLang="ko-KR" sz="1600" b="1" dirty="0" err="1">
                <a:solidFill>
                  <a:srgbClr val="FF0000"/>
                </a:solidFill>
              </a:rPr>
              <a:t>Y_test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FC9974"/>
                </a:solidFill>
              </a:rPr>
              <a:t>  print('</a:t>
            </a:r>
            <a:r>
              <a:rPr lang="ko-KR" altLang="en-US" sz="1600" b="1" dirty="0" err="1">
                <a:solidFill>
                  <a:srgbClr val="FF0000"/>
                </a:solidFill>
              </a:rPr>
              <a:t>회귀식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:', float(</a:t>
            </a:r>
            <a:r>
              <a:rPr lang="en-US" altLang="ko-KR" sz="1600" b="1" dirty="0" err="1">
                <a:solidFill>
                  <a:srgbClr val="FF0000"/>
                </a:solidFill>
              </a:rPr>
              <a:t>lr.coef</a:t>
            </a:r>
            <a:r>
              <a:rPr lang="en-US" altLang="ko-KR" sz="1600" b="1" dirty="0">
                <a:solidFill>
                  <a:srgbClr val="FF0000"/>
                </a:solidFill>
              </a:rPr>
              <a:t>_),'X +',</a:t>
            </a:r>
            <a:r>
              <a:rPr lang="en-US" altLang="ko-KR" sz="1600" b="1" dirty="0" err="1">
                <a:solidFill>
                  <a:srgbClr val="FF0000"/>
                </a:solidFill>
              </a:rPr>
              <a:t>lr.intercept</a:t>
            </a:r>
            <a:r>
              <a:rPr lang="en-US" altLang="ko-KR" sz="1600" b="1" dirty="0">
                <a:solidFill>
                  <a:srgbClr val="FC9974"/>
                </a:solidFill>
              </a:rPr>
              <a:t>_)</a:t>
            </a:r>
          </a:p>
          <a:p>
            <a:r>
              <a:rPr lang="en-US" altLang="ko-KR" sz="1600" b="1" dirty="0">
                <a:solidFill>
                  <a:srgbClr val="FC9974"/>
                </a:solidFill>
              </a:rPr>
              <a:t>  print('</a:t>
            </a:r>
            <a:r>
              <a:rPr lang="ko-KR" altLang="en-US" sz="1600" b="1" dirty="0">
                <a:solidFill>
                  <a:srgbClr val="FF0000"/>
                </a:solidFill>
              </a:rPr>
              <a:t>결정계수</a:t>
            </a:r>
            <a:r>
              <a:rPr lang="en-US" altLang="ko-KR" sz="1600" b="1" dirty="0">
                <a:solidFill>
                  <a:srgbClr val="FF0000"/>
                </a:solidFill>
              </a:rPr>
              <a:t>(R^2) :', </a:t>
            </a:r>
            <a:r>
              <a:rPr lang="en-US" altLang="ko-KR" sz="1600" b="1" dirty="0" err="1">
                <a:solidFill>
                  <a:srgbClr val="FF0000"/>
                </a:solidFill>
              </a:rPr>
              <a:t>r_square</a:t>
            </a:r>
            <a:r>
              <a:rPr lang="en-US" altLang="ko-KR" sz="1600" b="1" dirty="0">
                <a:solidFill>
                  <a:srgbClr val="FC9974"/>
                </a:solidFill>
              </a:rPr>
              <a:t>)</a:t>
            </a:r>
          </a:p>
          <a:p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767171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1DA3E191-B340-4628-8FC9-4E1EDE277DC6}"/>
              </a:ext>
            </a:extLst>
          </p:cNvPr>
          <p:cNvSpPr/>
          <p:nvPr/>
        </p:nvSpPr>
        <p:spPr>
          <a:xfrm>
            <a:off x="3419470" y="253335"/>
            <a:ext cx="7096130" cy="1254991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감독의 이전 작품 평균 관객수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2400" b="1" dirty="0" err="1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dir_prev_bfnum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)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와 </a:t>
            </a: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관객수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2400" b="1" dirty="0" err="1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box_off_num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)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사이의 관계</a:t>
            </a:r>
            <a:endParaRPr lang="en-US" altLang="ko-KR" sz="2400" dirty="0">
              <a:solidFill>
                <a:srgbClr val="76717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  <a:p>
            <a:pPr latinLnBrk="0">
              <a:defRPr/>
            </a:pP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altLang="ko-KR" sz="2400" dirty="0" err="1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LinearRegression</a:t>
            </a: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ko-KR" altLang="en-US" sz="2400" dirty="0">
              <a:solidFill>
                <a:srgbClr val="FC997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A39F67-72A8-41C4-B01A-5B85109137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2" b="-9955"/>
          <a:stretch/>
        </p:blipFill>
        <p:spPr>
          <a:xfrm>
            <a:off x="5350777" y="5106348"/>
            <a:ext cx="6701551" cy="109886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C80E89-A5E3-4D47-A8DE-6B36BBE4059A}"/>
              </a:ext>
            </a:extLst>
          </p:cNvPr>
          <p:cNvSpPr/>
          <p:nvPr/>
        </p:nvSpPr>
        <p:spPr>
          <a:xfrm>
            <a:off x="5383613" y="5539410"/>
            <a:ext cx="4784035" cy="422312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E7503E-3FF3-4D8C-8D05-6BA9A7418E1F}"/>
              </a:ext>
            </a:extLst>
          </p:cNvPr>
          <p:cNvSpPr/>
          <p:nvPr/>
        </p:nvSpPr>
        <p:spPr>
          <a:xfrm>
            <a:off x="8435951" y="3818364"/>
            <a:ext cx="3654327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선형관계로 보기 어려움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감독의 이전 작품 평균 관객수와 관객수는 명확한 관계가 없음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6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0" grpId="0" animBg="1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716" y="-836194"/>
            <a:ext cx="13969129" cy="9839687"/>
            <a:chOff x="0" y="-826034"/>
            <a:chExt cx="13969129" cy="9839687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307225" y="27365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369491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Insight - 1</a:t>
              </a:r>
              <a:r>
                <a:rPr lang="ko-KR" altLang="en-US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7027515" y="1750044"/>
            <a:ext cx="453874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C9974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31821F-6EE4-4DF7-9E85-EF128634CB80}"/>
              </a:ext>
            </a:extLst>
          </p:cNvPr>
          <p:cNvSpPr/>
          <p:nvPr/>
        </p:nvSpPr>
        <p:spPr>
          <a:xfrm>
            <a:off x="7027515" y="1431996"/>
            <a:ext cx="453874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C9974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ECEC105-38CC-4C65-A23B-BF6DED7D6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77" y="1173223"/>
            <a:ext cx="5533016" cy="414377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81D542-B903-4E74-A139-9E660E274ACB}"/>
              </a:ext>
            </a:extLst>
          </p:cNvPr>
          <p:cNvSpPr/>
          <p:nvPr/>
        </p:nvSpPr>
        <p:spPr>
          <a:xfrm>
            <a:off x="3533475" y="1417695"/>
            <a:ext cx="1008228" cy="3556457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4C0B97-1A53-4D49-89DA-BDBE6FE6ECA8}"/>
              </a:ext>
            </a:extLst>
          </p:cNvPr>
          <p:cNvSpPr/>
          <p:nvPr/>
        </p:nvSpPr>
        <p:spPr>
          <a:xfrm>
            <a:off x="4716066" y="1417695"/>
            <a:ext cx="1059704" cy="3556456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50071D5-82C4-41BD-9975-5FABCC1BA2E0}"/>
              </a:ext>
            </a:extLst>
          </p:cNvPr>
          <p:cNvGrpSpPr/>
          <p:nvPr/>
        </p:nvGrpSpPr>
        <p:grpSpPr>
          <a:xfrm>
            <a:off x="6262356" y="1130019"/>
            <a:ext cx="5402680" cy="4200046"/>
            <a:chOff x="4888543" y="1761675"/>
            <a:chExt cx="6286751" cy="4200046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7AB0506-7316-434A-A9DD-EB003D951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8543" y="1791807"/>
              <a:ext cx="6286751" cy="4169914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BC5F157-1A29-4380-B98C-AB0CFF5EB89F}"/>
                </a:ext>
              </a:extLst>
            </p:cNvPr>
            <p:cNvSpPr/>
            <p:nvPr/>
          </p:nvSpPr>
          <p:spPr>
            <a:xfrm>
              <a:off x="8338357" y="1761675"/>
              <a:ext cx="2564781" cy="3898539"/>
            </a:xfrm>
            <a:prstGeom prst="rect">
              <a:avLst/>
            </a:prstGeom>
            <a:noFill/>
            <a:ln w="3810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E2D784-BFCE-40E7-A7D4-8D3C3AED2E6F}"/>
              </a:ext>
            </a:extLst>
          </p:cNvPr>
          <p:cNvSpPr/>
          <p:nvPr/>
        </p:nvSpPr>
        <p:spPr>
          <a:xfrm>
            <a:off x="881964" y="5621047"/>
            <a:ext cx="10412058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’12</a:t>
            </a:r>
            <a:r>
              <a:rPr lang="ko-KR" altLang="en-US" sz="1600" b="1" dirty="0"/>
              <a:t>세 관람가</a:t>
            </a:r>
            <a:r>
              <a:rPr lang="en-US" altLang="ko-KR" sz="1600" b="1" dirty="0"/>
              <a:t>‘ </a:t>
            </a:r>
            <a:r>
              <a:rPr lang="ko-KR" altLang="en-US" sz="1600" b="1" dirty="0"/>
              <a:t>영화의 공급과 출품을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촉진시킨다면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더 많은 관객들을 유치 가능할 것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가족 단위로 즐길 수 있는 장르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코미디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드라마 등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‘</a:t>
            </a:r>
            <a:r>
              <a:rPr lang="ko-KR" altLang="en-US" sz="1600" b="1" dirty="0" err="1"/>
              <a:t>전체관람가</a:t>
            </a:r>
            <a:r>
              <a:rPr lang="en-US" altLang="ko-KR" sz="1600" b="1" dirty="0"/>
              <a:t>’ </a:t>
            </a:r>
            <a:r>
              <a:rPr lang="ko-KR" altLang="en-US" sz="1600" b="1" dirty="0"/>
              <a:t>영화가 더 많이 공급되어야 함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39E1F6C-CCA3-463A-B27C-F2B5A45656D9}"/>
              </a:ext>
            </a:extLst>
          </p:cNvPr>
          <p:cNvGrpSpPr/>
          <p:nvPr/>
        </p:nvGrpSpPr>
        <p:grpSpPr>
          <a:xfrm>
            <a:off x="3437652" y="1431996"/>
            <a:ext cx="4810140" cy="3797199"/>
            <a:chOff x="3682211" y="781495"/>
            <a:chExt cx="6075772" cy="452875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246EEB0E-68DF-4CCD-9FE7-562701EC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2211" y="781495"/>
              <a:ext cx="6075772" cy="4528758"/>
            </a:xfrm>
            <a:prstGeom prst="rect">
              <a:avLst/>
            </a:prstGeom>
          </p:spPr>
        </p:pic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A869BA2-3590-45FD-9FC2-08C10BADE16A}"/>
                </a:ext>
              </a:extLst>
            </p:cNvPr>
            <p:cNvSpPr/>
            <p:nvPr/>
          </p:nvSpPr>
          <p:spPr>
            <a:xfrm>
              <a:off x="4338489" y="868523"/>
              <a:ext cx="1271239" cy="423747"/>
            </a:xfrm>
            <a:prstGeom prst="ellipse">
              <a:avLst/>
            </a:prstGeom>
            <a:noFill/>
            <a:ln w="3810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0D72853-7A30-461A-A789-A6A230140228}"/>
                </a:ext>
              </a:extLst>
            </p:cNvPr>
            <p:cNvSpPr/>
            <p:nvPr/>
          </p:nvSpPr>
          <p:spPr>
            <a:xfrm>
              <a:off x="5047764" y="1379298"/>
              <a:ext cx="718640" cy="3800371"/>
            </a:xfrm>
            <a:prstGeom prst="rect">
              <a:avLst/>
            </a:prstGeom>
            <a:noFill/>
            <a:ln w="3810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0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1" grpId="0"/>
      <p:bldP spid="44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6"/>
              <a:ext cx="1590165" cy="478913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</a:t>
              </a:r>
              <a:r>
                <a:rPr lang="en-US" altLang="ko-KR" sz="2000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FF6B3C4-E450-4623-AB91-855067B9B5E0}"/>
              </a:ext>
            </a:extLst>
          </p:cNvPr>
          <p:cNvGrpSpPr/>
          <p:nvPr/>
        </p:nvGrpSpPr>
        <p:grpSpPr>
          <a:xfrm rot="5400000">
            <a:off x="1407725" y="2700848"/>
            <a:ext cx="1973038" cy="1894734"/>
            <a:chOff x="4020746" y="2782034"/>
            <a:chExt cx="2127497" cy="2127497"/>
          </a:xfrm>
          <a:effectLst/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88ACFBBD-833C-47AE-8394-91B1A3F0C571}"/>
                </a:ext>
              </a:extLst>
            </p:cNvPr>
            <p:cNvSpPr/>
            <p:nvPr/>
          </p:nvSpPr>
          <p:spPr>
            <a:xfrm>
              <a:off x="4188658" y="2942326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63" name="원호 162">
              <a:extLst>
                <a:ext uri="{FF2B5EF4-FFF2-40B4-BE49-F238E27FC236}">
                  <a16:creationId xmlns:a16="http://schemas.microsoft.com/office/drawing/2014/main" id="{5AAB850F-993A-41B0-AA9C-4BCA9BD7FAE4}"/>
                </a:ext>
              </a:extLst>
            </p:cNvPr>
            <p:cNvSpPr/>
            <p:nvPr/>
          </p:nvSpPr>
          <p:spPr>
            <a:xfrm>
              <a:off x="4020746" y="2782034"/>
              <a:ext cx="2127497" cy="2127497"/>
            </a:xfrm>
            <a:prstGeom prst="arc">
              <a:avLst>
                <a:gd name="adj1" fmla="val 17791789"/>
                <a:gd name="adj2" fmla="val 17782556"/>
              </a:avLst>
            </a:prstGeom>
            <a:noFill/>
            <a:ln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2400" b="1" dirty="0">
                <a:solidFill>
                  <a:srgbClr val="ED7D31"/>
                </a:solidFill>
              </a:endParaRPr>
            </a:p>
          </p:txBody>
        </p:sp>
      </p:grpSp>
      <p:sp>
        <p:nvSpPr>
          <p:cNvPr id="142" name="타원 141">
            <a:extLst>
              <a:ext uri="{FF2B5EF4-FFF2-40B4-BE49-F238E27FC236}">
                <a16:creationId xmlns:a16="http://schemas.microsoft.com/office/drawing/2014/main" id="{9CB33075-A7EB-4705-A8D2-6AABB8C1E510}"/>
              </a:ext>
            </a:extLst>
          </p:cNvPr>
          <p:cNvSpPr/>
          <p:nvPr/>
        </p:nvSpPr>
        <p:spPr>
          <a:xfrm>
            <a:off x="1785770" y="3007527"/>
            <a:ext cx="1224366" cy="1274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rgbClr val="FF7954"/>
                </a:solidFill>
              </a:rPr>
              <a:t>데이터셋</a:t>
            </a:r>
            <a:endParaRPr lang="en-US" altLang="ko-KR" sz="1600" b="1" dirty="0">
              <a:solidFill>
                <a:srgbClr val="FF7954"/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FF7954"/>
                </a:solidFill>
              </a:rPr>
              <a:t>설명</a:t>
            </a:r>
            <a:r>
              <a:rPr lang="en-US" altLang="ko-KR" sz="1600" b="1" dirty="0">
                <a:solidFill>
                  <a:srgbClr val="FF7954"/>
                </a:solidFill>
              </a:rPr>
              <a:t> </a:t>
            </a:r>
          </a:p>
          <a:p>
            <a:pPr algn="ctr"/>
            <a:r>
              <a:rPr lang="en-US" altLang="ko-KR" sz="1600" b="1" dirty="0">
                <a:solidFill>
                  <a:srgbClr val="FF7954"/>
                </a:solidFill>
              </a:rPr>
              <a:t>+</a:t>
            </a:r>
          </a:p>
          <a:p>
            <a:pPr algn="ctr"/>
            <a:r>
              <a:rPr lang="ko-KR" altLang="en-US" sz="1600" b="1" dirty="0">
                <a:solidFill>
                  <a:srgbClr val="FF7954"/>
                </a:solidFill>
              </a:rPr>
              <a:t>전처리</a:t>
            </a: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8416660-58CE-4D7A-B933-AFEE4ED1DA68}"/>
              </a:ext>
            </a:extLst>
          </p:cNvPr>
          <p:cNvGrpSpPr/>
          <p:nvPr/>
        </p:nvGrpSpPr>
        <p:grpSpPr>
          <a:xfrm>
            <a:off x="5033686" y="2665557"/>
            <a:ext cx="1894734" cy="1973038"/>
            <a:chOff x="4020746" y="2782034"/>
            <a:chExt cx="2127497" cy="2127497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69C64E05-18E5-4D3D-A6E9-16DF1256D18E}"/>
                </a:ext>
              </a:extLst>
            </p:cNvPr>
            <p:cNvSpPr/>
            <p:nvPr/>
          </p:nvSpPr>
          <p:spPr>
            <a:xfrm>
              <a:off x="4188658" y="2942326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60" name="원호 159">
              <a:extLst>
                <a:ext uri="{FF2B5EF4-FFF2-40B4-BE49-F238E27FC236}">
                  <a16:creationId xmlns:a16="http://schemas.microsoft.com/office/drawing/2014/main" id="{AAC67030-EB63-421D-B23B-5120CE228CF2}"/>
                </a:ext>
              </a:extLst>
            </p:cNvPr>
            <p:cNvSpPr/>
            <p:nvPr/>
          </p:nvSpPr>
          <p:spPr>
            <a:xfrm>
              <a:off x="4020746" y="2782034"/>
              <a:ext cx="2127497" cy="2127497"/>
            </a:xfrm>
            <a:prstGeom prst="arc">
              <a:avLst>
                <a:gd name="adj1" fmla="val 20104140"/>
                <a:gd name="adj2" fmla="val 20103433"/>
              </a:avLst>
            </a:prstGeom>
            <a:noFill/>
            <a:ln>
              <a:solidFill>
                <a:srgbClr val="6D52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2400" b="1" dirty="0">
                <a:solidFill>
                  <a:srgbClr val="ED7D31"/>
                </a:solidFill>
              </a:endParaRPr>
            </a:p>
          </p:txBody>
        </p:sp>
      </p:grpSp>
      <p:sp>
        <p:nvSpPr>
          <p:cNvPr id="144" name="타원 143">
            <a:extLst>
              <a:ext uri="{FF2B5EF4-FFF2-40B4-BE49-F238E27FC236}">
                <a16:creationId xmlns:a16="http://schemas.microsoft.com/office/drawing/2014/main" id="{8FE16AE4-14A3-4C80-A678-404DA5666185}"/>
              </a:ext>
            </a:extLst>
          </p:cNvPr>
          <p:cNvSpPr/>
          <p:nvPr/>
        </p:nvSpPr>
        <p:spPr>
          <a:xfrm>
            <a:off x="5357384" y="3007526"/>
            <a:ext cx="1224366" cy="1274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rgbClr val="6D524A"/>
                </a:solidFill>
              </a:rPr>
              <a:t>데이터</a:t>
            </a:r>
            <a:endParaRPr lang="en-US" altLang="ko-KR" sz="1600" b="1" dirty="0">
              <a:solidFill>
                <a:srgbClr val="6D524A"/>
              </a:solidFill>
            </a:endParaRPr>
          </a:p>
          <a:p>
            <a:pPr algn="ctr"/>
            <a:r>
              <a:rPr lang="ko-KR" altLang="en-US" sz="1600" b="1" dirty="0">
                <a:solidFill>
                  <a:srgbClr val="6D524A"/>
                </a:solidFill>
              </a:rPr>
              <a:t>시각화</a:t>
            </a:r>
            <a:r>
              <a:rPr lang="en-US" altLang="ko-KR" sz="1600" b="1" dirty="0">
                <a:solidFill>
                  <a:srgbClr val="6D524A"/>
                </a:solidFill>
              </a:rPr>
              <a:t>(	EDA)</a:t>
            </a:r>
          </a:p>
          <a:p>
            <a:pPr algn="ctr"/>
            <a:r>
              <a:rPr lang="en-US" altLang="ko-KR" sz="1600" b="1" dirty="0">
                <a:solidFill>
                  <a:srgbClr val="6D524A"/>
                </a:solidFill>
              </a:rPr>
              <a:t>+</a:t>
            </a:r>
          </a:p>
          <a:p>
            <a:pPr algn="ctr"/>
            <a:r>
              <a:rPr lang="ko-KR" altLang="en-US" sz="1600" b="1" dirty="0">
                <a:solidFill>
                  <a:srgbClr val="6D524A"/>
                </a:solidFill>
              </a:rPr>
              <a:t>데이터 분석</a:t>
            </a:r>
            <a:endParaRPr lang="en-US" altLang="ko-KR" sz="1600" b="1" dirty="0">
              <a:solidFill>
                <a:srgbClr val="6D524A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47596A46-3DD5-4176-A240-9113C488A542}"/>
              </a:ext>
            </a:extLst>
          </p:cNvPr>
          <p:cNvSpPr/>
          <p:nvPr/>
        </p:nvSpPr>
        <p:spPr>
          <a:xfrm>
            <a:off x="4120876" y="3576190"/>
            <a:ext cx="224986" cy="23428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2B14223-C99D-427F-87BD-6F78E66B6668}"/>
              </a:ext>
            </a:extLst>
          </p:cNvPr>
          <p:cNvSpPr/>
          <p:nvPr/>
        </p:nvSpPr>
        <p:spPr>
          <a:xfrm>
            <a:off x="7545146" y="3576190"/>
            <a:ext cx="224986" cy="23428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468CFC6-5E23-45FC-9C51-96A57F9F8C4F}"/>
              </a:ext>
            </a:extLst>
          </p:cNvPr>
          <p:cNvGrpSpPr/>
          <p:nvPr/>
        </p:nvGrpSpPr>
        <p:grpSpPr>
          <a:xfrm rot="5400000">
            <a:off x="8545825" y="2733199"/>
            <a:ext cx="1973038" cy="1894734"/>
            <a:chOff x="4020747" y="2782035"/>
            <a:chExt cx="2127497" cy="2127497"/>
          </a:xfrm>
          <a:effectLst/>
        </p:grpSpPr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9325435-E3FF-42F6-9E02-CCE77ECC626A}"/>
                </a:ext>
              </a:extLst>
            </p:cNvPr>
            <p:cNvSpPr/>
            <p:nvPr/>
          </p:nvSpPr>
          <p:spPr>
            <a:xfrm>
              <a:off x="4188658" y="2942326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57" name="원호 156">
              <a:extLst>
                <a:ext uri="{FF2B5EF4-FFF2-40B4-BE49-F238E27FC236}">
                  <a16:creationId xmlns:a16="http://schemas.microsoft.com/office/drawing/2014/main" id="{6DA537B0-121A-4B4E-B251-1B45AEDAA168}"/>
                </a:ext>
              </a:extLst>
            </p:cNvPr>
            <p:cNvSpPr/>
            <p:nvPr/>
          </p:nvSpPr>
          <p:spPr>
            <a:xfrm>
              <a:off x="4020747" y="2782035"/>
              <a:ext cx="2127497" cy="2127497"/>
            </a:xfrm>
            <a:prstGeom prst="arc">
              <a:avLst>
                <a:gd name="adj1" fmla="val 17791789"/>
                <a:gd name="adj2" fmla="val 17782556"/>
              </a:avLst>
            </a:prstGeom>
            <a:noFill/>
            <a:ln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2400" b="1" dirty="0">
                <a:solidFill>
                  <a:srgbClr val="ED7D31"/>
                </a:solidFill>
              </a:endParaRPr>
            </a:p>
          </p:txBody>
        </p:sp>
      </p:grpSp>
      <p:sp>
        <p:nvSpPr>
          <p:cNvPr id="149" name="타원 148">
            <a:extLst>
              <a:ext uri="{FF2B5EF4-FFF2-40B4-BE49-F238E27FC236}">
                <a16:creationId xmlns:a16="http://schemas.microsoft.com/office/drawing/2014/main" id="{A36B8FE2-EB88-42AF-BD88-C960FA97BFE6}"/>
              </a:ext>
            </a:extLst>
          </p:cNvPr>
          <p:cNvSpPr/>
          <p:nvPr/>
        </p:nvSpPr>
        <p:spPr>
          <a:xfrm>
            <a:off x="8923871" y="3039878"/>
            <a:ext cx="1224366" cy="12749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FF7954"/>
                </a:solidFill>
              </a:rPr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2387585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716" y="-836194"/>
            <a:ext cx="13969129" cy="9839687"/>
            <a:chOff x="0" y="-826034"/>
            <a:chExt cx="13969129" cy="9839687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369491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Insight - 2</a:t>
              </a:r>
              <a:r>
                <a:rPr lang="ko-KR" altLang="en-US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7027515" y="1750044"/>
            <a:ext cx="453874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C9974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3D24B-7EE5-4498-A7A3-6EE11B5DB643}"/>
              </a:ext>
            </a:extLst>
          </p:cNvPr>
          <p:cNvSpPr/>
          <p:nvPr/>
        </p:nvSpPr>
        <p:spPr>
          <a:xfrm>
            <a:off x="882254" y="5195403"/>
            <a:ext cx="10412058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‘</a:t>
            </a:r>
            <a:r>
              <a:rPr lang="ko-KR" altLang="en-US" sz="1600" b="1" dirty="0" err="1"/>
              <a:t>느와르</a:t>
            </a:r>
            <a:r>
              <a:rPr lang="en-US" altLang="ko-KR" sz="1600" b="1" dirty="0"/>
              <a:t>‘ </a:t>
            </a:r>
            <a:r>
              <a:rPr lang="ko-KR" altLang="en-US" sz="1600" b="1" dirty="0" err="1"/>
              <a:t>장르란</a:t>
            </a:r>
            <a:r>
              <a:rPr lang="ko-KR" altLang="en-US" sz="1600" b="1" dirty="0"/>
              <a:t> 범죄와 폭력세계를 다루는 영화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범죄와의 전쟁</a:t>
            </a:r>
            <a:r>
              <a:rPr lang="en-US" altLang="ko-KR" sz="1600" b="1"/>
              <a:t>, </a:t>
            </a:r>
            <a:r>
              <a:rPr lang="ko-KR" altLang="en-US" sz="1600" b="1"/>
              <a:t>도둑들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내부자들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흥행작</a:t>
            </a:r>
            <a:r>
              <a:rPr lang="en-US" altLang="ko-KR" sz="16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&gt; </a:t>
            </a:r>
            <a:r>
              <a:rPr lang="ko-KR" altLang="en-US" sz="1600" b="1" dirty="0"/>
              <a:t>흥행작의 장르에 따라 관객수 분포와 중간 관객수 값이 영향을 받을 것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흥행작이 속출한 </a:t>
            </a:r>
            <a:r>
              <a:rPr lang="en-US" altLang="ko-KR" sz="1600" b="1" dirty="0"/>
              <a:t>2010</a:t>
            </a:r>
            <a:r>
              <a:rPr lang="ko-KR" altLang="en-US" sz="1600" b="1" dirty="0"/>
              <a:t>년대의 사회문화적 배경 </a:t>
            </a:r>
            <a:r>
              <a:rPr lang="en-US" altLang="ko-KR" sz="1600" b="1" dirty="0"/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&gt; </a:t>
            </a:r>
            <a:r>
              <a:rPr lang="ko-KR" altLang="en-US" sz="1600" b="1" dirty="0"/>
              <a:t>사회문화적 배경이 영화산업의 흥행 여부를 결정지을 수 있음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1E0D137-48BA-4867-8FEF-333893C3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0" y="1215661"/>
            <a:ext cx="5640260" cy="390196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ABF462-5D11-42F5-AB21-397201D16685}"/>
              </a:ext>
            </a:extLst>
          </p:cNvPr>
          <p:cNvSpPr/>
          <p:nvPr/>
        </p:nvSpPr>
        <p:spPr>
          <a:xfrm>
            <a:off x="1051594" y="4145281"/>
            <a:ext cx="412078" cy="776878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8A0580-5B95-4646-9BFF-B7ABF62A6FA4}"/>
              </a:ext>
            </a:extLst>
          </p:cNvPr>
          <p:cNvGrpSpPr/>
          <p:nvPr/>
        </p:nvGrpSpPr>
        <p:grpSpPr>
          <a:xfrm>
            <a:off x="6068182" y="1015053"/>
            <a:ext cx="6116101" cy="4060374"/>
            <a:chOff x="4010298" y="1086344"/>
            <a:chExt cx="6857318" cy="478450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240AF68-1EE1-43B7-900C-94DBB9F3B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0298" y="1086344"/>
              <a:ext cx="6857318" cy="4784506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2FFCA4A-5BDB-4A33-AE36-429941DA85F0}"/>
                </a:ext>
              </a:extLst>
            </p:cNvPr>
            <p:cNvSpPr/>
            <p:nvPr/>
          </p:nvSpPr>
          <p:spPr>
            <a:xfrm>
              <a:off x="5034722" y="3584304"/>
              <a:ext cx="501447" cy="1980795"/>
            </a:xfrm>
            <a:prstGeom prst="rect">
              <a:avLst/>
            </a:prstGeom>
            <a:noFill/>
            <a:ln w="38100">
              <a:solidFill>
                <a:srgbClr val="FC99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250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3057485">
            <a:off x="4461763" y="418392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4775583" y="2119257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3524153" y="2070339"/>
            <a:ext cx="4890875" cy="17115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  <a:p>
            <a:pPr algn="ctr" latinLnBrk="0">
              <a:defRPr/>
            </a:pPr>
            <a:r>
              <a:rPr lang="en-US" altLang="ko-KR" sz="3200" b="1" kern="0" dirty="0"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81657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B1567E19-3D6A-4B0F-AA77-11C927867715}"/>
              </a:ext>
            </a:extLst>
          </p:cNvPr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67" name="사각형: 둥근 위쪽 모서리 66">
              <a:extLst>
                <a:ext uri="{FF2B5EF4-FFF2-40B4-BE49-F238E27FC236}">
                  <a16:creationId xmlns:a16="http://schemas.microsoft.com/office/drawing/2014/main" id="{DACD63B6-F90B-4FB8-B406-BD0568487970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1F6C1ED-FABB-44D6-BC25-D18013470410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61CD94-DD7F-4A2B-B6CB-568403983AB7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93CBAF5B-A7FE-4320-8035-C2E1572B1D0C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EE7A8C2E-D94B-43FC-90C2-939D6887D7DF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Set </a:t>
              </a: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Explanation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72" name="Group 23">
              <a:extLst>
                <a:ext uri="{FF2B5EF4-FFF2-40B4-BE49-F238E27FC236}">
                  <a16:creationId xmlns:a16="http://schemas.microsoft.com/office/drawing/2014/main" id="{5CD87F79-5461-4870-A6AD-ACECC4AFCB8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90" name="Freeform 24">
                <a:extLst>
                  <a:ext uri="{FF2B5EF4-FFF2-40B4-BE49-F238E27FC236}">
                    <a16:creationId xmlns:a16="http://schemas.microsoft.com/office/drawing/2014/main" id="{BDAB4AFB-A9B1-468E-8464-8F508BF3FE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25">
                <a:extLst>
                  <a:ext uri="{FF2B5EF4-FFF2-40B4-BE49-F238E27FC236}">
                    <a16:creationId xmlns:a16="http://schemas.microsoft.com/office/drawing/2014/main" id="{544BD49C-EACC-4DE4-9882-3D06E38FC9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26">
                <a:extLst>
                  <a:ext uri="{FF2B5EF4-FFF2-40B4-BE49-F238E27FC236}">
                    <a16:creationId xmlns:a16="http://schemas.microsoft.com/office/drawing/2014/main" id="{AE64A766-764D-49B9-A8B1-D03DC84CD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27">
                <a:extLst>
                  <a:ext uri="{FF2B5EF4-FFF2-40B4-BE49-F238E27FC236}">
                    <a16:creationId xmlns:a16="http://schemas.microsoft.com/office/drawing/2014/main" id="{F198D305-375C-4D8D-949A-6BCFEF986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28">
                <a:extLst>
                  <a:ext uri="{FF2B5EF4-FFF2-40B4-BE49-F238E27FC236}">
                    <a16:creationId xmlns:a16="http://schemas.microsoft.com/office/drawing/2014/main" id="{97206A00-99DC-443D-931B-487859D38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85856BA-0757-4793-B78F-A16A52078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66" y="1104979"/>
            <a:ext cx="11445732" cy="413045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A564DAD-2E86-48FC-B91D-355665F349D7}"/>
              </a:ext>
            </a:extLst>
          </p:cNvPr>
          <p:cNvSpPr/>
          <p:nvPr/>
        </p:nvSpPr>
        <p:spPr>
          <a:xfrm>
            <a:off x="1585729" y="1104845"/>
            <a:ext cx="445052" cy="261417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30EEF4-8069-4BAB-A5F1-00267C66F18D}"/>
              </a:ext>
            </a:extLst>
          </p:cNvPr>
          <p:cNvSpPr/>
          <p:nvPr/>
        </p:nvSpPr>
        <p:spPr>
          <a:xfrm>
            <a:off x="2785382" y="1112244"/>
            <a:ext cx="745628" cy="261417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619CD-7F2F-4A71-A061-C47FCCB088EF}"/>
              </a:ext>
            </a:extLst>
          </p:cNvPr>
          <p:cNvSpPr/>
          <p:nvPr/>
        </p:nvSpPr>
        <p:spPr>
          <a:xfrm>
            <a:off x="3610918" y="1112244"/>
            <a:ext cx="445052" cy="261417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CC8483-9843-47B8-AA03-C4D5C2A764A2}"/>
              </a:ext>
            </a:extLst>
          </p:cNvPr>
          <p:cNvSpPr/>
          <p:nvPr/>
        </p:nvSpPr>
        <p:spPr>
          <a:xfrm>
            <a:off x="4135878" y="1112244"/>
            <a:ext cx="833411" cy="261417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1FD25C-0252-4B06-B0D9-A663118CE0E1}"/>
              </a:ext>
            </a:extLst>
          </p:cNvPr>
          <p:cNvSpPr/>
          <p:nvPr/>
        </p:nvSpPr>
        <p:spPr>
          <a:xfrm>
            <a:off x="5033789" y="1121121"/>
            <a:ext cx="366873" cy="261417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F9CF75-421F-4638-8755-489919DB6E03}"/>
              </a:ext>
            </a:extLst>
          </p:cNvPr>
          <p:cNvSpPr/>
          <p:nvPr/>
        </p:nvSpPr>
        <p:spPr>
          <a:xfrm>
            <a:off x="5601225" y="1121121"/>
            <a:ext cx="906625" cy="252540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BE97B7-F758-46ED-A6EF-F5A9B5D3801E}"/>
              </a:ext>
            </a:extLst>
          </p:cNvPr>
          <p:cNvSpPr/>
          <p:nvPr/>
        </p:nvSpPr>
        <p:spPr>
          <a:xfrm>
            <a:off x="6581389" y="1112244"/>
            <a:ext cx="529864" cy="270294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98E67D-FB28-48D8-850A-DCADFE4159A2}"/>
              </a:ext>
            </a:extLst>
          </p:cNvPr>
          <p:cNvSpPr/>
          <p:nvPr/>
        </p:nvSpPr>
        <p:spPr>
          <a:xfrm>
            <a:off x="7198630" y="1115202"/>
            <a:ext cx="1093349" cy="267336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8758DC-8EB5-4F5C-B7E2-AF551E47FF9F}"/>
              </a:ext>
            </a:extLst>
          </p:cNvPr>
          <p:cNvSpPr/>
          <p:nvPr/>
        </p:nvSpPr>
        <p:spPr>
          <a:xfrm>
            <a:off x="8343941" y="1125559"/>
            <a:ext cx="877751" cy="256979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AC502F-99D6-4845-8917-ACA9D9CE0CDD}"/>
              </a:ext>
            </a:extLst>
          </p:cNvPr>
          <p:cNvSpPr/>
          <p:nvPr/>
        </p:nvSpPr>
        <p:spPr>
          <a:xfrm>
            <a:off x="9295586" y="1121121"/>
            <a:ext cx="707341" cy="261417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792FC7-AE96-4E59-BFD2-A35B12D3519C}"/>
              </a:ext>
            </a:extLst>
          </p:cNvPr>
          <p:cNvSpPr/>
          <p:nvPr/>
        </p:nvSpPr>
        <p:spPr>
          <a:xfrm>
            <a:off x="10075807" y="1121121"/>
            <a:ext cx="707340" cy="261417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93F6557-B29E-481A-8C01-8A958B364173}"/>
              </a:ext>
            </a:extLst>
          </p:cNvPr>
          <p:cNvSpPr/>
          <p:nvPr/>
        </p:nvSpPr>
        <p:spPr>
          <a:xfrm>
            <a:off x="10843956" y="1121121"/>
            <a:ext cx="931399" cy="240703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498716" y="5362338"/>
            <a:ext cx="11194565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2010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년대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( 2010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년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~ 2015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년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의 국내영화 데이터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600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개를 포함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12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개의 칼럼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(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영화제목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배급사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장르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개봉일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상영시간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상영등급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감독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감독의 이전 참여 작품 평균 관객수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감독의 이전 작품 개수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스탭수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배우수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관객수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)  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FBE3339-5CA2-445F-AFB8-77A8512459DC}"/>
              </a:ext>
            </a:extLst>
          </p:cNvPr>
          <p:cNvSpPr/>
          <p:nvPr/>
        </p:nvSpPr>
        <p:spPr>
          <a:xfrm>
            <a:off x="158266" y="4906374"/>
            <a:ext cx="2041864" cy="308305"/>
          </a:xfrm>
          <a:prstGeom prst="ellipse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1DA3E191-B340-4628-8FC9-4E1EDE277DC6}"/>
              </a:ext>
            </a:extLst>
          </p:cNvPr>
          <p:cNvSpPr/>
          <p:nvPr/>
        </p:nvSpPr>
        <p:spPr>
          <a:xfrm>
            <a:off x="3419471" y="511687"/>
            <a:ext cx="1995358" cy="460824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en-US" altLang="ko-KR" sz="2400" dirty="0" err="1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movie_df</a:t>
            </a:r>
            <a:endParaRPr lang="ko-KR" altLang="en-US" sz="2400" dirty="0">
              <a:solidFill>
                <a:srgbClr val="FC997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E0A6C2A-7883-47A7-913B-24D91C6A11DB}"/>
              </a:ext>
            </a:extLst>
          </p:cNvPr>
          <p:cNvSpPr/>
          <p:nvPr/>
        </p:nvSpPr>
        <p:spPr>
          <a:xfrm>
            <a:off x="4128941" y="1111977"/>
            <a:ext cx="833411" cy="261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11" grpId="0" animBg="1"/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</a:t>
              </a:r>
              <a:r>
                <a:rPr lang="ko-KR" altLang="en-US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altLang="ko-KR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Preprocessing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515081" y="5588913"/>
            <a:ext cx="1119456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개봉일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(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</a:rPr>
              <a:t>release_time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 )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을 </a:t>
            </a:r>
            <a:r>
              <a:rPr lang="ko-KR" altLang="en-US" sz="1600" b="1" dirty="0">
                <a:solidFill>
                  <a:srgbClr val="767171"/>
                </a:solidFill>
              </a:rPr>
              <a:t>개봉연도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(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</a:rPr>
              <a:t>release_year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 )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와 </a:t>
            </a: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</a:rPr>
              <a:t>개봉달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(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</a:rPr>
              <a:t>release_month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 )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로 나누어 각각 칼럼으로 저장하기 위해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개봉일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 ( </a:t>
            </a:r>
            <a:r>
              <a:rPr lang="en-US" altLang="ko-KR" sz="1600" b="1" dirty="0" err="1">
                <a:solidFill>
                  <a:schemeClr val="bg2">
                    <a:lumMod val="50000"/>
                  </a:schemeClr>
                </a:solidFill>
              </a:rPr>
              <a:t>release_time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 )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데이터 타입을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object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에서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datetime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으로 변환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altLang="ko-KR" sz="1600" b="1" dirty="0">
                <a:solidFill>
                  <a:srgbClr val="FC9974"/>
                </a:solidFill>
              </a:rPr>
              <a:t> </a:t>
            </a:r>
            <a:r>
              <a:rPr lang="en-US" altLang="ko-KR" sz="1600" b="1" dirty="0" err="1">
                <a:solidFill>
                  <a:srgbClr val="FC9974"/>
                </a:solidFill>
              </a:rPr>
              <a:t>to_datetime</a:t>
            </a:r>
            <a:r>
              <a:rPr lang="en-US" altLang="ko-KR" sz="1600" b="1" dirty="0">
                <a:solidFill>
                  <a:srgbClr val="FC9974"/>
                </a:solidFill>
              </a:rPr>
              <a:t>() </a:t>
            </a:r>
            <a:endParaRPr lang="ko-KR" altLang="en-US" sz="1600" b="1" dirty="0">
              <a:solidFill>
                <a:srgbClr val="FC9974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1DA3E191-B340-4628-8FC9-4E1EDE277DC6}"/>
              </a:ext>
            </a:extLst>
          </p:cNvPr>
          <p:cNvSpPr/>
          <p:nvPr/>
        </p:nvSpPr>
        <p:spPr>
          <a:xfrm>
            <a:off x="3419471" y="511687"/>
            <a:ext cx="2619968" cy="460824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en-US" altLang="ko-KR" sz="2400" dirty="0" err="1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to_datetime</a:t>
            </a: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ko-KR" altLang="en-US" sz="2400" dirty="0">
              <a:solidFill>
                <a:srgbClr val="FC997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14E3AD-3643-4186-98C1-722B8EC54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1" y="1321608"/>
            <a:ext cx="5524358" cy="402391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E6BDEC-8FE5-4966-A653-4400A306B34B}"/>
              </a:ext>
            </a:extLst>
          </p:cNvPr>
          <p:cNvSpPr/>
          <p:nvPr/>
        </p:nvSpPr>
        <p:spPr>
          <a:xfrm>
            <a:off x="1026588" y="2741328"/>
            <a:ext cx="1656651" cy="306672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EE33DD-96E2-4C8F-9B49-C82CB1061233}"/>
              </a:ext>
            </a:extLst>
          </p:cNvPr>
          <p:cNvSpPr/>
          <p:nvPr/>
        </p:nvSpPr>
        <p:spPr>
          <a:xfrm>
            <a:off x="4894946" y="2741328"/>
            <a:ext cx="929255" cy="306672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A4D7E5-36A4-4EDD-A42B-0A5E1E23C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816" y="1329097"/>
            <a:ext cx="5557083" cy="402391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FDB3692B-808A-4E62-B384-88A920676CA0}"/>
              </a:ext>
            </a:extLst>
          </p:cNvPr>
          <p:cNvSpPr/>
          <p:nvPr/>
        </p:nvSpPr>
        <p:spPr>
          <a:xfrm>
            <a:off x="6482880" y="2752889"/>
            <a:ext cx="1656651" cy="306672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AB2BE1-B058-4D0E-96D6-A49EEBC0B6C7}"/>
              </a:ext>
            </a:extLst>
          </p:cNvPr>
          <p:cNvSpPr/>
          <p:nvPr/>
        </p:nvSpPr>
        <p:spPr>
          <a:xfrm>
            <a:off x="9883439" y="2775673"/>
            <a:ext cx="1656651" cy="306672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A29AB1B-2A36-4081-B9E3-D2C10DDC0E02}"/>
              </a:ext>
            </a:extLst>
          </p:cNvPr>
          <p:cNvSpPr/>
          <p:nvPr/>
        </p:nvSpPr>
        <p:spPr>
          <a:xfrm>
            <a:off x="1026588" y="3880406"/>
            <a:ext cx="3515432" cy="305089"/>
          </a:xfrm>
          <a:prstGeom prst="rect">
            <a:avLst/>
          </a:prstGeom>
          <a:noFill/>
          <a:ln w="38100">
            <a:solidFill>
              <a:srgbClr val="FA5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CB09ED1-5CF2-4665-80CE-CC67EF972B2C}"/>
              </a:ext>
            </a:extLst>
          </p:cNvPr>
          <p:cNvSpPr/>
          <p:nvPr/>
        </p:nvSpPr>
        <p:spPr>
          <a:xfrm>
            <a:off x="6455868" y="3880406"/>
            <a:ext cx="3515432" cy="305089"/>
          </a:xfrm>
          <a:prstGeom prst="rect">
            <a:avLst/>
          </a:prstGeom>
          <a:noFill/>
          <a:ln w="38100">
            <a:solidFill>
              <a:srgbClr val="FA5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3" grpId="0" animBg="1"/>
      <p:bldP spid="50" grpId="0" animBg="1"/>
      <p:bldP spid="52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836194"/>
            <a:ext cx="13969129" cy="9839687"/>
            <a:chOff x="0" y="-826034"/>
            <a:chExt cx="13969129" cy="9839687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369491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</a:t>
              </a:r>
              <a:r>
                <a:rPr lang="ko-KR" altLang="en-US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US" altLang="ko-KR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Preprocessing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515081" y="4908216"/>
            <a:ext cx="1119456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['</a:t>
            </a:r>
            <a:r>
              <a:rPr lang="en-US" altLang="ko-KR" sz="1600" b="1" dirty="0" err="1">
                <a:solidFill>
                  <a:srgbClr val="FC9974"/>
                </a:solidFill>
              </a:rPr>
              <a:t>release_year</a:t>
            </a:r>
            <a:r>
              <a:rPr lang="en-US" altLang="ko-KR" sz="1600" b="1" dirty="0">
                <a:solidFill>
                  <a:srgbClr val="FC9974"/>
                </a:solidFill>
              </a:rPr>
              <a:t>'] = </a:t>
            </a: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['</a:t>
            </a:r>
            <a:r>
              <a:rPr lang="en-US" altLang="ko-KR" sz="1600" b="1" dirty="0" err="1">
                <a:solidFill>
                  <a:srgbClr val="FC9974"/>
                </a:solidFill>
              </a:rPr>
              <a:t>release_time</a:t>
            </a:r>
            <a:r>
              <a:rPr lang="en-US" altLang="ko-KR" sz="1600" b="1" dirty="0">
                <a:solidFill>
                  <a:srgbClr val="FC9974"/>
                </a:solidFill>
              </a:rPr>
              <a:t>'].</a:t>
            </a:r>
            <a:r>
              <a:rPr lang="en-US" altLang="ko-KR" sz="1600" b="1" dirty="0" err="1">
                <a:solidFill>
                  <a:srgbClr val="FC9974"/>
                </a:solidFill>
              </a:rPr>
              <a:t>dt.year</a:t>
            </a:r>
            <a:r>
              <a:rPr lang="en-US" altLang="ko-KR" sz="1600" b="1" dirty="0">
                <a:solidFill>
                  <a:srgbClr val="FC9974"/>
                </a:solidFill>
              </a:rPr>
              <a:t> : </a:t>
            </a:r>
            <a:r>
              <a:rPr lang="ko-KR" altLang="en-US" sz="1600" b="1" dirty="0">
                <a:solidFill>
                  <a:srgbClr val="767171"/>
                </a:solidFill>
              </a:rPr>
              <a:t>개봉연도</a:t>
            </a:r>
            <a:r>
              <a:rPr lang="en-US" altLang="ko-KR" sz="1600" b="1" dirty="0">
                <a:solidFill>
                  <a:srgbClr val="767171"/>
                </a:solidFill>
              </a:rPr>
              <a:t>(</a:t>
            </a:r>
            <a:r>
              <a:rPr lang="en-US" altLang="ko-KR" sz="1600" b="1" dirty="0" err="1">
                <a:solidFill>
                  <a:srgbClr val="767171"/>
                </a:solidFill>
              </a:rPr>
              <a:t>release_year</a:t>
            </a:r>
            <a:r>
              <a:rPr lang="en-US" altLang="ko-KR" sz="1600" b="1" dirty="0">
                <a:solidFill>
                  <a:srgbClr val="767171"/>
                </a:solidFill>
              </a:rPr>
              <a:t>) </a:t>
            </a:r>
            <a:r>
              <a:rPr lang="ko-KR" altLang="en-US" sz="1600" b="1" dirty="0">
                <a:solidFill>
                  <a:srgbClr val="767171"/>
                </a:solidFill>
              </a:rPr>
              <a:t>칼럼 추가</a:t>
            </a:r>
            <a:r>
              <a:rPr lang="en-US" altLang="ko-KR" sz="1600" b="1" dirty="0">
                <a:solidFill>
                  <a:srgbClr val="767171"/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['</a:t>
            </a:r>
            <a:r>
              <a:rPr lang="en-US" altLang="ko-KR" sz="1600" b="1" dirty="0" err="1">
                <a:solidFill>
                  <a:srgbClr val="FC9974"/>
                </a:solidFill>
              </a:rPr>
              <a:t>release_month</a:t>
            </a:r>
            <a:r>
              <a:rPr lang="en-US" altLang="ko-KR" sz="1600" b="1" dirty="0">
                <a:solidFill>
                  <a:srgbClr val="FC9974"/>
                </a:solidFill>
              </a:rPr>
              <a:t>'] = </a:t>
            </a: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['</a:t>
            </a:r>
            <a:r>
              <a:rPr lang="en-US" altLang="ko-KR" sz="1600" b="1" dirty="0" err="1">
                <a:solidFill>
                  <a:srgbClr val="FC9974"/>
                </a:solidFill>
              </a:rPr>
              <a:t>release_time</a:t>
            </a:r>
            <a:r>
              <a:rPr lang="en-US" altLang="ko-KR" sz="1600" b="1" dirty="0">
                <a:solidFill>
                  <a:srgbClr val="FC9974"/>
                </a:solidFill>
              </a:rPr>
              <a:t>'].</a:t>
            </a:r>
            <a:r>
              <a:rPr lang="en-US" altLang="ko-KR" sz="1600" b="1" dirty="0" err="1">
                <a:solidFill>
                  <a:srgbClr val="FC9974"/>
                </a:solidFill>
              </a:rPr>
              <a:t>dt.month</a:t>
            </a:r>
            <a:r>
              <a:rPr lang="en-US" altLang="ko-KR" sz="1600" b="1" dirty="0">
                <a:solidFill>
                  <a:srgbClr val="FC9974"/>
                </a:solidFill>
              </a:rPr>
              <a:t> : </a:t>
            </a:r>
            <a:r>
              <a:rPr lang="ko-KR" altLang="en-US" sz="1600" b="1" dirty="0" err="1">
                <a:solidFill>
                  <a:srgbClr val="767171"/>
                </a:solidFill>
              </a:rPr>
              <a:t>개봉달</a:t>
            </a:r>
            <a:r>
              <a:rPr lang="en-US" altLang="ko-KR" sz="1600" b="1" dirty="0">
                <a:solidFill>
                  <a:srgbClr val="767171"/>
                </a:solidFill>
              </a:rPr>
              <a:t>(</a:t>
            </a:r>
            <a:r>
              <a:rPr lang="en-US" altLang="ko-KR" sz="1600" b="1" dirty="0" err="1">
                <a:solidFill>
                  <a:srgbClr val="767171"/>
                </a:solidFill>
              </a:rPr>
              <a:t>release_month</a:t>
            </a:r>
            <a:r>
              <a:rPr lang="en-US" altLang="ko-KR" sz="1600" b="1" dirty="0">
                <a:solidFill>
                  <a:srgbClr val="767171"/>
                </a:solidFill>
              </a:rPr>
              <a:t>) </a:t>
            </a:r>
            <a:r>
              <a:rPr lang="ko-KR" altLang="en-US" sz="1600" b="1" dirty="0">
                <a:solidFill>
                  <a:srgbClr val="767171"/>
                </a:solidFill>
              </a:rPr>
              <a:t>칼럼 추가</a:t>
            </a:r>
            <a:r>
              <a:rPr lang="en-US" altLang="ko-KR" sz="1600" b="1" dirty="0">
                <a:solidFill>
                  <a:srgbClr val="767171"/>
                </a:solidFill>
              </a:rPr>
              <a:t> 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1DA3E191-B340-4628-8FC9-4E1EDE277DC6}"/>
              </a:ext>
            </a:extLst>
          </p:cNvPr>
          <p:cNvSpPr/>
          <p:nvPr/>
        </p:nvSpPr>
        <p:spPr>
          <a:xfrm>
            <a:off x="3419470" y="511687"/>
            <a:ext cx="3036397" cy="460824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en-US" altLang="ko-KR" sz="2400" dirty="0" err="1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dt.year</a:t>
            </a: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, </a:t>
            </a:r>
            <a:r>
              <a:rPr lang="en-US" altLang="ko-KR" sz="2400" dirty="0" err="1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dt.month</a:t>
            </a:r>
            <a:endParaRPr lang="ko-KR" altLang="en-US" sz="2400" dirty="0">
              <a:solidFill>
                <a:srgbClr val="FC997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FB04AE-B456-4B2A-B9A5-A7FDFC38A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5" y="1800254"/>
            <a:ext cx="11415626" cy="277105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9FA1B5-72CF-4820-A165-9B602EF1C3A2}"/>
              </a:ext>
            </a:extLst>
          </p:cNvPr>
          <p:cNvSpPr/>
          <p:nvPr/>
        </p:nvSpPr>
        <p:spPr>
          <a:xfrm>
            <a:off x="10271760" y="1800254"/>
            <a:ext cx="659384" cy="2771056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9271B7-2CF4-4ECF-92C6-6589CE79F757}"/>
              </a:ext>
            </a:extLst>
          </p:cNvPr>
          <p:cNvSpPr/>
          <p:nvPr/>
        </p:nvSpPr>
        <p:spPr>
          <a:xfrm>
            <a:off x="10982525" y="1800253"/>
            <a:ext cx="779054" cy="2771055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FC4E41-00B6-4248-9431-3833A93D04C0}"/>
              </a:ext>
            </a:extLst>
          </p:cNvPr>
          <p:cNvSpPr/>
          <p:nvPr/>
        </p:nvSpPr>
        <p:spPr>
          <a:xfrm>
            <a:off x="4161654" y="1800253"/>
            <a:ext cx="757278" cy="2771057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4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716" y="-836194"/>
            <a:ext cx="13969129" cy="9839687"/>
            <a:chOff x="0" y="-826034"/>
            <a:chExt cx="13969129" cy="9839687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369491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EDA</a:t>
              </a:r>
              <a:r>
                <a:rPr lang="ko-KR" altLang="en-US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7173572" y="1991802"/>
            <a:ext cx="4538746" cy="4753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FC9974"/>
                </a:solidFill>
              </a:rPr>
              <a:t>sns.countplot</a:t>
            </a:r>
            <a:r>
              <a:rPr lang="en-US" altLang="ko-KR" sz="1600" b="1" dirty="0">
                <a:solidFill>
                  <a:srgbClr val="FC9974"/>
                </a:solidFill>
              </a:rPr>
              <a:t>(x = '</a:t>
            </a:r>
            <a:r>
              <a:rPr lang="en-US" altLang="ko-KR" sz="1600" b="1" dirty="0" err="1">
                <a:solidFill>
                  <a:srgbClr val="FC9974"/>
                </a:solidFill>
              </a:rPr>
              <a:t>release_year</a:t>
            </a:r>
            <a:r>
              <a:rPr lang="en-US" altLang="ko-KR" sz="1600" b="1" dirty="0">
                <a:solidFill>
                  <a:srgbClr val="FC9974"/>
                </a:solidFill>
              </a:rPr>
              <a:t>’,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                    data = </a:t>
            </a: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767171"/>
                </a:solidFill>
              </a:rPr>
              <a:t>영화 데이터는 </a:t>
            </a:r>
            <a:r>
              <a:rPr lang="en-US" altLang="ko-KR" sz="1600" b="1" dirty="0">
                <a:solidFill>
                  <a:srgbClr val="767171"/>
                </a:solidFill>
              </a:rPr>
              <a:t>2010</a:t>
            </a:r>
            <a:r>
              <a:rPr lang="ko-KR" altLang="en-US" sz="1600" b="1" dirty="0">
                <a:solidFill>
                  <a:srgbClr val="767171"/>
                </a:solidFill>
              </a:rPr>
              <a:t>년부터 </a:t>
            </a:r>
            <a:r>
              <a:rPr lang="en-US" altLang="ko-KR" sz="1600" b="1" dirty="0">
                <a:solidFill>
                  <a:srgbClr val="767171"/>
                </a:solidFill>
              </a:rPr>
              <a:t>2015</a:t>
            </a:r>
            <a:r>
              <a:rPr lang="ko-KR" altLang="en-US" sz="1600" b="1" dirty="0">
                <a:solidFill>
                  <a:srgbClr val="767171"/>
                </a:solidFill>
              </a:rPr>
              <a:t>년 까지의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767171"/>
                </a:solidFill>
              </a:rPr>
              <a:t>  데이터를 포함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767171"/>
                </a:solidFill>
              </a:rPr>
              <a:t>2014</a:t>
            </a:r>
            <a:r>
              <a:rPr lang="ko-KR" altLang="en-US" sz="1600" b="1" dirty="0">
                <a:solidFill>
                  <a:srgbClr val="767171"/>
                </a:solidFill>
              </a:rPr>
              <a:t>년도 </a:t>
            </a:r>
            <a:r>
              <a:rPr lang="en-US" altLang="ko-KR" sz="1600" b="1" dirty="0">
                <a:solidFill>
                  <a:srgbClr val="767171"/>
                </a:solidFill>
              </a:rPr>
              <a:t>: </a:t>
            </a:r>
            <a:r>
              <a:rPr lang="ko-KR" altLang="en-US" sz="1600" b="1" dirty="0">
                <a:solidFill>
                  <a:srgbClr val="767171"/>
                </a:solidFill>
              </a:rPr>
              <a:t>한국 영화 산업의 호황기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>
              <a:lnSpc>
                <a:spcPct val="30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C9974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1DA3E191-B340-4628-8FC9-4E1EDE277DC6}"/>
              </a:ext>
            </a:extLst>
          </p:cNvPr>
          <p:cNvSpPr/>
          <p:nvPr/>
        </p:nvSpPr>
        <p:spPr>
          <a:xfrm>
            <a:off x="3419470" y="511686"/>
            <a:ext cx="6069970" cy="827543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개봉연도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2400" b="1" dirty="0" err="1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release_year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)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별 데이터의 개수 </a:t>
            </a:r>
            <a:endParaRPr lang="en-US" altLang="ko-KR" sz="2400" dirty="0">
              <a:solidFill>
                <a:srgbClr val="76717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  <a:p>
            <a:pPr latinLnBrk="0">
              <a:defRPr/>
            </a:pP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altLang="ko-KR" sz="2400" dirty="0" err="1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countplot</a:t>
            </a: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ko-KR" altLang="en-US" sz="2400" dirty="0">
              <a:solidFill>
                <a:srgbClr val="FC997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49F557-EB65-4C5C-A796-F506E00D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37" y="1610690"/>
            <a:ext cx="6292059" cy="4211933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1C0137-9E15-4660-8666-969686635F3B}"/>
              </a:ext>
            </a:extLst>
          </p:cNvPr>
          <p:cNvSpPr/>
          <p:nvPr/>
        </p:nvSpPr>
        <p:spPr>
          <a:xfrm>
            <a:off x="4853886" y="1610690"/>
            <a:ext cx="921881" cy="3929793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7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6171" y="-836194"/>
            <a:ext cx="13969129" cy="9839687"/>
            <a:chOff x="0" y="-826034"/>
            <a:chExt cx="13969129" cy="9839687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369491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EDA</a:t>
              </a:r>
              <a:r>
                <a:rPr lang="ko-KR" altLang="en-US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7140736" y="1962816"/>
            <a:ext cx="4834104" cy="4753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FC9974"/>
                </a:solidFill>
              </a:rPr>
              <a:t>sns.countplot</a:t>
            </a:r>
            <a:r>
              <a:rPr lang="en-US" altLang="ko-KR" sz="1600" b="1" dirty="0">
                <a:solidFill>
                  <a:srgbClr val="FC9974"/>
                </a:solidFill>
              </a:rPr>
              <a:t>(x = 'genre', data = </a:t>
            </a: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767171"/>
                </a:solidFill>
              </a:rPr>
              <a:t>‘</a:t>
            </a:r>
            <a:r>
              <a:rPr lang="ko-KR" altLang="en-US" sz="1600" b="1" dirty="0">
                <a:solidFill>
                  <a:srgbClr val="767171"/>
                </a:solidFill>
              </a:rPr>
              <a:t>드라마</a:t>
            </a:r>
            <a:r>
              <a:rPr lang="en-US" altLang="ko-KR" sz="1600" b="1" dirty="0">
                <a:solidFill>
                  <a:srgbClr val="767171"/>
                </a:solidFill>
              </a:rPr>
              <a:t>’ </a:t>
            </a:r>
            <a:r>
              <a:rPr lang="ko-KR" altLang="en-US" sz="1600" b="1" dirty="0">
                <a:solidFill>
                  <a:srgbClr val="767171"/>
                </a:solidFill>
              </a:rPr>
              <a:t>장르의 영화가 가장 많음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76717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767171"/>
                </a:solidFill>
              </a:rPr>
              <a:t>이외에는  다큐멘터리 </a:t>
            </a:r>
            <a:r>
              <a:rPr lang="en-US" altLang="ko-KR" sz="1600" b="1" dirty="0">
                <a:solidFill>
                  <a:srgbClr val="767171"/>
                </a:solidFill>
              </a:rPr>
              <a:t>&gt; </a:t>
            </a:r>
            <a:r>
              <a:rPr lang="ko-KR" altLang="en-US" sz="1600" b="1" dirty="0">
                <a:solidFill>
                  <a:srgbClr val="767171"/>
                </a:solidFill>
              </a:rPr>
              <a:t>멜로</a:t>
            </a:r>
            <a:r>
              <a:rPr lang="en-US" altLang="ko-KR" sz="1600" b="1" dirty="0">
                <a:solidFill>
                  <a:srgbClr val="767171"/>
                </a:solidFill>
              </a:rPr>
              <a:t>/</a:t>
            </a:r>
            <a:r>
              <a:rPr lang="ko-KR" altLang="en-US" sz="1600" b="1" dirty="0">
                <a:solidFill>
                  <a:srgbClr val="767171"/>
                </a:solidFill>
              </a:rPr>
              <a:t>로맨스 </a:t>
            </a:r>
            <a:r>
              <a:rPr lang="en-US" altLang="ko-KR" sz="1600" b="1" dirty="0">
                <a:solidFill>
                  <a:srgbClr val="767171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767171"/>
                </a:solidFill>
              </a:rPr>
              <a:t>  코미디 </a:t>
            </a:r>
            <a:r>
              <a:rPr lang="en-US" altLang="ko-KR" sz="1600" b="1" dirty="0">
                <a:solidFill>
                  <a:srgbClr val="767171"/>
                </a:solidFill>
              </a:rPr>
              <a:t>&gt; </a:t>
            </a:r>
            <a:r>
              <a:rPr lang="ko-KR" altLang="en-US" sz="1600" b="1" dirty="0">
                <a:solidFill>
                  <a:srgbClr val="767171"/>
                </a:solidFill>
              </a:rPr>
              <a:t>공포 </a:t>
            </a:r>
            <a:r>
              <a:rPr lang="en-US" altLang="ko-KR" sz="1600" b="1" dirty="0">
                <a:solidFill>
                  <a:srgbClr val="767171"/>
                </a:solidFill>
              </a:rPr>
              <a:t>&gt; </a:t>
            </a:r>
            <a:r>
              <a:rPr lang="ko-KR" altLang="en-US" sz="1600" b="1" dirty="0">
                <a:solidFill>
                  <a:srgbClr val="767171"/>
                </a:solidFill>
              </a:rPr>
              <a:t>액션 </a:t>
            </a:r>
            <a:r>
              <a:rPr lang="en-US" altLang="ko-KR" sz="1600" b="1" dirty="0">
                <a:solidFill>
                  <a:srgbClr val="767171"/>
                </a:solidFill>
              </a:rPr>
              <a:t>&gt; </a:t>
            </a:r>
            <a:r>
              <a:rPr lang="ko-KR" altLang="en-US" sz="1600" b="1" dirty="0" err="1">
                <a:solidFill>
                  <a:srgbClr val="767171"/>
                </a:solidFill>
              </a:rPr>
              <a:t>느와르</a:t>
            </a:r>
            <a:r>
              <a:rPr lang="ko-KR" altLang="en-US" sz="1600" b="1" dirty="0">
                <a:solidFill>
                  <a:srgbClr val="767171"/>
                </a:solidFill>
              </a:rPr>
              <a:t> </a:t>
            </a:r>
            <a:r>
              <a:rPr lang="en-US" altLang="ko-KR" sz="1600" b="1" dirty="0">
                <a:solidFill>
                  <a:srgbClr val="767171"/>
                </a:solidFill>
              </a:rPr>
              <a:t>&gt; </a:t>
            </a:r>
            <a:r>
              <a:rPr lang="ko-KR" altLang="en-US" sz="1600" b="1" dirty="0">
                <a:solidFill>
                  <a:srgbClr val="767171"/>
                </a:solidFill>
              </a:rPr>
              <a:t>애니메이션 </a:t>
            </a:r>
            <a:r>
              <a:rPr lang="en-US" altLang="ko-KR" sz="1600" b="1" dirty="0">
                <a:solidFill>
                  <a:srgbClr val="767171"/>
                </a:solidFill>
              </a:rPr>
              <a:t>&gt; </a:t>
            </a:r>
            <a:r>
              <a:rPr lang="ko-KR" altLang="en-US" sz="1600" b="1" dirty="0">
                <a:solidFill>
                  <a:srgbClr val="767171"/>
                </a:solidFill>
              </a:rPr>
              <a:t>미스터리 </a:t>
            </a:r>
            <a:r>
              <a:rPr lang="en-US" altLang="ko-KR" sz="1600" b="1" dirty="0">
                <a:solidFill>
                  <a:srgbClr val="767171"/>
                </a:solidFill>
              </a:rPr>
              <a:t>&gt; SF &gt; </a:t>
            </a:r>
            <a:r>
              <a:rPr lang="ko-KR" altLang="en-US" sz="1600" b="1" dirty="0">
                <a:solidFill>
                  <a:srgbClr val="767171"/>
                </a:solidFill>
              </a:rPr>
              <a:t>뮤지컬 </a:t>
            </a:r>
            <a:r>
              <a:rPr lang="en-US" altLang="ko-KR" sz="1600" b="1" dirty="0">
                <a:solidFill>
                  <a:srgbClr val="767171"/>
                </a:solidFill>
              </a:rPr>
              <a:t>&gt; </a:t>
            </a:r>
            <a:r>
              <a:rPr lang="ko-KR" altLang="en-US" sz="1600" b="1" dirty="0">
                <a:solidFill>
                  <a:srgbClr val="767171"/>
                </a:solidFill>
              </a:rPr>
              <a:t>서스펜스 순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>
              <a:lnSpc>
                <a:spcPct val="30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C9974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1DA3E191-B340-4628-8FC9-4E1EDE277DC6}"/>
              </a:ext>
            </a:extLst>
          </p:cNvPr>
          <p:cNvSpPr/>
          <p:nvPr/>
        </p:nvSpPr>
        <p:spPr>
          <a:xfrm>
            <a:off x="3592192" y="511686"/>
            <a:ext cx="4356160" cy="827543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ko-KR" altLang="en-US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장르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(genre) </a:t>
            </a:r>
            <a:r>
              <a:rPr lang="ko-KR" altLang="en-US" sz="2400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별 데이터의 개수  </a:t>
            </a:r>
            <a:endParaRPr lang="en-US" altLang="ko-KR" sz="2400" dirty="0">
              <a:solidFill>
                <a:srgbClr val="767171"/>
              </a:solidFill>
              <a:latin typeface="Aharoni" panose="02010803020104030203" pitchFamily="2" charset="-79"/>
              <a:ea typeface="나눔고딕" panose="020D0604000000000000" pitchFamily="50" charset="-127"/>
              <a:cs typeface="Aharoni" panose="02010803020104030203" pitchFamily="2" charset="-79"/>
            </a:endParaRPr>
          </a:p>
          <a:p>
            <a:pPr latinLnBrk="0">
              <a:defRPr/>
            </a:pP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: </a:t>
            </a:r>
            <a:r>
              <a:rPr lang="en-US" altLang="ko-KR" sz="2400" dirty="0" err="1">
                <a:solidFill>
                  <a:srgbClr val="FC9974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countplot</a:t>
            </a: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()</a:t>
            </a:r>
            <a:endParaRPr lang="ko-KR" altLang="en-US" sz="2400" dirty="0">
              <a:solidFill>
                <a:srgbClr val="FC997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049CC6-6A2C-4C85-8EC6-B638E02D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81" y="1777939"/>
            <a:ext cx="6495522" cy="424915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08F51-E1D8-45C5-AC27-613F51B311BF}"/>
              </a:ext>
            </a:extLst>
          </p:cNvPr>
          <p:cNvSpPr/>
          <p:nvPr/>
        </p:nvSpPr>
        <p:spPr>
          <a:xfrm>
            <a:off x="3507128" y="1825158"/>
            <a:ext cx="474563" cy="3955882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1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716" y="-836194"/>
            <a:ext cx="13969129" cy="9839687"/>
            <a:chOff x="0" y="-826034"/>
            <a:chExt cx="13969129" cy="9839687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369491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EDA</a:t>
              </a:r>
              <a:r>
                <a:rPr lang="ko-KR" altLang="en-US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7265353" y="2031505"/>
            <a:ext cx="4538746" cy="401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FC9974"/>
                </a:solidFill>
              </a:rPr>
              <a:t>sns.countplot</a:t>
            </a:r>
            <a:r>
              <a:rPr lang="en-US" altLang="ko-KR" sz="1600" b="1" dirty="0">
                <a:solidFill>
                  <a:srgbClr val="FC9974"/>
                </a:solidFill>
              </a:rPr>
              <a:t>(x = '</a:t>
            </a:r>
            <a:r>
              <a:rPr lang="en-US" altLang="ko-KR" sz="1600" b="1" dirty="0" err="1">
                <a:solidFill>
                  <a:srgbClr val="FC9974"/>
                </a:solidFill>
              </a:rPr>
              <a:t>screening_rat</a:t>
            </a:r>
            <a:r>
              <a:rPr lang="en-US" altLang="ko-KR" sz="1600" b="1" dirty="0">
                <a:solidFill>
                  <a:srgbClr val="FC9974"/>
                </a:solidFill>
              </a:rPr>
              <a:t>’,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                       data = </a:t>
            </a: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767171"/>
                </a:solidFill>
              </a:rPr>
              <a:t>‘</a:t>
            </a:r>
            <a:r>
              <a:rPr lang="ko-KR" altLang="en-US" sz="1600" b="1" dirty="0">
                <a:solidFill>
                  <a:srgbClr val="767171"/>
                </a:solidFill>
              </a:rPr>
              <a:t>청소년 관람불가</a:t>
            </a:r>
            <a:r>
              <a:rPr lang="en-US" altLang="ko-KR" sz="1600" b="1" dirty="0">
                <a:solidFill>
                  <a:srgbClr val="767171"/>
                </a:solidFill>
              </a:rPr>
              <a:t>＇</a:t>
            </a:r>
            <a:r>
              <a:rPr lang="ko-KR" altLang="en-US" sz="1600" b="1" dirty="0">
                <a:solidFill>
                  <a:srgbClr val="767171"/>
                </a:solidFill>
              </a:rPr>
              <a:t>와 </a:t>
            </a:r>
            <a:r>
              <a:rPr lang="en-US" altLang="ko-KR" sz="1600" b="1" dirty="0">
                <a:solidFill>
                  <a:srgbClr val="767171"/>
                </a:solidFill>
              </a:rPr>
              <a:t>’15</a:t>
            </a:r>
            <a:r>
              <a:rPr lang="ko-KR" altLang="en-US" sz="1600" b="1" dirty="0">
                <a:solidFill>
                  <a:srgbClr val="767171"/>
                </a:solidFill>
              </a:rPr>
              <a:t>세 관람가</a:t>
            </a:r>
            <a:r>
              <a:rPr lang="en-US" altLang="ko-KR" sz="1600" b="1" dirty="0">
                <a:solidFill>
                  <a:srgbClr val="767171"/>
                </a:solidFill>
              </a:rPr>
              <a:t>‘ </a:t>
            </a:r>
            <a:r>
              <a:rPr lang="ko-KR" altLang="en-US" sz="1600" b="1" dirty="0">
                <a:solidFill>
                  <a:srgbClr val="767171"/>
                </a:solidFill>
              </a:rPr>
              <a:t>영화의</a:t>
            </a:r>
            <a:endParaRPr lang="en-US" altLang="ko-KR" sz="16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767171"/>
                </a:solidFill>
              </a:rPr>
              <a:t>   개수가 많음</a:t>
            </a: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C9974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1DA3E191-B340-4628-8FC9-4E1EDE277DC6}"/>
              </a:ext>
            </a:extLst>
          </p:cNvPr>
          <p:cNvSpPr/>
          <p:nvPr/>
        </p:nvSpPr>
        <p:spPr>
          <a:xfrm>
            <a:off x="3419470" y="511686"/>
            <a:ext cx="6029330" cy="827543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상영등급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2400" b="1" dirty="0" err="1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screening_rat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)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별 데이터의 개수 </a:t>
            </a:r>
            <a:endParaRPr lang="en-US" altLang="ko-KR" sz="2400" dirty="0">
              <a:solidFill>
                <a:srgbClr val="76717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  <a:p>
            <a:pPr latinLnBrk="0">
              <a:defRPr/>
            </a:pP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altLang="ko-KR" sz="2400" dirty="0" err="1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countplot</a:t>
            </a: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ko-KR" altLang="en-US" sz="2400" dirty="0">
              <a:solidFill>
                <a:srgbClr val="FC997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F50D5B-51CF-46E2-9C16-9D1117C12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46" y="1718354"/>
            <a:ext cx="6286751" cy="416991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04731E-E5A7-4543-B751-AF2CAFA8B907}"/>
              </a:ext>
            </a:extLst>
          </p:cNvPr>
          <p:cNvSpPr/>
          <p:nvPr/>
        </p:nvSpPr>
        <p:spPr>
          <a:xfrm>
            <a:off x="1427355" y="1688222"/>
            <a:ext cx="2564781" cy="3898539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0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7716" y="-836194"/>
            <a:ext cx="13969129" cy="9839687"/>
            <a:chOff x="0" y="-826034"/>
            <a:chExt cx="13969129" cy="9839687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369491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322084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EDA</a:t>
              </a:r>
              <a:r>
                <a:rPr lang="ko-KR" altLang="en-US" sz="2000" b="1" kern="0" dirty="0">
                  <a:ln w="3175">
                    <a:noFill/>
                  </a:ln>
                  <a:solidFill>
                    <a:srgbClr val="363B64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altLang="ko-KR" sz="2000" kern="0" dirty="0">
                <a:ln w="3175">
                  <a:noFill/>
                </a:ln>
                <a:solidFill>
                  <a:srgbClr val="363B64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8676F8-C89F-44D8-AEAB-BCBBBC66FF2D}"/>
              </a:ext>
            </a:extLst>
          </p:cNvPr>
          <p:cNvSpPr/>
          <p:nvPr/>
        </p:nvSpPr>
        <p:spPr>
          <a:xfrm>
            <a:off x="7027515" y="1750044"/>
            <a:ext cx="4538746" cy="4384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FC9974"/>
                </a:solidFill>
              </a:rPr>
              <a:t>movie_all</a:t>
            </a:r>
            <a:r>
              <a:rPr lang="en-US" altLang="ko-KR" sz="1600" b="1" dirty="0">
                <a:solidFill>
                  <a:srgbClr val="FC9974"/>
                </a:solidFill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u="sng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u="sng" dirty="0">
                <a:solidFill>
                  <a:srgbClr val="FC9974"/>
                </a:solidFill>
              </a:rPr>
              <a:t>['</a:t>
            </a:r>
            <a:r>
              <a:rPr lang="en-US" altLang="ko-KR" sz="1600" b="1" u="sng" dirty="0" err="1">
                <a:solidFill>
                  <a:srgbClr val="FC9974"/>
                </a:solidFill>
              </a:rPr>
              <a:t>screening_rat</a:t>
            </a:r>
            <a:r>
              <a:rPr lang="en-US" altLang="ko-KR" sz="1600" b="1" u="sng" dirty="0">
                <a:solidFill>
                  <a:srgbClr val="FC9974"/>
                </a:solidFill>
              </a:rPr>
              <a:t>'] </a:t>
            </a:r>
            <a:r>
              <a:rPr lang="en-US" altLang="ko-KR" sz="1600" b="1" dirty="0">
                <a:solidFill>
                  <a:srgbClr val="FC9974"/>
                </a:solidFill>
              </a:rPr>
              <a:t>== '</a:t>
            </a:r>
            <a:r>
              <a:rPr lang="ko-KR" altLang="en-US" sz="1600" b="1" dirty="0">
                <a:solidFill>
                  <a:srgbClr val="FC9974"/>
                </a:solidFill>
              </a:rPr>
              <a:t>전체 관람가</a:t>
            </a:r>
            <a:r>
              <a:rPr lang="en-US" altLang="ko-KR" sz="1600" b="1" dirty="0">
                <a:solidFill>
                  <a:srgbClr val="FC9974"/>
                </a:solidFill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u="sng" dirty="0" err="1">
                <a:solidFill>
                  <a:srgbClr val="FC9974"/>
                </a:solidFill>
              </a:rPr>
              <a:t>movieall_df</a:t>
            </a:r>
            <a:r>
              <a:rPr lang="en-US" altLang="ko-KR" sz="1600" b="1" u="sng" dirty="0">
                <a:solidFill>
                  <a:srgbClr val="FC9974"/>
                </a:solidFill>
              </a:rPr>
              <a:t> </a:t>
            </a:r>
            <a:r>
              <a:rPr lang="en-US" altLang="ko-KR" sz="1600" b="1" dirty="0">
                <a:solidFill>
                  <a:srgbClr val="FC9974"/>
                </a:solidFill>
              </a:rPr>
              <a:t>= </a:t>
            </a:r>
            <a:r>
              <a:rPr lang="en-US" altLang="ko-KR" sz="1600" b="1" dirty="0" err="1">
                <a:solidFill>
                  <a:srgbClr val="FC9974"/>
                </a:solidFill>
              </a:rPr>
              <a:t>movie_df</a:t>
            </a:r>
            <a:r>
              <a:rPr lang="en-US" altLang="ko-KR" sz="1600" b="1" dirty="0">
                <a:solidFill>
                  <a:srgbClr val="FC9974"/>
                </a:solidFill>
              </a:rPr>
              <a:t>[</a:t>
            </a:r>
            <a:r>
              <a:rPr lang="en-US" altLang="ko-KR" sz="1600" b="1" u="sng" dirty="0" err="1">
                <a:solidFill>
                  <a:srgbClr val="FC9974"/>
                </a:solidFill>
              </a:rPr>
              <a:t>movie_all</a:t>
            </a:r>
            <a:r>
              <a:rPr lang="en-US" altLang="ko-KR" sz="1600" b="1" dirty="0">
                <a:solidFill>
                  <a:srgbClr val="FC9974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</a:t>
            </a:r>
            <a:r>
              <a:rPr lang="en-US" altLang="ko-KR" sz="1600" b="1" dirty="0" err="1">
                <a:solidFill>
                  <a:srgbClr val="FC9974"/>
                </a:solidFill>
              </a:rPr>
              <a:t>sns.countplot</a:t>
            </a:r>
            <a:r>
              <a:rPr lang="en-US" altLang="ko-KR" sz="1600" b="1" dirty="0">
                <a:solidFill>
                  <a:srgbClr val="FC9974"/>
                </a:solidFill>
              </a:rPr>
              <a:t>(x = 'genre’,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C9974"/>
                </a:solidFill>
              </a:rPr>
              <a:t>                      data = </a:t>
            </a:r>
            <a:r>
              <a:rPr lang="en-US" altLang="ko-KR" sz="1600" b="1" u="sng" dirty="0" err="1">
                <a:solidFill>
                  <a:srgbClr val="FC9974"/>
                </a:solidFill>
              </a:rPr>
              <a:t>movieall_df</a:t>
            </a:r>
            <a:r>
              <a:rPr lang="en-US" altLang="ko-KR" sz="1600" b="1" dirty="0">
                <a:solidFill>
                  <a:srgbClr val="FC9974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767171"/>
                </a:solidFill>
              </a:rPr>
              <a:t>‘</a:t>
            </a:r>
            <a:r>
              <a:rPr lang="ko-KR" altLang="en-US" sz="1600" b="1" dirty="0">
                <a:solidFill>
                  <a:srgbClr val="767171"/>
                </a:solidFill>
              </a:rPr>
              <a:t>다큐멘터리</a:t>
            </a:r>
            <a:r>
              <a:rPr lang="en-US" altLang="ko-KR" sz="1600" b="1" dirty="0">
                <a:solidFill>
                  <a:srgbClr val="767171"/>
                </a:solidFill>
              </a:rPr>
              <a:t>’</a:t>
            </a:r>
            <a:r>
              <a:rPr lang="ko-KR" altLang="en-US" sz="1600" b="1" dirty="0">
                <a:solidFill>
                  <a:srgbClr val="767171"/>
                </a:solidFill>
              </a:rPr>
              <a:t> 장르가 가장 많으며</a:t>
            </a:r>
            <a:r>
              <a:rPr lang="en-US" altLang="ko-KR" sz="1600" b="1" dirty="0">
                <a:solidFill>
                  <a:srgbClr val="767171"/>
                </a:solidFill>
              </a:rPr>
              <a:t>, ‘</a:t>
            </a:r>
            <a:r>
              <a:rPr lang="ko-KR" altLang="en-US" sz="1600" b="1" dirty="0">
                <a:solidFill>
                  <a:srgbClr val="767171"/>
                </a:solidFill>
              </a:rPr>
              <a:t>드라마</a:t>
            </a:r>
            <a:r>
              <a:rPr lang="en-US" altLang="ko-KR" sz="1600" b="1" dirty="0">
                <a:solidFill>
                  <a:srgbClr val="767171"/>
                </a:solidFill>
              </a:rPr>
              <a:t>’ </a:t>
            </a:r>
            <a:r>
              <a:rPr lang="ko-KR" altLang="en-US" sz="1600" b="1" dirty="0">
                <a:solidFill>
                  <a:srgbClr val="767171"/>
                </a:solidFill>
              </a:rPr>
              <a:t>장르의 영화도 많음</a:t>
            </a:r>
            <a:endParaRPr lang="en-US" altLang="ko-KR" sz="1600" b="1" dirty="0">
              <a:solidFill>
                <a:srgbClr val="FC9974"/>
              </a:solidFill>
            </a:endParaRPr>
          </a:p>
          <a:p>
            <a:pPr marL="171450" indent="-1714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C9974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1DA3E191-B340-4628-8FC9-4E1EDE277DC6}"/>
              </a:ext>
            </a:extLst>
          </p:cNvPr>
          <p:cNvSpPr/>
          <p:nvPr/>
        </p:nvSpPr>
        <p:spPr>
          <a:xfrm>
            <a:off x="3419470" y="511686"/>
            <a:ext cx="6445890" cy="827543"/>
          </a:xfrm>
          <a:prstGeom prst="roundRect">
            <a:avLst>
              <a:gd name="adj" fmla="val 23687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latinLnBrk="0">
              <a:defRPr/>
            </a:pP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상영등급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</a:t>
            </a:r>
            <a:r>
              <a:rPr lang="en-US" altLang="ko-KR" sz="2400" b="1" dirty="0" err="1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screening_rat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)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별 </a:t>
            </a:r>
            <a:r>
              <a:rPr lang="ko-KR" altLang="en-US" sz="2400" b="1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장르</a:t>
            </a:r>
            <a:r>
              <a:rPr lang="en-US" altLang="ko-KR" sz="2400" b="1" dirty="0">
                <a:solidFill>
                  <a:srgbClr val="767171"/>
                </a:solidFill>
                <a:latin typeface="Aharoni" panose="02010803020104030203" pitchFamily="2" charset="-79"/>
                <a:ea typeface="나눔고딕" panose="020D0604000000000000" pitchFamily="50" charset="-127"/>
                <a:cs typeface="Aharoni" panose="02010803020104030203" pitchFamily="2" charset="-79"/>
              </a:rPr>
              <a:t>(genre) </a:t>
            </a:r>
            <a:r>
              <a:rPr lang="ko-KR" altLang="en-US" sz="2400" dirty="0">
                <a:solidFill>
                  <a:srgbClr val="76717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분포</a:t>
            </a:r>
            <a:endParaRPr lang="en-US" altLang="ko-KR" sz="2400" dirty="0">
              <a:solidFill>
                <a:srgbClr val="76717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haroni" panose="02010803020104030203" pitchFamily="2" charset="-79"/>
            </a:endParaRPr>
          </a:p>
          <a:p>
            <a:pPr latinLnBrk="0">
              <a:defRPr/>
            </a:pP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altLang="ko-KR" sz="2400" dirty="0" err="1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countplot</a:t>
            </a:r>
            <a:r>
              <a:rPr lang="en-US" altLang="ko-KR" sz="2400" dirty="0">
                <a:solidFill>
                  <a:srgbClr val="FC997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  <a:endParaRPr lang="ko-KR" altLang="en-US" sz="2400" dirty="0">
              <a:solidFill>
                <a:srgbClr val="FC997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9E5D2C-98E8-4E35-B494-7CEE712A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67" y="1648296"/>
            <a:ext cx="6075772" cy="452875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8DCC4D43-11EF-4CFC-854D-925698680558}"/>
              </a:ext>
            </a:extLst>
          </p:cNvPr>
          <p:cNvSpPr/>
          <p:nvPr/>
        </p:nvSpPr>
        <p:spPr>
          <a:xfrm>
            <a:off x="1338145" y="1735324"/>
            <a:ext cx="1271239" cy="423747"/>
          </a:xfrm>
          <a:prstGeom prst="ellipse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0E0DD6-CFF5-4D0C-80B9-A0BA157349ED}"/>
              </a:ext>
            </a:extLst>
          </p:cNvPr>
          <p:cNvSpPr/>
          <p:nvPr/>
        </p:nvSpPr>
        <p:spPr>
          <a:xfrm>
            <a:off x="2047420" y="2246099"/>
            <a:ext cx="718640" cy="3800371"/>
          </a:xfrm>
          <a:prstGeom prst="rect">
            <a:avLst/>
          </a:prstGeom>
          <a:noFill/>
          <a:ln w="38100">
            <a:solidFill>
              <a:srgbClr val="FC99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2" grpId="0" animBg="1"/>
      <p:bldP spid="29" grpId="0" animBg="1"/>
    </p:bld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1437</Words>
  <Application>Microsoft Office PowerPoint</Application>
  <PresentationFormat>와이드스크린</PresentationFormat>
  <Paragraphs>222</Paragraphs>
  <Slides>21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나눔고딕</vt:lpstr>
      <vt:lpstr>맑은 고딕</vt:lpstr>
      <vt:lpstr>Aharoni</vt:lpstr>
      <vt:lpstr>Arial</vt:lpstr>
      <vt:lpstr>Segoe UI Emoji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김예지(2017316011)</cp:lastModifiedBy>
  <cp:revision>7</cp:revision>
  <dcterms:created xsi:type="dcterms:W3CDTF">2021-10-13T05:57:10Z</dcterms:created>
  <dcterms:modified xsi:type="dcterms:W3CDTF">2021-11-24T01:56:58Z</dcterms:modified>
</cp:coreProperties>
</file>