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69" r:id="rId2"/>
  </p:sldMasterIdLst>
  <p:notesMasterIdLst>
    <p:notesMasterId r:id="rId46"/>
  </p:notesMasterIdLst>
  <p:sldIdLst>
    <p:sldId id="320" r:id="rId3"/>
    <p:sldId id="280" r:id="rId4"/>
    <p:sldId id="3326" r:id="rId5"/>
    <p:sldId id="3366" r:id="rId6"/>
    <p:sldId id="3367" r:id="rId7"/>
    <p:sldId id="3315" r:id="rId8"/>
    <p:sldId id="3347" r:id="rId9"/>
    <p:sldId id="3329" r:id="rId10"/>
    <p:sldId id="3330" r:id="rId11"/>
    <p:sldId id="3368" r:id="rId12"/>
    <p:sldId id="3333" r:id="rId13"/>
    <p:sldId id="3349" r:id="rId14"/>
    <p:sldId id="3369" r:id="rId15"/>
    <p:sldId id="3343" r:id="rId16"/>
    <p:sldId id="3344" r:id="rId17"/>
    <p:sldId id="3348" r:id="rId18"/>
    <p:sldId id="3345" r:id="rId19"/>
    <p:sldId id="3346" r:id="rId20"/>
    <p:sldId id="3370" r:id="rId21"/>
    <p:sldId id="3339" r:id="rId22"/>
    <p:sldId id="3334" r:id="rId23"/>
    <p:sldId id="3340" r:id="rId24"/>
    <p:sldId id="3365" r:id="rId25"/>
    <p:sldId id="3354" r:id="rId26"/>
    <p:sldId id="3341" r:id="rId27"/>
    <p:sldId id="3342" r:id="rId28"/>
    <p:sldId id="3332" r:id="rId29"/>
    <p:sldId id="3321" r:id="rId30"/>
    <p:sldId id="3350" r:id="rId31"/>
    <p:sldId id="3351" r:id="rId32"/>
    <p:sldId id="3352" r:id="rId33"/>
    <p:sldId id="3353" r:id="rId34"/>
    <p:sldId id="3323" r:id="rId35"/>
    <p:sldId id="3355" r:id="rId36"/>
    <p:sldId id="3356" r:id="rId37"/>
    <p:sldId id="3357" r:id="rId38"/>
    <p:sldId id="3359" r:id="rId39"/>
    <p:sldId id="3360" r:id="rId40"/>
    <p:sldId id="3361" r:id="rId41"/>
    <p:sldId id="3362" r:id="rId42"/>
    <p:sldId id="3364" r:id="rId43"/>
    <p:sldId id="3363" r:id="rId44"/>
    <p:sldId id="3371" r:id="rId4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11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12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8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8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03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2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40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70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4581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827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32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41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939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7" r:id="rId2"/>
    <p:sldLayoutId id="2147483768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3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C85FBF-2381-4942-B3EB-A19906BD1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566" b="711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7473" y="3406967"/>
            <a:ext cx="4932080" cy="7155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50" b="1" spc="450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              杨维强</a:t>
            </a:r>
            <a:endParaRPr lang="zh-CN" altLang="en-US" sz="4050" b="1" spc="45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7473" y="1887212"/>
            <a:ext cx="460607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样条曲线</a:t>
            </a:r>
            <a:endParaRPr lang="zh-CN" altLang="en-US" sz="4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-998924" y="2377667"/>
            <a:ext cx="2386014" cy="388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spc="225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DESIGN</a:t>
            </a:r>
            <a:endParaRPr lang="en-US" altLang="zh-CN" sz="1013" spc="225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86794"/>
            <a:ext cx="3429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抛物线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如果知道三个</a:t>
            </a:r>
            <a:r>
              <a:rPr lang="zh-CN" altLang="en-US" dirty="0" smtClean="0"/>
              <a:t>点</a:t>
            </a:r>
            <a:r>
              <a:rPr lang="en-US" altLang="zh-CN" dirty="0" smtClean="0"/>
              <a:t>P0, P1, P2</a:t>
            </a:r>
            <a:r>
              <a:rPr lang="zh-CN" altLang="en-US" dirty="0" smtClean="0"/>
              <a:t>，那么</a:t>
            </a:r>
            <a:r>
              <a:rPr lang="zh-CN" altLang="en-US" dirty="0"/>
              <a:t>如何确定一条曲线呢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最简单的想法是</a:t>
            </a:r>
            <a:r>
              <a:rPr lang="zh-CN" altLang="en-US" dirty="0" smtClean="0"/>
              <a:t>，分别连接 </a:t>
            </a:r>
            <a:r>
              <a:rPr lang="en-US" altLang="zh-CN" dirty="0" smtClean="0"/>
              <a:t>P0, P1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P1, P2</a:t>
            </a:r>
            <a:r>
              <a:rPr lang="zh-CN" altLang="en-US" dirty="0" smtClean="0"/>
              <a:t>，</a:t>
            </a:r>
            <a:r>
              <a:rPr lang="zh-CN" altLang="en-US" dirty="0"/>
              <a:t>得到两个线段就可以确定一个曲线，</a:t>
            </a:r>
            <a:r>
              <a:rPr lang="zh-CN" altLang="en-US" dirty="0" smtClean="0"/>
              <a:t>但它不平滑，一</a:t>
            </a:r>
            <a:r>
              <a:rPr lang="zh-CN" altLang="en-US" dirty="0"/>
              <a:t>阶</a:t>
            </a:r>
            <a:r>
              <a:rPr lang="zh-CN" altLang="en-US" dirty="0" smtClean="0"/>
              <a:t>导数不连续。</a:t>
            </a:r>
            <a:endParaRPr lang="en-US" altLang="zh-CN" dirty="0" smtClean="0"/>
          </a:p>
          <a:p>
            <a:r>
              <a:rPr lang="zh-CN" altLang="en-US" dirty="0"/>
              <a:t>二次曲线</a:t>
            </a:r>
            <a:r>
              <a:rPr lang="zh-CN" altLang="en-US" dirty="0" smtClean="0"/>
              <a:t>：三个点可以确定一条抛物线，最直接的做法</a:t>
            </a:r>
            <a:r>
              <a:rPr lang="zh-CN" altLang="en-US" dirty="0"/>
              <a:t>是列三个</a:t>
            </a:r>
            <a:r>
              <a:rPr lang="zh-CN" altLang="en-US" dirty="0" smtClean="0"/>
              <a:t>方程，</a:t>
            </a:r>
            <a:r>
              <a:rPr lang="zh-CN" altLang="en-US" dirty="0"/>
              <a:t>解</a:t>
            </a:r>
            <a:r>
              <a:rPr lang="zh-CN" altLang="en-US" dirty="0" smtClean="0"/>
              <a:t>方程组，得到二次曲线。</a:t>
            </a:r>
            <a:endParaRPr lang="en-US" altLang="zh-CN" dirty="0" smtClean="0"/>
          </a:p>
          <a:p>
            <a:r>
              <a:rPr lang="zh-CN" altLang="en-US" dirty="0" smtClean="0"/>
              <a:t>类似地，可以递</a:t>
            </a:r>
            <a:r>
              <a:rPr lang="zh-CN" altLang="en-US" dirty="0"/>
              <a:t>推到</a:t>
            </a:r>
            <a:r>
              <a:rPr lang="zh-CN" altLang="en-US" dirty="0" smtClean="0"/>
              <a:t>更多点。</a:t>
            </a:r>
            <a:r>
              <a:rPr lang="zh-CN" altLang="en-US" dirty="0"/>
              <a:t>对于 </a:t>
            </a:r>
            <a:r>
              <a:rPr lang="en-US" altLang="zh-CN" dirty="0"/>
              <a:t>n </a:t>
            </a:r>
            <a:r>
              <a:rPr lang="zh-CN" altLang="en-US" dirty="0"/>
              <a:t>个点，可以使用 </a:t>
            </a:r>
            <a:r>
              <a:rPr lang="en-US" altLang="zh-CN" dirty="0"/>
              <a:t>n-1 </a:t>
            </a:r>
            <a:r>
              <a:rPr lang="zh-CN" altLang="en-US" dirty="0"/>
              <a:t>阶次的函数来确定一个唯一的曲线。</a:t>
            </a:r>
            <a:r>
              <a:rPr lang="zh-CN" altLang="en-US" dirty="0" smtClean="0"/>
              <a:t>这就是多项式</a:t>
            </a:r>
            <a:r>
              <a:rPr lang="zh-CN" altLang="en-US" dirty="0"/>
              <a:t>插值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63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Lagrange</a:t>
            </a:r>
            <a:r>
              <a:rPr lang="zh-CN" altLang="en-US" dirty="0"/>
              <a:t>插值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36572"/>
            <a:ext cx="7886700" cy="31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endParaRPr lang="en-US" altLang="zh-CN" dirty="0" smtClean="0"/>
          </a:p>
          <a:p>
            <a:r>
              <a:rPr lang="zh-CN" altLang="en-US" dirty="0" smtClean="0"/>
              <a:t>微积分：</a:t>
            </a:r>
            <a:r>
              <a:rPr lang="en-US" altLang="zh-CN" dirty="0" smtClean="0"/>
              <a:t>Taylor</a:t>
            </a:r>
            <a:r>
              <a:rPr lang="zh-CN" altLang="en-US" dirty="0" smtClean="0"/>
              <a:t>展式，</a:t>
            </a:r>
            <a:r>
              <a:rPr lang="en-US" altLang="zh-CN" dirty="0" smtClean="0"/>
              <a:t>Fourier</a:t>
            </a:r>
            <a:r>
              <a:rPr lang="zh-CN" altLang="en-US" dirty="0" smtClean="0"/>
              <a:t>级数</a:t>
            </a:r>
            <a:endParaRPr lang="en-US" altLang="zh-CN" dirty="0" smtClean="0"/>
          </a:p>
          <a:p>
            <a:r>
              <a:rPr lang="en-US" altLang="zh-CN" dirty="0" smtClean="0"/>
              <a:t>Lagrange</a:t>
            </a:r>
            <a:r>
              <a:rPr lang="zh-CN" altLang="en-US" dirty="0" smtClean="0"/>
              <a:t>插值法：一组基的线性组合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9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Runge</a:t>
            </a:r>
            <a:r>
              <a:rPr lang="zh-CN" altLang="en-US" dirty="0"/>
              <a:t>现象</a:t>
            </a:r>
          </a:p>
        </p:txBody>
      </p:sp>
      <p:pic>
        <p:nvPicPr>
          <p:cNvPr id="5122" name="Picture 2" descr="https://img-blog.csdnimg.cn/20201122164833555.png?x-oss-process=image/watermark,type_ZmFuZ3poZW5naGVpdGk,shadow_10,text_aHR0cHM6Ly9ibG9nLmNzZG4ubmV0L213XzE0MjIxMDIwMzE=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36638"/>
            <a:ext cx="7886700" cy="31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s://img-blog.csdnimg.cn/20201122164858667.png?x-oss-process=image/watermark,type_ZmFuZ3poZW5naGVpdGk,shadow_10,text_aHR0cHM6Ly9ibG9nLmNzZG4ubmV0L213XzE0MjIxMDIwMzE=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2" y="1370013"/>
            <a:ext cx="5783435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依据</a:t>
            </a:r>
            <a:r>
              <a:rPr lang="zh-CN" altLang="en-US" dirty="0"/>
              <a:t>原有数据点，通过参数调整设置，使得生成曲线与原有点差距最小（最小二乘），因此曲线未必会经过原有数据点。</a:t>
            </a:r>
            <a:endParaRPr lang="en-US" altLang="zh-CN" dirty="0"/>
          </a:p>
          <a:p>
            <a:r>
              <a:rPr lang="zh-CN" altLang="en-US" dirty="0" smtClean="0"/>
              <a:t>样条曲线</a:t>
            </a:r>
            <a:r>
              <a:rPr lang="en-US" altLang="zh-CN" dirty="0"/>
              <a:t>(Spline Curves)</a:t>
            </a:r>
            <a:r>
              <a:rPr lang="zh-CN" altLang="en-US" dirty="0"/>
              <a:t>： 是给定一系列控制点而得到的一条曲线，曲线形状由这些点控制。一般分为插值样条和拟合样条。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1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单且行之有效的方法是，把这些点作为限制点，然后在这些限制点中放置一条具有弹性的金属片，最后金属片绕过这些点后的最终状态即为所需曲线。而最终得到的形状曲线，就是样条曲线。这也是该名字的由来，其中金属片就是样条，形成的曲线就是样条曲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https://img-blog.csdnimg.cn/20200806001144974.png?x-oss-process=image/watermark,type_ZmFuZ3poZW5naGVpdGk,shadow_10,text_aHR0cHM6Ly9ibG9nLmNzZG4ubmV0L2RlZXBzcHJpbmdz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17" y="3207140"/>
            <a:ext cx="4728966" cy="123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该想法虽然巧妙，但显然不具有推广性。因此问题就出来了，如何将其抽象出一个数学模型，从而在已知控制点条件下，仅仅通过数学公式从而获得平滑的样条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回想三</a:t>
            </a:r>
            <a:r>
              <a:rPr lang="zh-CN" altLang="en-US" dirty="0"/>
              <a:t>点问题，不用通过所</a:t>
            </a:r>
            <a:r>
              <a:rPr lang="zh-CN" altLang="en-US" dirty="0" smtClean="0"/>
              <a:t>有点，有什么方法？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均匀节点意义下的一元</a:t>
            </a:r>
            <a:r>
              <a:rPr lang="en-US" altLang="zh-CN" dirty="0"/>
              <a:t>B</a:t>
            </a:r>
            <a:r>
              <a:rPr lang="zh-CN" altLang="en-US" dirty="0"/>
              <a:t>样条</a:t>
            </a:r>
            <a:r>
              <a:rPr lang="en-US" altLang="zh-CN" dirty="0"/>
              <a:t>(B-splines</a:t>
            </a:r>
            <a:r>
              <a:rPr lang="zh-CN" altLang="en-US" dirty="0"/>
              <a:t>，</a:t>
            </a:r>
            <a:r>
              <a:rPr lang="en-US" altLang="zh-CN" dirty="0"/>
              <a:t>Basis Splines</a:t>
            </a:r>
            <a:r>
              <a:rPr lang="zh-CN" altLang="en-US" dirty="0"/>
              <a:t>缩写</a:t>
            </a:r>
            <a:r>
              <a:rPr lang="en-US" altLang="zh-CN" dirty="0"/>
              <a:t>)</a:t>
            </a:r>
            <a:r>
              <a:rPr lang="zh-CN" altLang="en-US" dirty="0"/>
              <a:t>是在</a:t>
            </a:r>
            <a:r>
              <a:rPr lang="en-US" altLang="zh-CN" dirty="0"/>
              <a:t>1946</a:t>
            </a:r>
            <a:r>
              <a:rPr lang="zh-CN" altLang="en-US" dirty="0"/>
              <a:t>年由</a:t>
            </a:r>
            <a:r>
              <a:rPr lang="en-US" altLang="zh-CN" dirty="0" err="1" smtClean="0"/>
              <a:t>I.J.Schoenberg</a:t>
            </a:r>
            <a:r>
              <a:rPr lang="zh-CN" altLang="en-US" dirty="0" smtClean="0"/>
              <a:t>提出</a:t>
            </a:r>
            <a:endParaRPr lang="en-US" altLang="zh-CN" dirty="0" smtClean="0"/>
          </a:p>
          <a:p>
            <a:r>
              <a:rPr lang="zh-CN" altLang="en-US" dirty="0"/>
              <a:t>非均匀节点定义的</a:t>
            </a:r>
            <a:r>
              <a:rPr lang="en-US" altLang="zh-CN" dirty="0"/>
              <a:t>B</a:t>
            </a:r>
            <a:r>
              <a:rPr lang="zh-CN" altLang="en-US" dirty="0"/>
              <a:t>样条由</a:t>
            </a:r>
            <a:r>
              <a:rPr lang="en-US" altLang="zh-CN" dirty="0"/>
              <a:t>Curry</a:t>
            </a:r>
            <a:r>
              <a:rPr lang="zh-CN" altLang="en-US" dirty="0"/>
              <a:t>在</a:t>
            </a:r>
            <a:r>
              <a:rPr lang="en-US" altLang="zh-CN" dirty="0"/>
              <a:t>1947</a:t>
            </a:r>
            <a:r>
              <a:rPr lang="zh-CN" altLang="en-US" dirty="0"/>
              <a:t>年</a:t>
            </a:r>
            <a:r>
              <a:rPr lang="zh-CN" altLang="en-US" dirty="0" smtClean="0"/>
              <a:t>提出</a:t>
            </a:r>
            <a:endParaRPr lang="en-US" altLang="zh-CN" dirty="0" smtClean="0"/>
          </a:p>
          <a:p>
            <a:r>
              <a:rPr lang="en-US" altLang="zh-CN" dirty="0"/>
              <a:t>1962</a:t>
            </a:r>
            <a:r>
              <a:rPr lang="zh-CN" altLang="en-US" dirty="0"/>
              <a:t>年，法国数学家</a:t>
            </a:r>
            <a:r>
              <a:rPr lang="en-US" altLang="zh-CN" dirty="0"/>
              <a:t>Pierre </a:t>
            </a:r>
            <a:r>
              <a:rPr lang="en-US" altLang="zh-CN" dirty="0" err="1" smtClean="0"/>
              <a:t>Bézier</a:t>
            </a:r>
            <a:r>
              <a:rPr lang="zh-CN" altLang="en-US" dirty="0" smtClean="0"/>
              <a:t>研究了一种曲线，即</a:t>
            </a:r>
            <a:r>
              <a:rPr lang="en-US" altLang="zh-CN" dirty="0" err="1"/>
              <a:t>Bézier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r>
              <a:rPr lang="en-US" altLang="zh-CN" dirty="0" smtClean="0"/>
              <a:t>1972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de Boor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Cox</a:t>
            </a:r>
            <a:r>
              <a:rPr lang="zh-CN" altLang="en-US" dirty="0" smtClean="0"/>
              <a:t>分别独立提出了计算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样条基函数的公式，这个公式对</a:t>
            </a:r>
            <a:r>
              <a:rPr lang="en-US" altLang="zh-CN" dirty="0" smtClean="0"/>
              <a:t>B</a:t>
            </a:r>
            <a:r>
              <a:rPr lang="zh-CN" altLang="en-US" dirty="0"/>
              <a:t>样条作为</a:t>
            </a:r>
            <a:r>
              <a:rPr lang="zh-CN" altLang="en-US" dirty="0" smtClean="0"/>
              <a:t>计算机辅助几何设计</a:t>
            </a:r>
            <a:r>
              <a:rPr lang="en-US" altLang="zh-CN" dirty="0" smtClean="0"/>
              <a:t>(CAGD)</a:t>
            </a:r>
            <a:r>
              <a:rPr lang="zh-CN" altLang="en-US" dirty="0" smtClean="0"/>
              <a:t>重要工具起到了至关重要的作用，称之为</a:t>
            </a:r>
            <a:r>
              <a:rPr lang="en-US" altLang="zh-CN" dirty="0" smtClean="0"/>
              <a:t>de Boor-Cox</a:t>
            </a:r>
            <a:r>
              <a:rPr lang="zh-CN" altLang="en-US" dirty="0" smtClean="0"/>
              <a:t>公式。在此之前，计算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样条基函数大多用差分方法计算，数值上可能不稳定。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1810" y="1313384"/>
            <a:ext cx="2788841" cy="7155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5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CONTENTS</a:t>
            </a:r>
            <a:endParaRPr lang="zh-CN" altLang="en-US" sz="405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412" y="239862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1  </a:t>
            </a:r>
            <a:r>
              <a:rPr lang="zh-CN" altLang="en-US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问题与历史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00371" y="239862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 </a:t>
            </a:r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样条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95412" y="325172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 </a:t>
            </a:r>
            <a:r>
              <a:rPr lang="en-US" altLang="zh-CN" sz="1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Bezier</a:t>
            </a:r>
            <a:r>
              <a:rPr lang="zh-CN" altLang="en-US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曲线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00371" y="325172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4 </a:t>
            </a:r>
            <a:r>
              <a:rPr lang="zh-CN" altLang="en-US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程序演示</a:t>
            </a:r>
            <a:r>
              <a:rPr lang="en-US" altLang="zh-CN" sz="18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endParaRPr lang="zh-CN" altLang="en-US" sz="1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2B072B-3A4C-4A2C-9758-13DBF49F8C26}"/>
              </a:ext>
            </a:extLst>
          </p:cNvPr>
          <p:cNvSpPr/>
          <p:nvPr/>
        </p:nvSpPr>
        <p:spPr>
          <a:xfrm rot="5400000">
            <a:off x="-998924" y="2377667"/>
            <a:ext cx="2386014" cy="388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spc="225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经典综艺体简" panose="02010609000101010101" pitchFamily="49" charset="-122"/>
                <a:sym typeface="Calibri" panose="020F0502020204030204" pitchFamily="34" charset="0"/>
              </a:rPr>
              <a:t>DESIGN</a:t>
            </a:r>
            <a:endParaRPr lang="en-US" altLang="zh-CN" sz="1013" spc="225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6A3BCB-F4CD-4C61-832A-14184A873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6546669" y="-1334220"/>
            <a:ext cx="2915217" cy="4666249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86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28" y="2698327"/>
            <a:ext cx="3871321" cy="6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不过</a:t>
            </a:r>
            <a:r>
              <a:rPr lang="en-US" altLang="zh-CN" dirty="0" smtClean="0"/>
              <a:t>P1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16" y="1798893"/>
            <a:ext cx="2446465" cy="969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33" y="2768247"/>
            <a:ext cx="2132766" cy="535926"/>
          </a:xfrm>
          <a:prstGeom prst="rect">
            <a:avLst/>
          </a:prstGeom>
        </p:spPr>
      </p:pic>
      <p:pic>
        <p:nvPicPr>
          <p:cNvPr id="7170" name="Picture 2" descr="https://img-blog.csdnimg.cn/20200806001220760.png?x-oss-process=image/watermark,type_ZmFuZ3poZW5naGVpdGk,shadow_10,text_aHR0cHM6Ly9ibG9nLmNzZG4ubmV0L2RlZXBzcHJpbmdz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97" y="2316974"/>
            <a:ext cx="2806425" cy="19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951" y="3725967"/>
            <a:ext cx="2315903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假设一共有 </a:t>
            </a:r>
            <a:r>
              <a:rPr lang="en-US" altLang="zh-CN" dirty="0"/>
              <a:t>n + 1 </a:t>
            </a:r>
            <a:r>
              <a:rPr lang="zh-CN" altLang="en-US" dirty="0" smtClean="0"/>
              <a:t>个点，确定</a:t>
            </a:r>
            <a:r>
              <a:rPr lang="zh-CN" altLang="en-US" dirty="0"/>
              <a:t>了 </a:t>
            </a:r>
            <a:r>
              <a:rPr lang="en-US" altLang="zh-CN" dirty="0"/>
              <a:t>n </a:t>
            </a:r>
            <a:r>
              <a:rPr lang="zh-CN" altLang="en-US" dirty="0"/>
              <a:t>次的贝塞尔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或者写</a:t>
            </a:r>
            <a:r>
              <a:rPr lang="zh-CN" altLang="en-US" dirty="0"/>
              <a:t>成</a:t>
            </a:r>
            <a:r>
              <a:rPr lang="zh-CN" altLang="en-US" dirty="0" smtClean="0"/>
              <a:t>这样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可以理解为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为基，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为系数的线性组合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00" y="1984448"/>
            <a:ext cx="3082600" cy="6887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00" y="3288463"/>
            <a:ext cx="3341680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三次基函数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179" y="1370013"/>
            <a:ext cx="429164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或者</a:t>
            </a:r>
            <a:r>
              <a:rPr lang="zh-CN" altLang="en-US" dirty="0" smtClean="0"/>
              <a:t>可以这样理解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5" y="1956525"/>
            <a:ext cx="7166934" cy="23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</a:t>
            </a:r>
            <a:r>
              <a:rPr lang="zh-CN" altLang="en-US" dirty="0" smtClean="0"/>
              <a:t>推公式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37253"/>
            <a:ext cx="7886700" cy="1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8" y="669324"/>
            <a:ext cx="3429000" cy="1428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21" y="669324"/>
            <a:ext cx="3429000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2" y="3174348"/>
            <a:ext cx="3429000" cy="1428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3174348"/>
            <a:ext cx="3429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photoshop</a:t>
            </a:r>
            <a:r>
              <a:rPr lang="zh-CN" altLang="en-US" dirty="0"/>
              <a:t>中的钢笔工具就是应用的三次贝塞尔曲线。</a:t>
            </a:r>
          </a:p>
        </p:txBody>
      </p:sp>
      <p:pic>
        <p:nvPicPr>
          <p:cNvPr id="5" name="PS钢笔工具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15917" y="1946938"/>
            <a:ext cx="3458363" cy="26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Bezier</a:t>
            </a:r>
            <a:r>
              <a:rPr lang="zh-CN" altLang="en-US" dirty="0"/>
              <a:t>曲线是</a:t>
            </a:r>
            <a:r>
              <a:rPr lang="en-US" altLang="zh-CN" dirty="0" err="1"/>
              <a:t>BSpline</a:t>
            </a:r>
            <a:r>
              <a:rPr lang="zh-CN" altLang="en-US" dirty="0"/>
              <a:t>的</a:t>
            </a:r>
            <a:r>
              <a:rPr lang="zh-CN" altLang="en-US" dirty="0" smtClean="0"/>
              <a:t>特例</a:t>
            </a:r>
            <a:endParaRPr lang="en-US" altLang="zh-CN" dirty="0" smtClean="0"/>
          </a:p>
          <a:p>
            <a:r>
              <a:rPr lang="zh-CN" altLang="en-US" dirty="0"/>
              <a:t>曲线总是通过第一个和最后一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/>
              <a:t>曲线在始点处的切线落在前两个控制的连线上，曲线在终点处的切线落在最后两个控制点的连线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/>
              <a:t>改变其中任何一个点，整条曲线都会随之改变。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0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zh-CN" altLang="en-US" dirty="0" smtClean="0"/>
              <a:t>一条复杂的</a:t>
            </a:r>
            <a:r>
              <a:rPr lang="zh-CN" altLang="en-US" dirty="0"/>
              <a:t>曲线</a:t>
            </a:r>
            <a:r>
              <a:rPr lang="zh-CN" altLang="en-US" dirty="0" smtClean="0"/>
              <a:t>，如果使用</a:t>
            </a:r>
            <a:r>
              <a:rPr lang="zh-CN" altLang="en-US" dirty="0"/>
              <a:t>一个贝塞尔曲线来插值获得目标曲线</a:t>
            </a:r>
            <a:r>
              <a:rPr lang="zh-CN" altLang="en-US" dirty="0" smtClean="0"/>
              <a:t>，就需要通过</a:t>
            </a:r>
            <a:r>
              <a:rPr lang="zh-CN" altLang="en-US" dirty="0"/>
              <a:t>增加控制点来进行插值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贝塞尔</a:t>
            </a:r>
            <a:r>
              <a:rPr lang="zh-CN" altLang="en-US" dirty="0"/>
              <a:t>曲线幂次 </a:t>
            </a:r>
            <a:r>
              <a:rPr lang="en-US" altLang="zh-CN" dirty="0"/>
              <a:t>= </a:t>
            </a:r>
            <a:r>
              <a:rPr lang="zh-CN" altLang="en-US" dirty="0" smtClean="0"/>
              <a:t>控制点</a:t>
            </a:r>
            <a:r>
              <a:rPr lang="zh-CN" altLang="en-US" dirty="0"/>
              <a:t>个数 </a:t>
            </a:r>
            <a:r>
              <a:rPr lang="en-US" altLang="zh-CN" dirty="0"/>
              <a:t>- 1</a:t>
            </a:r>
            <a:r>
              <a:rPr lang="zh-CN" altLang="en-US" dirty="0" smtClean="0"/>
              <a:t>，需要</a:t>
            </a:r>
            <a:r>
              <a:rPr lang="zh-CN" altLang="en-US" dirty="0"/>
              <a:t>的计算也越复杂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效率</a:t>
            </a:r>
            <a:r>
              <a:rPr lang="zh-CN" altLang="en-US" dirty="0"/>
              <a:t>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0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样条曲线起源于一个常见问题，即已知若干点的条件下，如何得到通过这些点的一条光滑曲线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4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因此对于复杂曲线</a:t>
            </a:r>
            <a:r>
              <a:rPr lang="zh-CN" altLang="en-US" dirty="0" smtClean="0"/>
              <a:t>，不要求用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次曲线，而是让次数低一点，经常使用三次贝塞尔曲线一段</a:t>
            </a:r>
            <a:r>
              <a:rPr lang="zh-CN" altLang="en-US" dirty="0"/>
              <a:t>一段地拼接成目标曲线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Ps </a:t>
            </a:r>
            <a:r>
              <a:rPr lang="zh-CN" altLang="en-US" dirty="0"/>
              <a:t>或 </a:t>
            </a:r>
            <a:r>
              <a:rPr lang="en-US" altLang="zh-CN" dirty="0"/>
              <a:t>Ai </a:t>
            </a:r>
            <a:r>
              <a:rPr lang="zh-CN" altLang="en-US" dirty="0"/>
              <a:t>中使用钢笔工具画出物体轮廓所做的那样。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使用这种方法，确保最终整体</a:t>
            </a:r>
            <a:r>
              <a:rPr lang="zh-CN" altLang="en-US" dirty="0" smtClean="0"/>
              <a:t>曲线一次光滑的</a:t>
            </a:r>
            <a:r>
              <a:rPr lang="zh-CN" altLang="en-US" dirty="0"/>
              <a:t>条件</a:t>
            </a:r>
            <a:r>
              <a:rPr lang="zh-CN" altLang="en-US" dirty="0" smtClean="0"/>
              <a:t>是在</a:t>
            </a:r>
            <a:r>
              <a:rPr lang="zh-CN" altLang="en-US" dirty="0"/>
              <a:t>连接点出两侧的斜率相等，即连接点和其两侧控制点共线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7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下图是由两个三次贝塞尔曲线组成的曲线</a:t>
            </a:r>
          </a:p>
        </p:txBody>
      </p:sp>
      <p:pic>
        <p:nvPicPr>
          <p:cNvPr id="1026" name="Picture 2" descr="https://img-blog.csdnimg.cn/20200806001308356.png?x-oss-process=image/watermark,type_ZmFuZ3poZW5naGVpdGk,shadow_10,text_aHR0cHM6Ly9ibG9nLmNzZG4ubmV0L2RlZXBzcHJpbmdz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52" y="1880879"/>
            <a:ext cx="4025096" cy="30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g.jbzj.com/file_images/article/201406/201406180950469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0" y="2558066"/>
            <a:ext cx="2936090" cy="14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140618095046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27" y="2556345"/>
            <a:ext cx="3076922" cy="143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/>
              <a:t>Bezier</a:t>
            </a:r>
            <a:r>
              <a:rPr lang="zh-CN" altLang="en-US" dirty="0"/>
              <a:t>样条一样，</a:t>
            </a:r>
            <a:r>
              <a:rPr lang="en-US" altLang="zh-CN" dirty="0"/>
              <a:t>B</a:t>
            </a:r>
            <a:r>
              <a:rPr lang="zh-CN" altLang="en-US" dirty="0"/>
              <a:t>样条也是通过</a:t>
            </a:r>
            <a:r>
              <a:rPr lang="zh-CN" altLang="en-US" b="1" dirty="0"/>
              <a:t>逼近</a:t>
            </a:r>
            <a:r>
              <a:rPr lang="zh-CN" altLang="en-US" dirty="0"/>
              <a:t>一组控制点来产生的。但是</a:t>
            </a:r>
            <a:r>
              <a:rPr lang="en-US" altLang="zh-CN" dirty="0"/>
              <a:t>B</a:t>
            </a:r>
            <a:r>
              <a:rPr lang="zh-CN" altLang="en-US" dirty="0" smtClean="0"/>
              <a:t>样条具有</a:t>
            </a:r>
            <a:r>
              <a:rPr lang="zh-CN" altLang="en-US" dirty="0"/>
              <a:t>两个</a:t>
            </a:r>
            <a:r>
              <a:rPr lang="en-US" altLang="zh-CN" dirty="0"/>
              <a:t>Bezier</a:t>
            </a:r>
            <a:r>
              <a:rPr lang="zh-CN" altLang="en-US" dirty="0"/>
              <a:t>样条所不具备的特点：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样条</a:t>
            </a:r>
            <a:r>
              <a:rPr lang="zh-CN" altLang="en-US" b="1" dirty="0"/>
              <a:t>多项式的次数</a:t>
            </a:r>
            <a:r>
              <a:rPr lang="zh-CN" altLang="en-US" dirty="0"/>
              <a:t>可独立于控制点数目（有一定限制）；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样条允许</a:t>
            </a:r>
            <a:r>
              <a:rPr lang="zh-CN" altLang="en-US" b="1" dirty="0"/>
              <a:t>局部控制</a:t>
            </a:r>
            <a:r>
              <a:rPr lang="zh-CN" altLang="en-US" dirty="0"/>
              <a:t>曲线或曲面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/>
              <a:t>Bezier</a:t>
            </a:r>
            <a:r>
              <a:rPr lang="zh-CN" altLang="en-US" dirty="0"/>
              <a:t>样条更复杂。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zh-CN" altLang="en-US" dirty="0"/>
              <a:t>曲线，本质上</a:t>
            </a:r>
            <a:r>
              <a:rPr lang="zh-CN" altLang="en-US" dirty="0" smtClean="0"/>
              <a:t>就是找一组基，各个点是坐标，线性组合。</a:t>
            </a:r>
            <a:endParaRPr lang="en-US" altLang="zh-CN" dirty="0" smtClean="0"/>
          </a:p>
          <a:p>
            <a:r>
              <a:rPr lang="zh-CN" altLang="en-US" dirty="0" smtClean="0"/>
              <a:t>或者理解为在</a:t>
            </a:r>
            <a:r>
              <a:rPr lang="zh-CN" altLang="en-US" dirty="0"/>
              <a:t>控制点前增加一个权重，然后累加即可。那么</a:t>
            </a:r>
            <a:r>
              <a:rPr lang="en-US" altLang="zh-CN" dirty="0"/>
              <a:t>B</a:t>
            </a:r>
            <a:r>
              <a:rPr lang="zh-CN" altLang="en-US" dirty="0"/>
              <a:t>样条中权重是如何计算的呢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0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95976"/>
            <a:ext cx="7886700" cy="32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img-blog.csdnimg.cn/20200806001326759.png?x-oss-process=image/watermark,type_ZmFuZ3poZW5naGVpdGk,shadow_10,text_aHR0cHM6Ly9ibG9nLmNzZG4ubmV0L2RlZXBzcHJpbmdz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57" y="364173"/>
            <a:ext cx="5930704" cy="2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56" y="3329305"/>
            <a:ext cx="5930705" cy="1149661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97" y="4478966"/>
            <a:ext cx="3728524" cy="2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13773"/>
            <a:ext cx="7886700" cy="31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s://img-blog.csdnimg.cn/20200806001447169.png?x-oss-process=image/watermark,type_ZmFuZ3poZW5naGVpdGk,shadow_10,text_aHR0cHM6Ly9ibG9nLmNzZG4ubmV0L2RlZXBzcHJpbmdz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43" y="1370013"/>
            <a:ext cx="4690513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9108"/>
            <a:ext cx="7886700" cy="21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样条的英语单词“</a:t>
            </a:r>
            <a:r>
              <a:rPr lang="en-US" altLang="zh-CN" dirty="0"/>
              <a:t>spline"</a:t>
            </a:r>
            <a:r>
              <a:rPr lang="zh-CN" altLang="en-US" dirty="0"/>
              <a:t>来源于可变形的样条工具，那是一种在造船和工程制图时用来画出光滑形状的工具。在中国大陆，早期曾经被称做“齿函数”</a:t>
            </a:r>
            <a:r>
              <a:rPr lang="en-US" altLang="zh-CN" dirty="0"/>
              <a:t>,</a:t>
            </a:r>
            <a:r>
              <a:rPr lang="zh-CN" altLang="en-US" dirty="0"/>
              <a:t>后来因为工程学术语中</a:t>
            </a:r>
            <a:r>
              <a:rPr lang="zh-CN" altLang="en-US" dirty="0" smtClean="0"/>
              <a:t>“放样”一词</a:t>
            </a:r>
            <a:r>
              <a:rPr lang="zh-CN" altLang="en-US" dirty="0"/>
              <a:t>而得名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早期</a:t>
            </a:r>
            <a:r>
              <a:rPr lang="zh-CN" altLang="en-US" dirty="0"/>
              <a:t>工程师制图时，把富有弹性的细长木条用压铁固定在样点上，在其他地方让它自由弯曲，且在结点处具有连续的曲率，然后沿木条画下曲线，成为样条曲线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5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1908"/>
            <a:ext cx="7886700" cy="21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4" y="2171860"/>
            <a:ext cx="2438400" cy="182880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28" y="4068049"/>
            <a:ext cx="6009743" cy="5646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4" y="380185"/>
            <a:ext cx="24384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83" y="380185"/>
            <a:ext cx="2438400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52" y="380185"/>
            <a:ext cx="2438400" cy="182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4" y="2239249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均匀 </a:t>
            </a:r>
            <a:r>
              <a:rPr lang="en-US" altLang="zh-CN" dirty="0"/>
              <a:t>B </a:t>
            </a:r>
            <a:r>
              <a:rPr lang="zh-CN" altLang="en-US" dirty="0"/>
              <a:t>样条：节点均匀分布</a:t>
            </a:r>
          </a:p>
          <a:p>
            <a:r>
              <a:rPr lang="zh-CN" altLang="en-US" dirty="0"/>
              <a:t>准均匀 </a:t>
            </a:r>
            <a:r>
              <a:rPr lang="en-US" altLang="zh-CN" dirty="0"/>
              <a:t>B </a:t>
            </a:r>
            <a:r>
              <a:rPr lang="zh-CN" altLang="en-US" dirty="0"/>
              <a:t>样条：在开始和结束处的节点可重复，中间节点均匀分布</a:t>
            </a:r>
          </a:p>
          <a:p>
            <a:r>
              <a:rPr lang="zh-CN" altLang="en-US" dirty="0"/>
              <a:t>非均匀 </a:t>
            </a:r>
            <a:r>
              <a:rPr lang="en-US" altLang="zh-CN" dirty="0"/>
              <a:t>B </a:t>
            </a:r>
            <a:r>
              <a:rPr lang="zh-CN" altLang="en-US" dirty="0"/>
              <a:t>样条：节点非均匀分布</a:t>
            </a:r>
          </a:p>
          <a:p>
            <a:r>
              <a:rPr lang="zh-CN" altLang="en-US" dirty="0"/>
              <a:t>分段贝塞尔曲线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g-blog.csdnimg.cn/20201122165314628.png?x-oss-process=image/watermark,type_ZmFuZ3poZW5naGVpdGk,shadow_10,text_aHR0cHM6Ly9ibG9nLmNzZG4ubmV0L213XzE0MjIxMDIwMzE=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87" y="1370013"/>
            <a:ext cx="6722025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基本概念：插值、拟合、样条曲线</a:t>
            </a:r>
            <a:endParaRPr lang="en-US" altLang="zh-CN" dirty="0"/>
          </a:p>
          <a:p>
            <a:r>
              <a:rPr lang="zh-CN" altLang="en-US" dirty="0" smtClean="0"/>
              <a:t>样条曲线发展历史</a:t>
            </a:r>
            <a:endParaRPr lang="en-US" altLang="zh-CN" dirty="0" smtClean="0"/>
          </a:p>
          <a:p>
            <a:r>
              <a:rPr lang="en-US" altLang="zh-CN" dirty="0" smtClean="0"/>
              <a:t>Bezier</a:t>
            </a:r>
            <a:r>
              <a:rPr lang="zh-CN" altLang="en-US" dirty="0"/>
              <a:t>曲线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样条</a:t>
            </a:r>
            <a:endParaRPr lang="en-US" altLang="zh-CN" dirty="0" smtClean="0"/>
          </a:p>
          <a:p>
            <a:r>
              <a:rPr lang="zh-CN" altLang="en-US" dirty="0" smtClean="0"/>
              <a:t>程序演示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原有数据点上进行填充生成曲线，曲线必经过原有数据点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4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从最简单的问题入手，假设有两点</a:t>
            </a:r>
            <a:r>
              <a:rPr lang="en-US" altLang="zh-CN" dirty="0" smtClean="0"/>
              <a:t>P0 </a:t>
            </a:r>
            <a:r>
              <a:rPr lang="en-US" altLang="zh-CN" dirty="0"/>
              <a:t>, 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，如何</a:t>
            </a:r>
            <a:r>
              <a:rPr lang="zh-CN" altLang="en-US" dirty="0"/>
              <a:t>根据两点确定一条</a:t>
            </a:r>
            <a:r>
              <a:rPr lang="en-US" altLang="zh-CN" dirty="0"/>
              <a:t>(</a:t>
            </a:r>
            <a:r>
              <a:rPr lang="zh-CN" altLang="en-US" dirty="0"/>
              <a:t>曲</a:t>
            </a:r>
            <a:r>
              <a:rPr lang="en-US" altLang="zh-CN" dirty="0"/>
              <a:t>)</a:t>
            </a:r>
            <a:r>
              <a:rPr lang="zh-CN" altLang="en-US" dirty="0"/>
              <a:t>线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098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17" y="2170457"/>
            <a:ext cx="3187166" cy="246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线段上任意位置点坐标可以用一个比例参数 </a:t>
            </a:r>
            <a:r>
              <a:rPr lang="en-US" altLang="zh-CN" dirty="0"/>
              <a:t>t </a:t>
            </a:r>
            <a:r>
              <a:rPr lang="zh-CN" altLang="en-US" dirty="0"/>
              <a:t>来表示，表达式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230935"/>
            <a:ext cx="4543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620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1094</Words>
  <Application>Microsoft Office PowerPoint</Application>
  <PresentationFormat>全屏显示(16:9)</PresentationFormat>
  <Paragraphs>88</Paragraphs>
  <Slides>43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经典综艺体简</vt:lpstr>
      <vt:lpstr>微软雅黑</vt:lpstr>
      <vt:lpstr>Arial</vt:lpstr>
      <vt:lpstr>Calibri</vt:lpstr>
      <vt:lpstr>Calibri Light</vt:lpstr>
      <vt:lpstr>2_Office 主题​​</vt:lpstr>
      <vt:lpstr>3_Office 主题​​</vt:lpstr>
      <vt:lpstr>PowerPoint 演示文稿</vt:lpstr>
      <vt:lpstr>PowerPoint 演示文稿</vt:lpstr>
      <vt:lpstr>问题</vt:lpstr>
      <vt:lpstr>PowerPoint 演示文稿</vt:lpstr>
      <vt:lpstr>PowerPoint 演示文稿</vt:lpstr>
      <vt:lpstr>PowerPoint 演示文稿</vt:lpstr>
      <vt:lpstr>插值</vt:lpstr>
      <vt:lpstr>PowerPoint 演示文稿</vt:lpstr>
      <vt:lpstr>PowerPoint 演示文稿</vt:lpstr>
      <vt:lpstr>PowerPoint 演示文稿</vt:lpstr>
      <vt:lpstr>抛物线</vt:lpstr>
      <vt:lpstr>Lagrange插值法</vt:lpstr>
      <vt:lpstr>基</vt:lpstr>
      <vt:lpstr>Runge现象</vt:lpstr>
      <vt:lpstr>PowerPoint 演示文稿</vt:lpstr>
      <vt:lpstr>拟合</vt:lpstr>
      <vt:lpstr>PowerPoint 演示文稿</vt:lpstr>
      <vt:lpstr>PowerPoint 演示文稿</vt:lpstr>
      <vt:lpstr>PowerPoint 演示文稿</vt:lpstr>
      <vt:lpstr>Bezier曲线</vt:lpstr>
      <vt:lpstr>PowerPoint 演示文稿</vt:lpstr>
      <vt:lpstr>PowerPoint 演示文稿</vt:lpstr>
      <vt:lpstr>三次基函数</vt:lpstr>
      <vt:lpstr>PowerPoint 演示文稿</vt:lpstr>
      <vt:lpstr>递推公式</vt:lpstr>
      <vt:lpstr>PowerPoint 演示文稿</vt:lpstr>
      <vt:lpstr>PowerPoint 演示文稿</vt:lpstr>
      <vt:lpstr>性质</vt:lpstr>
      <vt:lpstr>PowerPoint 演示文稿</vt:lpstr>
      <vt:lpstr>PowerPoint 演示文稿</vt:lpstr>
      <vt:lpstr>PowerPoint 演示文稿</vt:lpstr>
      <vt:lpstr>PowerPoint 演示文稿</vt:lpstr>
      <vt:lpstr>B样条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程序演示</vt:lpstr>
    </vt:vector>
  </TitlesOfParts>
  <Manager>www.51pptm 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ColourPPT</dc:creator>
  <cp:keywords>51PPT模板网</cp:keywords>
  <dc:description>www.51pptm oban.com</dc:description>
  <cp:lastModifiedBy>Joseph</cp:lastModifiedBy>
  <cp:revision>125</cp:revision>
  <dcterms:created xsi:type="dcterms:W3CDTF">2017-05-02T06:39:58Z</dcterms:created>
  <dcterms:modified xsi:type="dcterms:W3CDTF">2021-06-30T06:25:56Z</dcterms:modified>
</cp:coreProperties>
</file>