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8" r:id="rId2"/>
    <p:sldId id="356" r:id="rId3"/>
    <p:sldId id="279" r:id="rId4"/>
    <p:sldId id="357" r:id="rId5"/>
    <p:sldId id="358" r:id="rId6"/>
    <p:sldId id="359" r:id="rId7"/>
    <p:sldId id="360" r:id="rId8"/>
    <p:sldId id="3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8716A-C193-9FE7-7C07-74145977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A51C25-D903-821A-4210-2D89E1D4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5D46FE-18D2-6B25-49B1-BA3D23D0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0750D-D7AC-1F51-340B-D7F1EE00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1D2B7-D1D8-B528-9D00-12B06511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3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CE321-F4B9-F4B3-E11A-83DA3C19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20EFCE-1197-6256-E95A-8D33E1B5E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604DE1-DB7D-CC58-2465-C48CB563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23C06-FA76-3385-F34B-9C45ABF1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C45B62-CDD1-FED3-F547-42AF00DD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6B28BE-A32B-FC0E-8EE4-89845568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70EFCB-647E-9E08-C3DC-4CC0CE0DD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D363F-AA08-3FD5-AE8F-4182D164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868CD5-8178-BCBB-FAA3-15443095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ECCED-2E68-83E5-2FA6-6EE0B640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0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694BE-AC28-0DA2-52CF-7FA89C73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608793-B13A-B39B-3D3C-6632BBA0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A92BD6-3ECA-F211-8077-5500F4BD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1C17AE-C12F-63E2-4A84-D575B32E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774906-C14E-B86F-A00C-868475B2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67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59CA8-001B-283E-48B3-8096F16D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EA2C9F-B117-7F58-EE34-4F7AAA7B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A7D8-110F-0468-53E3-17C16437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80E4B-46E3-056E-3DB0-FE88EBAD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0C65A-0762-CD4C-9D34-1A2515E4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04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4118C-7B5E-5F08-74FB-9D87B08F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D0225-9447-A117-9E1C-78B904184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73201B-BA0D-3A32-6B1B-0D734096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2DDA04-B5B2-4697-589E-1CEB39DF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980EE-FE79-AC98-B525-C72F6431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EB52C1-3A9A-BC94-5F32-EE2ABB96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456E2-F612-45D0-1B5B-04ECF65B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3FE1E-7CE2-EC2D-0A4F-B1D3904C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1DF4AF-1785-3143-C6D8-20876797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A412A0-C340-5201-87CC-C2816BA07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9A142B-36F4-3352-1414-B29952F04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3E1476-8E37-F0C6-6A40-AE2E0977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00BF6A-D97E-497E-FF7C-6DB21974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C201CA-49B4-B49A-7BCB-CD2F72CF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95822-279D-CDB6-AEEF-4B05C725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6FF67C-399D-DA46-21CB-9DA48C13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DE4CFA-A784-64DA-037F-916D6D52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2A4D5A-C6E2-10D8-D1FE-46318B0D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0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AEEF3B-C06F-7998-2080-44E64DF7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B4AC0-58FF-EC67-45CA-F5F90C0E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F1235B-262E-979B-A562-58CDC7CC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1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9681D-D8DC-11ED-FA67-D2D01F63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48876-F580-84BF-D6D8-E4ADEB53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2CE70-50A6-6566-6F84-BC7E670FF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CD5968-548E-C6AF-F875-886B1AA6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9AA6DB-44BF-6011-DC09-89BDFCA3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1DE4D-1637-A52B-2DA8-65F91948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56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E43D9-89C9-13DB-A064-207114D2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6F2F6-F8B4-BC17-AA5B-22AC3750C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AC2CD5-9D36-9313-F6B1-85B2E985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B3DE-CE29-D51D-DFA2-6626E785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566455-EAB8-BCBB-789D-BDE83A42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AB8532-80EC-60F3-43F1-D64C1437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2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14326E-AC86-C8E3-B9B1-5E28ECBB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4EF52D-2252-39FA-50C0-3A440B83D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BB5F9-8653-2BF6-BF3F-06EADB675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5F1D-F998-8A4E-861E-C32DE0AB4EDE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FB2CF0-E780-2190-C1AD-09F2072C7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771A01-10A1-91CF-DB83-66DFB7073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1FF3-23EA-624A-BC60-A67590FB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43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D6AB4-AAD7-81A6-1A5E-CE878632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2E89F-81D0-3B05-82FD-FC2C00BB8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ja-JP" dirty="0">
                <a:latin typeface="Times" pitchFamily="2" charset="0"/>
              </a:rPr>
              <a:t>Logic</a:t>
            </a:r>
            <a:br>
              <a:rPr kumimoji="1" lang="en-US" altLang="ja-JP" dirty="0">
                <a:latin typeface="Times" pitchFamily="2" charset="0"/>
              </a:rPr>
            </a:br>
            <a:r>
              <a:rPr lang="en-US" altLang="ja-JP" sz="4400" i="0" dirty="0">
                <a:solidFill>
                  <a:srgbClr val="373A3C"/>
                </a:solidFill>
                <a:effectLst/>
                <a:latin typeface="Times" pitchFamily="2" charset="0"/>
              </a:rPr>
              <a:t>COMP2620/COMP6262/PHIL2080 </a:t>
            </a:r>
            <a:endParaRPr kumimoji="1" lang="ja-JP" altLang="en-US" sz="4400">
              <a:latin typeface="Times" pitchFamily="2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3E0886-9583-FB81-D1EF-6E813BA8C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en-US" altLang="ja-JP" dirty="0">
                <a:latin typeface="Times" pitchFamily="2" charset="0"/>
              </a:rPr>
              <a:t>Tutorial</a:t>
            </a:r>
          </a:p>
          <a:p>
            <a:r>
              <a:rPr lang="en-US" altLang="ja-JP" dirty="0">
                <a:latin typeface="Times" pitchFamily="2" charset="0"/>
              </a:rPr>
              <a:t>Week3</a:t>
            </a:r>
            <a:endParaRPr kumimoji="1" lang="en-US" altLang="ja-JP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7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F5D6B73B-F8C7-0CC7-75B0-71E97153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19" y="210475"/>
            <a:ext cx="6745306" cy="3423241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758B5FC-61BD-56B7-E072-8F78A981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42" y="3978846"/>
            <a:ext cx="7022841" cy="2668679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E55E1D8-0CD4-28BB-7E65-1F4E07D2BE5E}"/>
              </a:ext>
            </a:extLst>
          </p:cNvPr>
          <p:cNvCxnSpPr>
            <a:cxnSpLocks/>
          </p:cNvCxnSpPr>
          <p:nvPr/>
        </p:nvCxnSpPr>
        <p:spPr>
          <a:xfrm>
            <a:off x="536028" y="3773214"/>
            <a:ext cx="106785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レーム 8">
            <a:extLst>
              <a:ext uri="{FF2B5EF4-FFF2-40B4-BE49-F238E27FC236}">
                <a16:creationId xmlns:a16="http://schemas.microsoft.com/office/drawing/2014/main" id="{D9B9E477-A588-3B0A-7A6D-9CC5CDB6405F}"/>
              </a:ext>
            </a:extLst>
          </p:cNvPr>
          <p:cNvSpPr/>
          <p:nvPr/>
        </p:nvSpPr>
        <p:spPr>
          <a:xfrm>
            <a:off x="4635061" y="830317"/>
            <a:ext cx="95644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7D9229DC-E452-9B31-E3A6-51D420B70E21}"/>
              </a:ext>
            </a:extLst>
          </p:cNvPr>
          <p:cNvSpPr/>
          <p:nvPr/>
        </p:nvSpPr>
        <p:spPr>
          <a:xfrm>
            <a:off x="5906813" y="830317"/>
            <a:ext cx="189187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864C39B8-0814-8527-3A77-035AB7896DE4}"/>
              </a:ext>
            </a:extLst>
          </p:cNvPr>
          <p:cNvSpPr/>
          <p:nvPr/>
        </p:nvSpPr>
        <p:spPr>
          <a:xfrm>
            <a:off x="4724399" y="856593"/>
            <a:ext cx="289035" cy="25750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C4B2C78-0C50-C52A-6609-2BBA8EBA451E}"/>
              </a:ext>
            </a:extLst>
          </p:cNvPr>
          <p:cNvSpPr/>
          <p:nvPr/>
        </p:nvSpPr>
        <p:spPr>
          <a:xfrm>
            <a:off x="6253656" y="2638096"/>
            <a:ext cx="46245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Times" pitchFamily="2" charset="0"/>
              </a:rPr>
              <a:t>[α3]</a:t>
            </a:r>
            <a:endParaRPr kumimoji="1" lang="ja-JP" altLang="en-US" sz="1200">
              <a:latin typeface="Times" pitchFamily="2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374B79-7BCC-26A5-2D4F-C15A40F4CC83}"/>
              </a:ext>
            </a:extLst>
          </p:cNvPr>
          <p:cNvCxnSpPr>
            <a:cxnSpLocks/>
          </p:cNvCxnSpPr>
          <p:nvPr/>
        </p:nvCxnSpPr>
        <p:spPr>
          <a:xfrm>
            <a:off x="3216166" y="1876096"/>
            <a:ext cx="323244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10CE74-2BC8-ADD0-8941-1B8EFCEE9B3D}"/>
              </a:ext>
            </a:extLst>
          </p:cNvPr>
          <p:cNvCxnSpPr>
            <a:cxnSpLocks/>
          </p:cNvCxnSpPr>
          <p:nvPr/>
        </p:nvCxnSpPr>
        <p:spPr>
          <a:xfrm>
            <a:off x="2848302" y="2385847"/>
            <a:ext cx="4014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9DA5AEC-96F8-2EB8-BAC4-10C6ED7B7982}"/>
              </a:ext>
            </a:extLst>
          </p:cNvPr>
          <p:cNvCxnSpPr>
            <a:cxnSpLocks/>
          </p:cNvCxnSpPr>
          <p:nvPr/>
        </p:nvCxnSpPr>
        <p:spPr>
          <a:xfrm>
            <a:off x="2473142" y="2638096"/>
            <a:ext cx="43901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155DFC-4E02-D1F5-0506-7101B4B47890}"/>
              </a:ext>
            </a:extLst>
          </p:cNvPr>
          <p:cNvSpPr txBox="1"/>
          <p:nvPr/>
        </p:nvSpPr>
        <p:spPr>
          <a:xfrm>
            <a:off x="7502052" y="2224489"/>
            <a:ext cx="4382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When using ¬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I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, it is necessary to discharge the conditional formula being used.</a:t>
            </a:r>
            <a:b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</a:b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Discharge</a:t>
            </a:r>
            <a:r>
              <a:rPr lang="ja-JP" altLang="en-US" b="0" i="0">
                <a:effectLst/>
                <a:highlight>
                  <a:srgbClr val="FFFF00"/>
                </a:highlight>
                <a:latin typeface="Times" pitchFamily="2" charset="0"/>
              </a:rPr>
              <a:t> 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α3 and delate α3 from α 1,α2,α3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6ED922-01EF-758C-0B02-C2262A230B2F}"/>
              </a:ext>
            </a:extLst>
          </p:cNvPr>
          <p:cNvSpPr txBox="1"/>
          <p:nvPr/>
        </p:nvSpPr>
        <p:spPr>
          <a:xfrm>
            <a:off x="110065" y="587504"/>
            <a:ext cx="321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The symbol for “⊥” "bottom" (also called "false") represents a logical value that is always false.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EEC19FC-C0E7-F7A9-3BDD-87BC554F8469}"/>
              </a:ext>
            </a:extLst>
          </p:cNvPr>
          <p:cNvCxnSpPr>
            <a:cxnSpLocks/>
          </p:cNvCxnSpPr>
          <p:nvPr/>
        </p:nvCxnSpPr>
        <p:spPr>
          <a:xfrm>
            <a:off x="2848302" y="2942896"/>
            <a:ext cx="417260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953BFE6-A332-DF84-814E-50C745104F2B}"/>
              </a:ext>
            </a:extLst>
          </p:cNvPr>
          <p:cNvCxnSpPr>
            <a:cxnSpLocks/>
          </p:cNvCxnSpPr>
          <p:nvPr/>
        </p:nvCxnSpPr>
        <p:spPr>
          <a:xfrm>
            <a:off x="3216166" y="2166682"/>
            <a:ext cx="3232441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466DD81-757A-9F66-7647-7DB5CACB7149}"/>
              </a:ext>
            </a:extLst>
          </p:cNvPr>
          <p:cNvCxnSpPr>
            <a:cxnSpLocks/>
          </p:cNvCxnSpPr>
          <p:nvPr/>
        </p:nvCxnSpPr>
        <p:spPr>
          <a:xfrm>
            <a:off x="2927130" y="5817476"/>
            <a:ext cx="492409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F41358-700D-3182-C1C8-9DE2A1C75443}"/>
              </a:ext>
            </a:extLst>
          </p:cNvPr>
          <p:cNvSpPr txBox="1"/>
          <p:nvPr/>
        </p:nvSpPr>
        <p:spPr>
          <a:xfrm>
            <a:off x="8965326" y="4117537"/>
            <a:ext cx="2919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RAA is employed when you want to prove the truth of a proposition by assuming the opposite (negation) of that proposition and then demonstrating that this assumption leads to a logical contradiction or an absurdity.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FF6EF8E-799E-44C7-624F-D830D43CF397}"/>
              </a:ext>
            </a:extLst>
          </p:cNvPr>
          <p:cNvCxnSpPr>
            <a:cxnSpLocks/>
          </p:cNvCxnSpPr>
          <p:nvPr/>
        </p:nvCxnSpPr>
        <p:spPr>
          <a:xfrm>
            <a:off x="3315866" y="5018689"/>
            <a:ext cx="33056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15CADB2-4E7E-1600-EC1A-B670F1775DBF}"/>
              </a:ext>
            </a:extLst>
          </p:cNvPr>
          <p:cNvCxnSpPr>
            <a:cxnSpLocks/>
          </p:cNvCxnSpPr>
          <p:nvPr/>
        </p:nvCxnSpPr>
        <p:spPr>
          <a:xfrm>
            <a:off x="2895599" y="5533696"/>
            <a:ext cx="423041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レーム 40">
            <a:extLst>
              <a:ext uri="{FF2B5EF4-FFF2-40B4-BE49-F238E27FC236}">
                <a16:creationId xmlns:a16="http://schemas.microsoft.com/office/drawing/2014/main" id="{7597354F-8C2A-CFAA-5F4B-7BD903DDCDBB}"/>
              </a:ext>
            </a:extLst>
          </p:cNvPr>
          <p:cNvSpPr/>
          <p:nvPr/>
        </p:nvSpPr>
        <p:spPr>
          <a:xfrm>
            <a:off x="6674069" y="3949786"/>
            <a:ext cx="189187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フレーム 41">
            <a:extLst>
              <a:ext uri="{FF2B5EF4-FFF2-40B4-BE49-F238E27FC236}">
                <a16:creationId xmlns:a16="http://schemas.microsoft.com/office/drawing/2014/main" id="{7C55C887-268B-6CE7-ADFD-FA8208E95947}"/>
              </a:ext>
            </a:extLst>
          </p:cNvPr>
          <p:cNvSpPr/>
          <p:nvPr/>
        </p:nvSpPr>
        <p:spPr>
          <a:xfrm>
            <a:off x="4293476" y="5018689"/>
            <a:ext cx="341585" cy="280648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フレーム 43">
            <a:extLst>
              <a:ext uri="{FF2B5EF4-FFF2-40B4-BE49-F238E27FC236}">
                <a16:creationId xmlns:a16="http://schemas.microsoft.com/office/drawing/2014/main" id="{5803DDDE-F0C4-569B-E321-B8B013E2A94F}"/>
              </a:ext>
            </a:extLst>
          </p:cNvPr>
          <p:cNvSpPr/>
          <p:nvPr/>
        </p:nvSpPr>
        <p:spPr>
          <a:xfrm>
            <a:off x="6234858" y="5026013"/>
            <a:ext cx="2206993" cy="280648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フレーム 44">
            <a:extLst>
              <a:ext uri="{FF2B5EF4-FFF2-40B4-BE49-F238E27FC236}">
                <a16:creationId xmlns:a16="http://schemas.microsoft.com/office/drawing/2014/main" id="{D294DDAC-0D61-03EB-B268-410D4DE67B17}"/>
              </a:ext>
            </a:extLst>
          </p:cNvPr>
          <p:cNvSpPr/>
          <p:nvPr/>
        </p:nvSpPr>
        <p:spPr>
          <a:xfrm>
            <a:off x="4968691" y="3967995"/>
            <a:ext cx="95644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フレーム 45">
            <a:extLst>
              <a:ext uri="{FF2B5EF4-FFF2-40B4-BE49-F238E27FC236}">
                <a16:creationId xmlns:a16="http://schemas.microsoft.com/office/drawing/2014/main" id="{07BB9C49-3C38-1B53-DC7F-43DFE88EDE20}"/>
              </a:ext>
            </a:extLst>
          </p:cNvPr>
          <p:cNvSpPr/>
          <p:nvPr/>
        </p:nvSpPr>
        <p:spPr>
          <a:xfrm>
            <a:off x="6234858" y="3953448"/>
            <a:ext cx="213749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2C75B76-8D87-C832-DDA3-9EADCE9560C5}"/>
              </a:ext>
            </a:extLst>
          </p:cNvPr>
          <p:cNvCxnSpPr>
            <a:cxnSpLocks/>
          </p:cNvCxnSpPr>
          <p:nvPr/>
        </p:nvCxnSpPr>
        <p:spPr>
          <a:xfrm>
            <a:off x="2927130" y="5861580"/>
            <a:ext cx="492409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6F094C6-3136-E423-1FF0-B4E13AFFCAC7}"/>
              </a:ext>
            </a:extLst>
          </p:cNvPr>
          <p:cNvCxnSpPr>
            <a:cxnSpLocks/>
          </p:cNvCxnSpPr>
          <p:nvPr/>
        </p:nvCxnSpPr>
        <p:spPr>
          <a:xfrm>
            <a:off x="2927130" y="6101256"/>
            <a:ext cx="4198884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730B2D-2584-F008-7F62-F47F9060B18C}"/>
              </a:ext>
            </a:extLst>
          </p:cNvPr>
          <p:cNvCxnSpPr>
            <a:cxnSpLocks/>
          </p:cNvCxnSpPr>
          <p:nvPr/>
        </p:nvCxnSpPr>
        <p:spPr>
          <a:xfrm>
            <a:off x="2848302" y="2994521"/>
            <a:ext cx="417260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B42401-11D8-81CA-2722-63613A62FA41}"/>
              </a:ext>
            </a:extLst>
          </p:cNvPr>
          <p:cNvCxnSpPr>
            <a:cxnSpLocks/>
          </p:cNvCxnSpPr>
          <p:nvPr/>
        </p:nvCxnSpPr>
        <p:spPr>
          <a:xfrm>
            <a:off x="2848302" y="3202677"/>
            <a:ext cx="417260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 descr="ダイアグラム&#10;&#10;自動的に生成された説明">
            <a:extLst>
              <a:ext uri="{FF2B5EF4-FFF2-40B4-BE49-F238E27FC236}">
                <a16:creationId xmlns:a16="http://schemas.microsoft.com/office/drawing/2014/main" id="{295C2B01-CDA9-9BA9-7B9E-441A9E094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0" y="5926696"/>
            <a:ext cx="1631262" cy="77322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28" name="図 2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4649019-30D8-6D7E-510A-35DEE3885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9" y="3910568"/>
            <a:ext cx="3063165" cy="77322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図 2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1B9AB159-E683-5545-646F-8E3A6E5CE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4663" y="240910"/>
            <a:ext cx="2774836" cy="9078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32" name="図 3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DFD4623-BDED-AAED-C993-D2AF38197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8877" y="1333924"/>
            <a:ext cx="1590622" cy="90781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469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12C3EF9C-FBAB-DF2D-A457-45B39B8A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3" y="758825"/>
            <a:ext cx="7772400" cy="4930253"/>
          </a:xfrm>
          <a:prstGeom prst="rect">
            <a:avLst/>
          </a:prstGeo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BFE127AC-7540-E8B0-92A4-EB542E64A44B}"/>
              </a:ext>
            </a:extLst>
          </p:cNvPr>
          <p:cNvSpPr/>
          <p:nvPr/>
        </p:nvSpPr>
        <p:spPr>
          <a:xfrm>
            <a:off x="4180415" y="1760822"/>
            <a:ext cx="95644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38A7C637-80D2-17C0-9319-1C446187E23F}"/>
              </a:ext>
            </a:extLst>
          </p:cNvPr>
          <p:cNvSpPr/>
          <p:nvPr/>
        </p:nvSpPr>
        <p:spPr>
          <a:xfrm>
            <a:off x="5271322" y="1760822"/>
            <a:ext cx="1055906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43A1BEDA-F8D8-B7B5-6ABD-693D6E59A900}"/>
              </a:ext>
            </a:extLst>
          </p:cNvPr>
          <p:cNvSpPr/>
          <p:nvPr/>
        </p:nvSpPr>
        <p:spPr>
          <a:xfrm>
            <a:off x="6863639" y="1760822"/>
            <a:ext cx="1281878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D254FF-E683-C5BA-A3CB-63560ACB6A13}"/>
              </a:ext>
            </a:extLst>
          </p:cNvPr>
          <p:cNvSpPr txBox="1"/>
          <p:nvPr/>
        </p:nvSpPr>
        <p:spPr>
          <a:xfrm>
            <a:off x="8019393" y="3223951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contradiction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9CB93050-BB0E-4E14-633B-3BAF8A1D3E5C}"/>
              </a:ext>
            </a:extLst>
          </p:cNvPr>
          <p:cNvSpPr/>
          <p:nvPr/>
        </p:nvSpPr>
        <p:spPr>
          <a:xfrm>
            <a:off x="7491439" y="3223951"/>
            <a:ext cx="2108835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B07D611-0DF3-6CF4-759A-49CD910085AA}"/>
              </a:ext>
            </a:extLst>
          </p:cNvPr>
          <p:cNvCxnSpPr>
            <a:cxnSpLocks/>
          </p:cNvCxnSpPr>
          <p:nvPr/>
        </p:nvCxnSpPr>
        <p:spPr>
          <a:xfrm>
            <a:off x="2795459" y="4393323"/>
            <a:ext cx="601221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15A3360-E540-2CE1-C623-075EF845A910}"/>
              </a:ext>
            </a:extLst>
          </p:cNvPr>
          <p:cNvCxnSpPr>
            <a:cxnSpLocks/>
          </p:cNvCxnSpPr>
          <p:nvPr/>
        </p:nvCxnSpPr>
        <p:spPr>
          <a:xfrm>
            <a:off x="2795459" y="5186854"/>
            <a:ext cx="601221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59DB58E-4983-1E8A-0163-128F22E3BFA3}"/>
              </a:ext>
            </a:extLst>
          </p:cNvPr>
          <p:cNvCxnSpPr>
            <a:cxnSpLocks/>
          </p:cNvCxnSpPr>
          <p:nvPr/>
        </p:nvCxnSpPr>
        <p:spPr>
          <a:xfrm>
            <a:off x="3242148" y="3609047"/>
            <a:ext cx="635812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15E15E8-C1C5-4B45-D55A-3832D813C066}"/>
              </a:ext>
            </a:extLst>
          </p:cNvPr>
          <p:cNvCxnSpPr>
            <a:cxnSpLocks/>
          </p:cNvCxnSpPr>
          <p:nvPr/>
        </p:nvCxnSpPr>
        <p:spPr>
          <a:xfrm>
            <a:off x="2795459" y="5582718"/>
            <a:ext cx="69161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CD8FD3-B0FF-1904-91D4-7FE8EDE9A9C7}"/>
              </a:ext>
            </a:extLst>
          </p:cNvPr>
          <p:cNvSpPr txBox="1"/>
          <p:nvPr/>
        </p:nvSpPr>
        <p:spPr>
          <a:xfrm>
            <a:off x="0" y="3941764"/>
            <a:ext cx="291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In this case r and 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¬r 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 is contradict, this is because we assume p ∧ q not 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¬(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p ∧ q 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27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9B06A4C-4558-329F-B0AF-06CE5FE1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01" y="40042"/>
            <a:ext cx="7193549" cy="3913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33207B-F41E-67EA-E1D0-33666F925957}"/>
              </a:ext>
            </a:extLst>
          </p:cNvPr>
          <p:cNvSpPr txBox="1"/>
          <p:nvPr/>
        </p:nvSpPr>
        <p:spPr>
          <a:xfrm>
            <a:off x="7956332" y="718019"/>
            <a:ext cx="3867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[] illustrates </a:t>
            </a:r>
            <a:r>
              <a:rPr lang="en-US" altLang="ja-JP" b="1" dirty="0">
                <a:highlight>
                  <a:srgbClr val="FFFF00"/>
                </a:highlight>
                <a:latin typeface="Times" pitchFamily="2" charset="0"/>
              </a:rPr>
              <a:t>vacuous discharge 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with RAA. Vacuous discharge allows formulae that do not appear in the derivation at all to be treated as though the conclusion came from them</a:t>
            </a:r>
            <a:endParaRPr lang="en-US" altLang="ja-JP" b="0" i="0" dirty="0">
              <a:effectLst/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7A870EBD-0D25-C0EA-4129-5E5CAD9392D1}"/>
              </a:ext>
            </a:extLst>
          </p:cNvPr>
          <p:cNvSpPr/>
          <p:nvPr/>
        </p:nvSpPr>
        <p:spPr>
          <a:xfrm>
            <a:off x="4776261" y="1109049"/>
            <a:ext cx="62011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2082F5ED-0A3C-4C0B-4AFA-49D37DF6FAB9}"/>
              </a:ext>
            </a:extLst>
          </p:cNvPr>
          <p:cNvSpPr/>
          <p:nvPr/>
        </p:nvSpPr>
        <p:spPr>
          <a:xfrm>
            <a:off x="5813075" y="1108775"/>
            <a:ext cx="350718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29F69C-606C-0F67-50F6-7E277AB6DFBA}"/>
              </a:ext>
            </a:extLst>
          </p:cNvPr>
          <p:cNvSpPr txBox="1"/>
          <p:nvPr/>
        </p:nvSpPr>
        <p:spPr>
          <a:xfrm>
            <a:off x="3520967" y="4131759"/>
            <a:ext cx="44353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" pitchFamily="2" charset="0"/>
              </a:rPr>
              <a:t>α1        </a:t>
            </a:r>
            <a:r>
              <a:rPr lang="ja-JP" altLang="en-US" sz="2000">
                <a:latin typeface="Times" pitchFamily="2" charset="0"/>
              </a:rPr>
              <a:t>（</a:t>
            </a:r>
            <a:r>
              <a:rPr lang="en-US" altLang="ja-JP" sz="2000" dirty="0">
                <a:latin typeface="Times" pitchFamily="2" charset="0"/>
              </a:rPr>
              <a:t>1</a:t>
            </a:r>
            <a:r>
              <a:rPr lang="ja-JP" altLang="en-US" sz="2000">
                <a:latin typeface="Times" pitchFamily="2" charset="0"/>
              </a:rPr>
              <a:t>）</a:t>
            </a:r>
            <a:r>
              <a:rPr lang="en-US" altLang="ja-JP" sz="2000" dirty="0">
                <a:latin typeface="Times" pitchFamily="2" charset="0"/>
              </a:rPr>
              <a:t> ¬ p</a:t>
            </a:r>
            <a:r>
              <a:rPr lang="en-US" altLang="ja-JP" sz="2000" b="0" i="0" dirty="0">
                <a:effectLst/>
                <a:latin typeface="Times" pitchFamily="2" charset="0"/>
              </a:rPr>
              <a:t>                 </a:t>
            </a:r>
            <a:r>
              <a:rPr kumimoji="1" lang="en-US" altLang="ja-JP" sz="2000" dirty="0">
                <a:latin typeface="Times" pitchFamily="2" charset="0"/>
              </a:rPr>
              <a:t>A</a:t>
            </a:r>
          </a:p>
          <a:p>
            <a:r>
              <a:rPr lang="en-US" altLang="ja-JP" sz="2000" dirty="0">
                <a:latin typeface="Times" pitchFamily="2" charset="0"/>
              </a:rPr>
              <a:t>α2        </a:t>
            </a:r>
            <a:r>
              <a:rPr lang="ja-JP" altLang="en-US" sz="2000">
                <a:latin typeface="Times" pitchFamily="2" charset="0"/>
              </a:rPr>
              <a:t>（</a:t>
            </a:r>
            <a:r>
              <a:rPr lang="en-US" altLang="ja-JP" sz="2000" dirty="0">
                <a:latin typeface="Times" pitchFamily="2" charset="0"/>
              </a:rPr>
              <a:t>2</a:t>
            </a:r>
            <a:r>
              <a:rPr lang="ja-JP" altLang="en-US" sz="2000">
                <a:latin typeface="Times" pitchFamily="2" charset="0"/>
              </a:rPr>
              <a:t>）</a:t>
            </a:r>
            <a:r>
              <a:rPr lang="en-US" altLang="ja-JP" sz="2000" dirty="0">
                <a:latin typeface="Times" pitchFamily="2" charset="0"/>
              </a:rPr>
              <a:t> p     </a:t>
            </a:r>
            <a:r>
              <a:rPr lang="en-US" altLang="ja-JP" sz="2000" b="0" i="0" dirty="0">
                <a:effectLst/>
                <a:latin typeface="Times" pitchFamily="2" charset="0"/>
              </a:rPr>
              <a:t>               </a:t>
            </a:r>
            <a:r>
              <a:rPr kumimoji="1" lang="en-US" altLang="ja-JP" sz="2000" dirty="0">
                <a:latin typeface="Times" pitchFamily="2" charset="0"/>
              </a:rPr>
              <a:t>A</a:t>
            </a:r>
          </a:p>
          <a:p>
            <a:r>
              <a:rPr lang="en-US" altLang="ja-JP" sz="2000" dirty="0">
                <a:latin typeface="Times" pitchFamily="2" charset="0"/>
              </a:rPr>
              <a:t>α3 </a:t>
            </a:r>
            <a:r>
              <a:rPr lang="ja-JP" altLang="en-US" sz="2000">
                <a:latin typeface="Times" pitchFamily="2" charset="0"/>
              </a:rPr>
              <a:t>　</a:t>
            </a:r>
            <a:r>
              <a:rPr lang="en-US" altLang="ja-JP" sz="2000" dirty="0">
                <a:latin typeface="Times" pitchFamily="2" charset="0"/>
              </a:rPr>
              <a:t>   </a:t>
            </a:r>
            <a:r>
              <a:rPr lang="ja-JP" altLang="en-US" sz="2000">
                <a:latin typeface="Times" pitchFamily="2" charset="0"/>
              </a:rPr>
              <a:t>（</a:t>
            </a:r>
            <a:r>
              <a:rPr lang="en-US" altLang="ja-JP" sz="2000" dirty="0">
                <a:latin typeface="Times" pitchFamily="2" charset="0"/>
              </a:rPr>
              <a:t>3</a:t>
            </a:r>
            <a:r>
              <a:rPr lang="ja-JP" altLang="en-US" sz="2000">
                <a:latin typeface="Times" pitchFamily="2" charset="0"/>
              </a:rPr>
              <a:t>）</a:t>
            </a:r>
            <a:r>
              <a:rPr lang="en-US" altLang="ja-JP" sz="2000" dirty="0">
                <a:latin typeface="Times" pitchFamily="2" charset="0"/>
              </a:rPr>
              <a:t> ¬ </a:t>
            </a:r>
            <a:r>
              <a:rPr kumimoji="1" lang="en-US" altLang="ja-JP" sz="2000" dirty="0">
                <a:latin typeface="Times" pitchFamily="2" charset="0"/>
              </a:rPr>
              <a:t>q                 A</a:t>
            </a:r>
          </a:p>
          <a:p>
            <a:r>
              <a:rPr lang="en-US" altLang="ja-JP" sz="2000" dirty="0">
                <a:latin typeface="Times" pitchFamily="2" charset="0"/>
              </a:rPr>
              <a:t>α1 α2   </a:t>
            </a:r>
            <a:r>
              <a:rPr lang="ja-JP" altLang="en-US" sz="2000">
                <a:latin typeface="Times" pitchFamily="2" charset="0"/>
              </a:rPr>
              <a:t>（</a:t>
            </a:r>
            <a:r>
              <a:rPr lang="en-US" altLang="ja-JP" sz="2000" dirty="0">
                <a:latin typeface="Times" pitchFamily="2" charset="0"/>
              </a:rPr>
              <a:t>4</a:t>
            </a:r>
            <a:r>
              <a:rPr lang="ja-JP" altLang="en-US" sz="2000">
                <a:latin typeface="Times" pitchFamily="2" charset="0"/>
              </a:rPr>
              <a:t>）</a:t>
            </a:r>
            <a:r>
              <a:rPr lang="en-US" altLang="ja-JP" sz="2000" dirty="0">
                <a:latin typeface="Times" pitchFamily="2" charset="0"/>
              </a:rPr>
              <a:t> </a:t>
            </a:r>
            <a:r>
              <a:rPr lang="en-US" altLang="ja-JP" sz="2000" b="0" i="0" dirty="0">
                <a:effectLst/>
                <a:latin typeface="Times" pitchFamily="2" charset="0"/>
              </a:rPr>
              <a:t>⊥                   1,2,</a:t>
            </a:r>
            <a:r>
              <a:rPr lang="en-US" altLang="ja-JP" sz="2000" dirty="0">
                <a:latin typeface="Times" pitchFamily="2" charset="0"/>
              </a:rPr>
              <a:t> ¬ E</a:t>
            </a:r>
          </a:p>
          <a:p>
            <a:r>
              <a:rPr lang="en-US" altLang="ja-JP" sz="2000" dirty="0">
                <a:latin typeface="Times" pitchFamily="2" charset="0"/>
              </a:rPr>
              <a:t>α1 α2   </a:t>
            </a:r>
            <a:r>
              <a:rPr lang="ja-JP" altLang="en-US" sz="2000">
                <a:latin typeface="Times" pitchFamily="2" charset="0"/>
              </a:rPr>
              <a:t>（</a:t>
            </a:r>
            <a:r>
              <a:rPr lang="en-US" altLang="ja-JP" sz="2000" dirty="0">
                <a:latin typeface="Times" pitchFamily="2" charset="0"/>
              </a:rPr>
              <a:t>5</a:t>
            </a:r>
            <a:r>
              <a:rPr lang="ja-JP" altLang="en-US" sz="2000">
                <a:latin typeface="Times" pitchFamily="2" charset="0"/>
              </a:rPr>
              <a:t>）</a:t>
            </a:r>
            <a:r>
              <a:rPr lang="en-US" altLang="ja-JP" sz="2000" dirty="0">
                <a:latin typeface="Times" pitchFamily="2" charset="0"/>
              </a:rPr>
              <a:t> ¬ ¬ </a:t>
            </a:r>
            <a:r>
              <a:rPr kumimoji="1" lang="en-US" altLang="ja-JP" sz="2000" dirty="0">
                <a:latin typeface="Times" pitchFamily="2" charset="0"/>
              </a:rPr>
              <a:t>q              A</a:t>
            </a:r>
          </a:p>
          <a:p>
            <a:r>
              <a:rPr lang="en-US" altLang="ja-JP" sz="2000" dirty="0">
                <a:latin typeface="Times" pitchFamily="2" charset="0"/>
              </a:rPr>
              <a:t>α1 α2   </a:t>
            </a:r>
            <a:r>
              <a:rPr lang="ja-JP" altLang="en-US" sz="2000">
                <a:latin typeface="Times" pitchFamily="2" charset="0"/>
              </a:rPr>
              <a:t>（</a:t>
            </a:r>
            <a:r>
              <a:rPr lang="en-US" altLang="ja-JP" sz="2000" dirty="0">
                <a:latin typeface="Times" pitchFamily="2" charset="0"/>
              </a:rPr>
              <a:t>6</a:t>
            </a:r>
            <a:r>
              <a:rPr lang="ja-JP" altLang="en-US" sz="2000">
                <a:latin typeface="Times" pitchFamily="2" charset="0"/>
              </a:rPr>
              <a:t>）</a:t>
            </a:r>
            <a:r>
              <a:rPr lang="en-US" altLang="ja-JP" sz="2000" dirty="0">
                <a:latin typeface="Times" pitchFamily="2" charset="0"/>
              </a:rPr>
              <a:t> ¬ ¬ </a:t>
            </a:r>
            <a:r>
              <a:rPr kumimoji="1" lang="en-US" altLang="ja-JP" sz="2000" dirty="0">
                <a:latin typeface="Times" pitchFamily="2" charset="0"/>
              </a:rPr>
              <a:t>q             5,[</a:t>
            </a:r>
            <a:r>
              <a:rPr lang="en-US" altLang="ja-JP" sz="2000" dirty="0">
                <a:latin typeface="Times" pitchFamily="2" charset="0"/>
              </a:rPr>
              <a:t>α3</a:t>
            </a:r>
            <a:r>
              <a:rPr kumimoji="1" lang="en-US" altLang="ja-JP" sz="2000" dirty="0">
                <a:latin typeface="Times" pitchFamily="2" charset="0"/>
              </a:rPr>
              <a:t>],</a:t>
            </a:r>
            <a:r>
              <a:rPr lang="en-US" altLang="ja-JP" sz="2000" dirty="0">
                <a:latin typeface="Times" pitchFamily="2" charset="0"/>
              </a:rPr>
              <a:t> ¬ I</a:t>
            </a:r>
            <a:endParaRPr kumimoji="1" lang="en-US" altLang="ja-JP" sz="2000" dirty="0">
              <a:latin typeface="Times" pitchFamily="2" charset="0"/>
            </a:endParaRPr>
          </a:p>
          <a:p>
            <a:r>
              <a:rPr lang="en-US" altLang="ja-JP" sz="2000" dirty="0">
                <a:latin typeface="Times" pitchFamily="2" charset="0"/>
              </a:rPr>
              <a:t>α1 α2   </a:t>
            </a:r>
            <a:r>
              <a:rPr lang="ja-JP" altLang="en-US" sz="2000">
                <a:latin typeface="Times" pitchFamily="2" charset="0"/>
              </a:rPr>
              <a:t>（</a:t>
            </a:r>
            <a:r>
              <a:rPr lang="en-US" altLang="ja-JP" sz="2000" dirty="0">
                <a:latin typeface="Times" pitchFamily="2" charset="0"/>
              </a:rPr>
              <a:t>7</a:t>
            </a:r>
            <a:r>
              <a:rPr lang="ja-JP" altLang="en-US" sz="2000">
                <a:latin typeface="Times" pitchFamily="2" charset="0"/>
              </a:rPr>
              <a:t>）</a:t>
            </a:r>
            <a:r>
              <a:rPr lang="en-US" altLang="ja-JP" sz="2000" dirty="0">
                <a:latin typeface="Times" pitchFamily="2" charset="0"/>
              </a:rPr>
              <a:t> </a:t>
            </a:r>
            <a:r>
              <a:rPr kumimoji="1" lang="en-US" altLang="ja-JP" sz="2000" dirty="0">
                <a:latin typeface="Times" pitchFamily="2" charset="0"/>
              </a:rPr>
              <a:t>q                    </a:t>
            </a:r>
            <a:r>
              <a:rPr lang="en-US" altLang="ja-JP" sz="2000" dirty="0">
                <a:latin typeface="Times" pitchFamily="2" charset="0"/>
              </a:rPr>
              <a:t>¬ ¬ E</a:t>
            </a:r>
          </a:p>
          <a:p>
            <a:r>
              <a:rPr lang="en-US" altLang="ja-JP" sz="2000" dirty="0">
                <a:latin typeface="Times" pitchFamily="2" charset="0"/>
              </a:rPr>
              <a:t>α2  </a:t>
            </a:r>
            <a:r>
              <a:rPr lang="ja-JP" altLang="en-US" sz="2000">
                <a:latin typeface="Times" pitchFamily="2" charset="0"/>
              </a:rPr>
              <a:t>　</a:t>
            </a:r>
            <a:r>
              <a:rPr lang="en-US" altLang="ja-JP" sz="2000" dirty="0">
                <a:latin typeface="Times" pitchFamily="2" charset="0"/>
              </a:rPr>
              <a:t>  </a:t>
            </a:r>
            <a:r>
              <a:rPr lang="ja-JP" altLang="en-US" sz="2000">
                <a:latin typeface="Times" pitchFamily="2" charset="0"/>
              </a:rPr>
              <a:t>（</a:t>
            </a:r>
            <a:r>
              <a:rPr lang="en-US" altLang="ja-JP" sz="2000" dirty="0">
                <a:latin typeface="Times" pitchFamily="2" charset="0"/>
              </a:rPr>
              <a:t>8</a:t>
            </a:r>
            <a:r>
              <a:rPr lang="ja-JP" altLang="en-US" sz="2000">
                <a:latin typeface="Times" pitchFamily="2" charset="0"/>
              </a:rPr>
              <a:t>）</a:t>
            </a:r>
            <a:r>
              <a:rPr lang="en-US" altLang="ja-JP" sz="2000" dirty="0">
                <a:latin typeface="Times" pitchFamily="2" charset="0"/>
              </a:rPr>
              <a:t> p </a:t>
            </a:r>
            <a:r>
              <a:rPr lang="ja-JP" altLang="en-US" sz="2000">
                <a:latin typeface="Times" pitchFamily="2" charset="0"/>
              </a:rPr>
              <a:t>→ </a:t>
            </a:r>
            <a:r>
              <a:rPr kumimoji="1" lang="en-US" altLang="ja-JP" sz="2000" dirty="0">
                <a:latin typeface="Times" pitchFamily="2" charset="0"/>
              </a:rPr>
              <a:t>q            7, [</a:t>
            </a:r>
            <a:r>
              <a:rPr lang="en-US" altLang="ja-JP" sz="2000" dirty="0">
                <a:latin typeface="Times" pitchFamily="2" charset="0"/>
              </a:rPr>
              <a:t>α1</a:t>
            </a:r>
            <a:r>
              <a:rPr kumimoji="1" lang="en-US" altLang="ja-JP" sz="2000" dirty="0">
                <a:latin typeface="Times" pitchFamily="2" charset="0"/>
              </a:rPr>
              <a:t>] ,</a:t>
            </a:r>
            <a:r>
              <a:rPr kumimoji="1" lang="ja-JP" altLang="en-US" sz="2000">
                <a:latin typeface="Times" pitchFamily="2" charset="0"/>
              </a:rPr>
              <a:t>→</a:t>
            </a:r>
            <a:r>
              <a:rPr lang="en-US" altLang="ja-JP" sz="2000" dirty="0">
                <a:latin typeface="Times" pitchFamily="2" charset="0"/>
              </a:rPr>
              <a:t> I</a:t>
            </a:r>
            <a:endParaRPr kumimoji="1" lang="en-US" altLang="ja-JP" sz="2000" dirty="0">
              <a:latin typeface="Times" pitchFamily="2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31B7A8C-0399-9DD0-8E71-935B5AD9FD17}"/>
              </a:ext>
            </a:extLst>
          </p:cNvPr>
          <p:cNvCxnSpPr>
            <a:cxnSpLocks/>
          </p:cNvCxnSpPr>
          <p:nvPr/>
        </p:nvCxnSpPr>
        <p:spPr>
          <a:xfrm>
            <a:off x="530415" y="3953242"/>
            <a:ext cx="106785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D33C3B-0204-E2F2-CF0D-2F0415D3283D}"/>
              </a:ext>
            </a:extLst>
          </p:cNvPr>
          <p:cNvCxnSpPr>
            <a:cxnSpLocks/>
          </p:cNvCxnSpPr>
          <p:nvPr/>
        </p:nvCxnSpPr>
        <p:spPr>
          <a:xfrm>
            <a:off x="2634012" y="2873323"/>
            <a:ext cx="635812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0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17512376-CC1D-7F0E-119D-2218091B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9" y="621272"/>
            <a:ext cx="9980896" cy="5615456"/>
          </a:xfrm>
          <a:prstGeom prst="rect">
            <a:avLst/>
          </a:prstGeom>
        </p:spPr>
      </p:pic>
      <p:sp>
        <p:nvSpPr>
          <p:cNvPr id="4" name="フレーム 3">
            <a:extLst>
              <a:ext uri="{FF2B5EF4-FFF2-40B4-BE49-F238E27FC236}">
                <a16:creationId xmlns:a16="http://schemas.microsoft.com/office/drawing/2014/main" id="{4BB89317-ABEB-963D-94F9-52BED9CF7608}"/>
              </a:ext>
            </a:extLst>
          </p:cNvPr>
          <p:cNvSpPr/>
          <p:nvPr/>
        </p:nvSpPr>
        <p:spPr>
          <a:xfrm>
            <a:off x="2806262" y="1519084"/>
            <a:ext cx="1481959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77F7DDD3-DC62-1384-526C-09D53824C0BE}"/>
              </a:ext>
            </a:extLst>
          </p:cNvPr>
          <p:cNvSpPr/>
          <p:nvPr/>
        </p:nvSpPr>
        <p:spPr>
          <a:xfrm>
            <a:off x="4461642" y="1519084"/>
            <a:ext cx="1481959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656C1A1A-807D-A4F0-DCDC-C023819C5319}"/>
              </a:ext>
            </a:extLst>
          </p:cNvPr>
          <p:cNvSpPr/>
          <p:nvPr/>
        </p:nvSpPr>
        <p:spPr>
          <a:xfrm>
            <a:off x="6421821" y="1519084"/>
            <a:ext cx="33633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AD61785-2805-BC82-A579-21CCF5387A6D}"/>
              </a:ext>
            </a:extLst>
          </p:cNvPr>
          <p:cNvCxnSpPr>
            <a:cxnSpLocks/>
          </p:cNvCxnSpPr>
          <p:nvPr/>
        </p:nvCxnSpPr>
        <p:spPr>
          <a:xfrm>
            <a:off x="950894" y="3693130"/>
            <a:ext cx="635812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139937D-FB0E-D04F-44F9-8219438AFFA6}"/>
              </a:ext>
            </a:extLst>
          </p:cNvPr>
          <p:cNvCxnSpPr>
            <a:cxnSpLocks/>
          </p:cNvCxnSpPr>
          <p:nvPr/>
        </p:nvCxnSpPr>
        <p:spPr>
          <a:xfrm>
            <a:off x="483184" y="4865034"/>
            <a:ext cx="682583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3D91AA4-5E21-C86D-E99D-349CB13FE9FB}"/>
              </a:ext>
            </a:extLst>
          </p:cNvPr>
          <p:cNvCxnSpPr>
            <a:cxnSpLocks/>
          </p:cNvCxnSpPr>
          <p:nvPr/>
        </p:nvCxnSpPr>
        <p:spPr>
          <a:xfrm>
            <a:off x="1455391" y="5248661"/>
            <a:ext cx="496643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FCD0A47-402B-E1A4-2CEB-31E845276B8A}"/>
              </a:ext>
            </a:extLst>
          </p:cNvPr>
          <p:cNvCxnSpPr>
            <a:cxnSpLocks/>
          </p:cNvCxnSpPr>
          <p:nvPr/>
        </p:nvCxnSpPr>
        <p:spPr>
          <a:xfrm>
            <a:off x="1455391" y="4113545"/>
            <a:ext cx="488234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47250AE-57B4-74FE-935F-179BFDEA4FAF}"/>
              </a:ext>
            </a:extLst>
          </p:cNvPr>
          <p:cNvCxnSpPr>
            <a:cxnSpLocks/>
          </p:cNvCxnSpPr>
          <p:nvPr/>
        </p:nvCxnSpPr>
        <p:spPr>
          <a:xfrm>
            <a:off x="483184" y="5642799"/>
            <a:ext cx="835601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CFC627-FA45-000B-4B83-A34728085B4A}"/>
              </a:ext>
            </a:extLst>
          </p:cNvPr>
          <p:cNvSpPr txBox="1"/>
          <p:nvPr/>
        </p:nvSpPr>
        <p:spPr>
          <a:xfrm>
            <a:off x="7309019" y="1612314"/>
            <a:ext cx="4704304" cy="64633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X= p</a:t>
            </a:r>
            <a:r>
              <a:rPr kumimoji="1" lang="ja-JP" altLang="en-US">
                <a:latin typeface="Times" pitchFamily="2" charset="0"/>
              </a:rPr>
              <a:t>→</a:t>
            </a:r>
            <a:r>
              <a:rPr kumimoji="1" lang="en-US" altLang="ja-JP" dirty="0">
                <a:latin typeface="Times" pitchFamily="2" charset="0"/>
              </a:rPr>
              <a:t>(q ∨ r), p  Y= (p ∧</a:t>
            </a:r>
            <a:r>
              <a:rPr lang="en-US" altLang="ja-JP" dirty="0">
                <a:latin typeface="Times" pitchFamily="2" charset="0"/>
              </a:rPr>
              <a:t> </a:t>
            </a:r>
            <a:r>
              <a:rPr kumimoji="1" lang="en-US" altLang="ja-JP" dirty="0">
                <a:latin typeface="Times" pitchFamily="2" charset="0"/>
              </a:rPr>
              <a:t>q)</a:t>
            </a:r>
            <a:r>
              <a:rPr kumimoji="1" lang="ja-JP" altLang="en-US">
                <a:latin typeface="Times" pitchFamily="2" charset="0"/>
              </a:rPr>
              <a:t>→</a:t>
            </a:r>
            <a:r>
              <a:rPr kumimoji="1" lang="en-US" altLang="ja-JP" dirty="0">
                <a:latin typeface="Times" pitchFamily="2" charset="0"/>
              </a:rPr>
              <a:t> r</a:t>
            </a:r>
            <a:r>
              <a:rPr lang="en-US" altLang="ja-JP" dirty="0">
                <a:latin typeface="Times" pitchFamily="2" charset="0"/>
              </a:rPr>
              <a:t>, p, q</a:t>
            </a:r>
            <a:r>
              <a:rPr kumimoji="1" lang="en-US" altLang="ja-JP" dirty="0">
                <a:latin typeface="Times" pitchFamily="2" charset="0"/>
              </a:rPr>
              <a:t>  Z= r</a:t>
            </a:r>
          </a:p>
          <a:p>
            <a:r>
              <a:rPr lang="en-US" altLang="ja-JP" dirty="0">
                <a:latin typeface="Times" pitchFamily="2" charset="0"/>
              </a:rPr>
              <a:t>A= q          </a:t>
            </a:r>
            <a:r>
              <a:rPr kumimoji="1" lang="en-US" altLang="ja-JP" dirty="0">
                <a:latin typeface="Times" pitchFamily="2" charset="0"/>
              </a:rPr>
              <a:t>B= r           </a:t>
            </a:r>
            <a:r>
              <a:rPr lang="en-US" altLang="ja-JP" dirty="0">
                <a:latin typeface="Times" pitchFamily="2" charset="0"/>
              </a:rPr>
              <a:t>C= r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6BF85B19-6025-0F4C-1E53-5F61FC2C7B27}"/>
              </a:ext>
            </a:extLst>
          </p:cNvPr>
          <p:cNvSpPr/>
          <p:nvPr/>
        </p:nvSpPr>
        <p:spPr>
          <a:xfrm rot="10800000">
            <a:off x="9215608" y="1257378"/>
            <a:ext cx="851337" cy="26315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052FB6-348A-474B-6315-69ADF24DC838}"/>
              </a:ext>
            </a:extLst>
          </p:cNvPr>
          <p:cNvSpPr txBox="1"/>
          <p:nvPr/>
        </p:nvSpPr>
        <p:spPr>
          <a:xfrm>
            <a:off x="7616888" y="5775063"/>
            <a:ext cx="4358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When using ∨ 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E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, it is necessary to discharge the conditional formula being used.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65FC1B5-4906-7B08-4718-85CA5538A945}"/>
              </a:ext>
            </a:extLst>
          </p:cNvPr>
          <p:cNvSpPr txBox="1"/>
          <p:nvPr/>
        </p:nvSpPr>
        <p:spPr>
          <a:xfrm>
            <a:off x="7685811" y="2552903"/>
            <a:ext cx="4358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When using ∨ 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E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, it is necessary to discharge the conditional formula being used.</a:t>
            </a:r>
          </a:p>
        </p:txBody>
      </p:sp>
      <p:sp>
        <p:nvSpPr>
          <p:cNvPr id="39" name="フレーム 38">
            <a:extLst>
              <a:ext uri="{FF2B5EF4-FFF2-40B4-BE49-F238E27FC236}">
                <a16:creationId xmlns:a16="http://schemas.microsoft.com/office/drawing/2014/main" id="{571608F2-3B07-3764-81A0-6303E5145CB1}"/>
              </a:ext>
            </a:extLst>
          </p:cNvPr>
          <p:cNvSpPr/>
          <p:nvPr/>
        </p:nvSpPr>
        <p:spPr>
          <a:xfrm>
            <a:off x="7309019" y="5207005"/>
            <a:ext cx="397135" cy="435785"/>
          </a:xfrm>
          <a:prstGeom prst="frame">
            <a:avLst>
              <a:gd name="adj1" fmla="val 25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フレーム 39">
            <a:extLst>
              <a:ext uri="{FF2B5EF4-FFF2-40B4-BE49-F238E27FC236}">
                <a16:creationId xmlns:a16="http://schemas.microsoft.com/office/drawing/2014/main" id="{7BD873DF-4A33-0CD9-2740-FB68CE2BD4D0}"/>
              </a:ext>
            </a:extLst>
          </p:cNvPr>
          <p:cNvSpPr/>
          <p:nvPr/>
        </p:nvSpPr>
        <p:spPr>
          <a:xfrm>
            <a:off x="5943601" y="5210429"/>
            <a:ext cx="397135" cy="435785"/>
          </a:xfrm>
          <a:prstGeom prst="frame">
            <a:avLst>
              <a:gd name="adj1" fmla="val 25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フレーム 40">
            <a:extLst>
              <a:ext uri="{FF2B5EF4-FFF2-40B4-BE49-F238E27FC236}">
                <a16:creationId xmlns:a16="http://schemas.microsoft.com/office/drawing/2014/main" id="{4235C8E4-2CE4-3A54-3323-2BA019BE2DD5}"/>
              </a:ext>
            </a:extLst>
          </p:cNvPr>
          <p:cNvSpPr/>
          <p:nvPr/>
        </p:nvSpPr>
        <p:spPr>
          <a:xfrm>
            <a:off x="6340736" y="5216689"/>
            <a:ext cx="397135" cy="435785"/>
          </a:xfrm>
          <a:prstGeom prst="frame">
            <a:avLst>
              <a:gd name="adj1" fmla="val 25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フレーム 41">
            <a:extLst>
              <a:ext uri="{FF2B5EF4-FFF2-40B4-BE49-F238E27FC236}">
                <a16:creationId xmlns:a16="http://schemas.microsoft.com/office/drawing/2014/main" id="{239A835F-CE25-5816-880B-4F7066FA45DA}"/>
              </a:ext>
            </a:extLst>
          </p:cNvPr>
          <p:cNvSpPr/>
          <p:nvPr/>
        </p:nvSpPr>
        <p:spPr>
          <a:xfrm>
            <a:off x="950894" y="3326445"/>
            <a:ext cx="1015692" cy="380412"/>
          </a:xfrm>
          <a:prstGeom prst="frame">
            <a:avLst>
              <a:gd name="adj1" fmla="val 25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フレーム 42">
            <a:extLst>
              <a:ext uri="{FF2B5EF4-FFF2-40B4-BE49-F238E27FC236}">
                <a16:creationId xmlns:a16="http://schemas.microsoft.com/office/drawing/2014/main" id="{760B6740-93F0-A3E8-2AC3-A026BA530ED0}"/>
              </a:ext>
            </a:extLst>
          </p:cNvPr>
          <p:cNvSpPr/>
          <p:nvPr/>
        </p:nvSpPr>
        <p:spPr>
          <a:xfrm>
            <a:off x="483184" y="4494741"/>
            <a:ext cx="1483402" cy="380412"/>
          </a:xfrm>
          <a:prstGeom prst="frame">
            <a:avLst>
              <a:gd name="adj1" fmla="val 25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フレーム 43">
            <a:extLst>
              <a:ext uri="{FF2B5EF4-FFF2-40B4-BE49-F238E27FC236}">
                <a16:creationId xmlns:a16="http://schemas.microsoft.com/office/drawing/2014/main" id="{9825764E-6C26-D4F3-81B1-8EA08EE50D29}"/>
              </a:ext>
            </a:extLst>
          </p:cNvPr>
          <p:cNvSpPr/>
          <p:nvPr/>
        </p:nvSpPr>
        <p:spPr>
          <a:xfrm>
            <a:off x="1455391" y="4871701"/>
            <a:ext cx="511195" cy="380412"/>
          </a:xfrm>
          <a:prstGeom prst="frame">
            <a:avLst>
              <a:gd name="adj1" fmla="val 25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1F8D7DF-1A29-B643-0AEF-7E85E80502AD}"/>
              </a:ext>
            </a:extLst>
          </p:cNvPr>
          <p:cNvSpPr txBox="1"/>
          <p:nvPr/>
        </p:nvSpPr>
        <p:spPr>
          <a:xfrm>
            <a:off x="139820" y="45023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4"/>
                </a:solidFill>
              </a:rPr>
              <a:t>Y</a:t>
            </a:r>
            <a:endParaRPr kumimoji="1" lang="ja-JP" altLang="en-US" b="1">
              <a:solidFill>
                <a:schemeClr val="accent4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5D0F00-D03A-717D-40B0-FF1CD683733F}"/>
              </a:ext>
            </a:extLst>
          </p:cNvPr>
          <p:cNvSpPr txBox="1"/>
          <p:nvPr/>
        </p:nvSpPr>
        <p:spPr>
          <a:xfrm>
            <a:off x="635584" y="3478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4"/>
                </a:solidFill>
              </a:rPr>
              <a:t>X</a:t>
            </a:r>
            <a:endParaRPr kumimoji="1" lang="ja-JP" altLang="en-US" b="1">
              <a:solidFill>
                <a:schemeClr val="accent4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565900-6CB2-1C13-CE41-982480EA4EE3}"/>
              </a:ext>
            </a:extLst>
          </p:cNvPr>
          <p:cNvSpPr txBox="1"/>
          <p:nvPr/>
        </p:nvSpPr>
        <p:spPr>
          <a:xfrm>
            <a:off x="1056592" y="49063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4"/>
                </a:solidFill>
              </a:rPr>
              <a:t>Z</a:t>
            </a:r>
            <a:endParaRPr kumimoji="1" lang="ja-JP" altLang="en-US" b="1">
              <a:solidFill>
                <a:schemeClr val="accent4"/>
              </a:solidFill>
            </a:endParaRPr>
          </a:p>
        </p:txBody>
      </p:sp>
      <p:sp>
        <p:nvSpPr>
          <p:cNvPr id="48" name="フレーム 47">
            <a:extLst>
              <a:ext uri="{FF2B5EF4-FFF2-40B4-BE49-F238E27FC236}">
                <a16:creationId xmlns:a16="http://schemas.microsoft.com/office/drawing/2014/main" id="{A099E1DF-693E-800B-F9EB-8934EB00E152}"/>
              </a:ext>
            </a:extLst>
          </p:cNvPr>
          <p:cNvSpPr/>
          <p:nvPr/>
        </p:nvSpPr>
        <p:spPr>
          <a:xfrm>
            <a:off x="8203840" y="5207005"/>
            <a:ext cx="635360" cy="435785"/>
          </a:xfrm>
          <a:prstGeom prst="frame">
            <a:avLst>
              <a:gd name="adj1" fmla="val 25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C7746892-9F93-89A8-7BF8-D4603AE18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372" y="189857"/>
            <a:ext cx="4733982" cy="99413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21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8F1565D0-4742-2E9E-CEC0-4918731E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9" y="594000"/>
            <a:ext cx="9480682" cy="5670000"/>
          </a:xfrm>
          <a:prstGeom prst="rect">
            <a:avLst/>
          </a:prstGeom>
        </p:spPr>
      </p:pic>
      <p:sp>
        <p:nvSpPr>
          <p:cNvPr id="4" name="フレーム 3">
            <a:extLst>
              <a:ext uri="{FF2B5EF4-FFF2-40B4-BE49-F238E27FC236}">
                <a16:creationId xmlns:a16="http://schemas.microsoft.com/office/drawing/2014/main" id="{77E28F4C-065B-74B4-E3CE-974F2084CC9D}"/>
              </a:ext>
            </a:extLst>
          </p:cNvPr>
          <p:cNvSpPr/>
          <p:nvPr/>
        </p:nvSpPr>
        <p:spPr>
          <a:xfrm>
            <a:off x="3952156" y="1438061"/>
            <a:ext cx="1175429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A1086DB7-FAC2-2DAF-9AB4-E2FC39F42752}"/>
              </a:ext>
            </a:extLst>
          </p:cNvPr>
          <p:cNvSpPr/>
          <p:nvPr/>
        </p:nvSpPr>
        <p:spPr>
          <a:xfrm>
            <a:off x="5162309" y="1438061"/>
            <a:ext cx="93369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0B38D882-3106-1856-055A-038F78D7CE80}"/>
              </a:ext>
            </a:extLst>
          </p:cNvPr>
          <p:cNvSpPr/>
          <p:nvPr/>
        </p:nvSpPr>
        <p:spPr>
          <a:xfrm>
            <a:off x="6562676" y="1438061"/>
            <a:ext cx="324262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0E6B680C-00F4-20B1-9621-FD674E1DAA81}"/>
              </a:ext>
            </a:extLst>
          </p:cNvPr>
          <p:cNvSpPr/>
          <p:nvPr/>
        </p:nvSpPr>
        <p:spPr>
          <a:xfrm>
            <a:off x="7397041" y="1438061"/>
            <a:ext cx="820983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8DA4155C-99D4-A504-81DB-B6D0A2930B15}"/>
              </a:ext>
            </a:extLst>
          </p:cNvPr>
          <p:cNvSpPr/>
          <p:nvPr/>
        </p:nvSpPr>
        <p:spPr>
          <a:xfrm>
            <a:off x="4041540" y="1474121"/>
            <a:ext cx="287391" cy="270606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9224093F-0010-AC0C-F1CC-963BB72674B7}"/>
              </a:ext>
            </a:extLst>
          </p:cNvPr>
          <p:cNvSpPr/>
          <p:nvPr/>
        </p:nvSpPr>
        <p:spPr>
          <a:xfrm>
            <a:off x="5199825" y="1474121"/>
            <a:ext cx="286575" cy="27060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A6433EF-66A2-6BB4-ED8A-A410299047F9}"/>
              </a:ext>
            </a:extLst>
          </p:cNvPr>
          <p:cNvCxnSpPr>
            <a:cxnSpLocks/>
          </p:cNvCxnSpPr>
          <p:nvPr/>
        </p:nvCxnSpPr>
        <p:spPr>
          <a:xfrm>
            <a:off x="2629222" y="3542659"/>
            <a:ext cx="510266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811AFA3-189E-218C-5CBA-758AD91DB081}"/>
              </a:ext>
            </a:extLst>
          </p:cNvPr>
          <p:cNvCxnSpPr>
            <a:cxnSpLocks/>
          </p:cNvCxnSpPr>
          <p:nvPr/>
        </p:nvCxnSpPr>
        <p:spPr>
          <a:xfrm>
            <a:off x="2110291" y="4227494"/>
            <a:ext cx="621190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A43BC9B-4DBC-DFE7-7993-82D65DE046C3}"/>
              </a:ext>
            </a:extLst>
          </p:cNvPr>
          <p:cNvCxnSpPr>
            <a:cxnSpLocks/>
          </p:cNvCxnSpPr>
          <p:nvPr/>
        </p:nvCxnSpPr>
        <p:spPr>
          <a:xfrm>
            <a:off x="2110291" y="4947053"/>
            <a:ext cx="621190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2247072-0D37-D128-FF07-AB927C4FDEED}"/>
              </a:ext>
            </a:extLst>
          </p:cNvPr>
          <p:cNvCxnSpPr>
            <a:cxnSpLocks/>
          </p:cNvCxnSpPr>
          <p:nvPr/>
        </p:nvCxnSpPr>
        <p:spPr>
          <a:xfrm>
            <a:off x="1673968" y="5299870"/>
            <a:ext cx="812138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9B5133-EB3B-6F76-978A-2B97EBCB8A80}"/>
              </a:ext>
            </a:extLst>
          </p:cNvPr>
          <p:cNvSpPr txBox="1"/>
          <p:nvPr/>
        </p:nvSpPr>
        <p:spPr>
          <a:xfrm>
            <a:off x="7954506" y="385736"/>
            <a:ext cx="3898375" cy="64633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X=  p ∨ q     Y=  p </a:t>
            </a:r>
            <a:r>
              <a:rPr kumimoji="1" lang="ja-JP" altLang="en-US">
                <a:latin typeface="Times" pitchFamily="2" charset="0"/>
              </a:rPr>
              <a:t>→</a:t>
            </a:r>
            <a:r>
              <a:rPr kumimoji="1" lang="en-US" altLang="ja-JP" dirty="0">
                <a:latin typeface="Times" pitchFamily="2" charset="0"/>
              </a:rPr>
              <a:t> </a:t>
            </a:r>
            <a:r>
              <a:rPr lang="en-US" altLang="ja-JP" dirty="0">
                <a:latin typeface="Times" pitchFamily="2" charset="0"/>
              </a:rPr>
              <a:t>¬ r</a:t>
            </a:r>
            <a:r>
              <a:rPr kumimoji="1" lang="en-US" altLang="ja-JP" dirty="0">
                <a:latin typeface="Times" pitchFamily="2" charset="0"/>
              </a:rPr>
              <a:t>      Z= q</a:t>
            </a:r>
            <a:r>
              <a:rPr kumimoji="1" lang="ja-JP" altLang="en-US">
                <a:latin typeface="Times" pitchFamily="2" charset="0"/>
              </a:rPr>
              <a:t> → </a:t>
            </a:r>
            <a:r>
              <a:rPr lang="en-US" altLang="ja-JP" dirty="0">
                <a:latin typeface="Times" pitchFamily="2" charset="0"/>
              </a:rPr>
              <a:t>¬ r</a:t>
            </a:r>
            <a:endParaRPr kumimoji="1"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A= p          </a:t>
            </a:r>
            <a:r>
              <a:rPr kumimoji="1" lang="en-US" altLang="ja-JP" dirty="0">
                <a:latin typeface="Times" pitchFamily="2" charset="0"/>
              </a:rPr>
              <a:t>B= q           </a:t>
            </a:r>
            <a:r>
              <a:rPr lang="en-US" altLang="ja-JP" dirty="0">
                <a:latin typeface="Times" pitchFamily="2" charset="0"/>
              </a:rPr>
              <a:t>C= ¬ r</a:t>
            </a:r>
            <a:endParaRPr kumimoji="1" lang="ja-JP" altLang="en-US">
              <a:latin typeface="Times" pitchFamily="2" charset="0"/>
            </a:endParaRPr>
          </a:p>
        </p:txBody>
      </p:sp>
      <p:pic>
        <p:nvPicPr>
          <p:cNvPr id="18" name="図 17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282A2B12-462C-C6EF-4F09-AFC59222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548" y="394242"/>
            <a:ext cx="4177035" cy="646331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19" name="フレーム 18">
            <a:extLst>
              <a:ext uri="{FF2B5EF4-FFF2-40B4-BE49-F238E27FC236}">
                <a16:creationId xmlns:a16="http://schemas.microsoft.com/office/drawing/2014/main" id="{43714960-1B60-0557-39DA-8740E9450AAC}"/>
              </a:ext>
            </a:extLst>
          </p:cNvPr>
          <p:cNvSpPr/>
          <p:nvPr/>
        </p:nvSpPr>
        <p:spPr>
          <a:xfrm flipH="1">
            <a:off x="3947137" y="3148316"/>
            <a:ext cx="1038222" cy="394323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フレーム 19">
            <a:extLst>
              <a:ext uri="{FF2B5EF4-FFF2-40B4-BE49-F238E27FC236}">
                <a16:creationId xmlns:a16="http://schemas.microsoft.com/office/drawing/2014/main" id="{AB4B5A8D-FC3B-215E-C501-4ADF52071CC2}"/>
              </a:ext>
            </a:extLst>
          </p:cNvPr>
          <p:cNvSpPr/>
          <p:nvPr/>
        </p:nvSpPr>
        <p:spPr>
          <a:xfrm flipH="1">
            <a:off x="3947137" y="3867875"/>
            <a:ext cx="1038222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フレーム 20">
            <a:extLst>
              <a:ext uri="{FF2B5EF4-FFF2-40B4-BE49-F238E27FC236}">
                <a16:creationId xmlns:a16="http://schemas.microsoft.com/office/drawing/2014/main" id="{F1BC68FE-BB61-15A1-B748-006E70ACCDFF}"/>
              </a:ext>
            </a:extLst>
          </p:cNvPr>
          <p:cNvSpPr/>
          <p:nvPr/>
        </p:nvSpPr>
        <p:spPr>
          <a:xfrm flipH="1">
            <a:off x="2110111" y="3885227"/>
            <a:ext cx="1038222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フレーム 21">
            <a:extLst>
              <a:ext uri="{FF2B5EF4-FFF2-40B4-BE49-F238E27FC236}">
                <a16:creationId xmlns:a16="http://schemas.microsoft.com/office/drawing/2014/main" id="{47DDD9F1-C8A2-E1A1-4585-BC86369F50A9}"/>
              </a:ext>
            </a:extLst>
          </p:cNvPr>
          <p:cNvSpPr/>
          <p:nvPr/>
        </p:nvSpPr>
        <p:spPr>
          <a:xfrm flipH="1">
            <a:off x="3947137" y="4572320"/>
            <a:ext cx="1038222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1423BFBC-BFDC-CD66-875D-2D93F7C1443F}"/>
              </a:ext>
            </a:extLst>
          </p:cNvPr>
          <p:cNvSpPr/>
          <p:nvPr/>
        </p:nvSpPr>
        <p:spPr>
          <a:xfrm flipH="1">
            <a:off x="2110111" y="4599387"/>
            <a:ext cx="1038222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CD77898-65C7-CC94-F5D2-DD7F1B70F2BB}"/>
              </a:ext>
            </a:extLst>
          </p:cNvPr>
          <p:cNvCxnSpPr>
            <a:cxnSpLocks/>
          </p:cNvCxnSpPr>
          <p:nvPr/>
        </p:nvCxnSpPr>
        <p:spPr>
          <a:xfrm>
            <a:off x="2576251" y="3720111"/>
            <a:ext cx="57208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3FF7049-E1E7-AD72-13DD-D94F5C291847}"/>
              </a:ext>
            </a:extLst>
          </p:cNvPr>
          <p:cNvCxnSpPr>
            <a:cxnSpLocks/>
          </p:cNvCxnSpPr>
          <p:nvPr/>
        </p:nvCxnSpPr>
        <p:spPr>
          <a:xfrm>
            <a:off x="2534592" y="4448709"/>
            <a:ext cx="57208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1DA55A-A965-9429-1C57-42AEAD1023C3}"/>
              </a:ext>
            </a:extLst>
          </p:cNvPr>
          <p:cNvSpPr txBox="1"/>
          <p:nvPr/>
        </p:nvSpPr>
        <p:spPr>
          <a:xfrm>
            <a:off x="2285858" y="20955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4"/>
                </a:solidFill>
              </a:rPr>
              <a:t>Y</a:t>
            </a:r>
            <a:endParaRPr kumimoji="1" lang="ja-JP" altLang="en-US" b="1">
              <a:solidFill>
                <a:schemeClr val="accent4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91FC7E-6CD5-E002-1573-684759F35638}"/>
              </a:ext>
            </a:extLst>
          </p:cNvPr>
          <p:cNvSpPr txBox="1"/>
          <p:nvPr/>
        </p:nvSpPr>
        <p:spPr>
          <a:xfrm>
            <a:off x="2278956" y="319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4"/>
                </a:solidFill>
              </a:rPr>
              <a:t>X</a:t>
            </a:r>
            <a:endParaRPr kumimoji="1" lang="ja-JP" altLang="en-US" b="1">
              <a:solidFill>
                <a:schemeClr val="accent4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0DE26EC-8C78-8B9C-2FD7-E694C18681DB}"/>
              </a:ext>
            </a:extLst>
          </p:cNvPr>
          <p:cNvSpPr txBox="1"/>
          <p:nvPr/>
        </p:nvSpPr>
        <p:spPr>
          <a:xfrm>
            <a:off x="2278956" y="24586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4"/>
                </a:solidFill>
              </a:rPr>
              <a:t>Z</a:t>
            </a:r>
            <a:endParaRPr kumimoji="1" lang="ja-JP" altLang="en-US" b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3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641822F-4516-5728-DACE-0B3AA95A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96" y="666750"/>
            <a:ext cx="7772400" cy="4881067"/>
          </a:xfrm>
          <a:prstGeom prst="rect">
            <a:avLst/>
          </a:prstGeom>
        </p:spPr>
      </p:pic>
      <p:sp>
        <p:nvSpPr>
          <p:cNvPr id="4" name="フレーム 3">
            <a:extLst>
              <a:ext uri="{FF2B5EF4-FFF2-40B4-BE49-F238E27FC236}">
                <a16:creationId xmlns:a16="http://schemas.microsoft.com/office/drawing/2014/main" id="{95FE0B01-5538-76DE-5269-D80B4ECF86C8}"/>
              </a:ext>
            </a:extLst>
          </p:cNvPr>
          <p:cNvSpPr/>
          <p:nvPr/>
        </p:nvSpPr>
        <p:spPr>
          <a:xfrm>
            <a:off x="4879310" y="1638477"/>
            <a:ext cx="1133183" cy="428318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89B3C3-48D1-84F9-3E83-EF9C48FC87F9}"/>
              </a:ext>
            </a:extLst>
          </p:cNvPr>
          <p:cNvSpPr txBox="1"/>
          <p:nvPr/>
        </p:nvSpPr>
        <p:spPr>
          <a:xfrm>
            <a:off x="7242908" y="197365"/>
            <a:ext cx="503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is </a:t>
            </a:r>
            <a:r>
              <a:rPr kumimoji="1" lang="en-US" altLang="ja-JP" b="1" u="sng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Law of Excluded Middle </a:t>
            </a:r>
            <a:r>
              <a:rPr kumimoji="1" lang="en-US" altLang="ja-JP" u="sng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(LEM)</a:t>
            </a:r>
          </a:p>
          <a:p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it must be either true or false, and there is no middle ground or third option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878FE604-5410-C6B1-AABA-102D6E51715C}"/>
              </a:ext>
            </a:extLst>
          </p:cNvPr>
          <p:cNvSpPr/>
          <p:nvPr/>
        </p:nvSpPr>
        <p:spPr>
          <a:xfrm>
            <a:off x="4930881" y="1676966"/>
            <a:ext cx="200615" cy="389829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510614A-FC47-B563-44C3-37870B5932AF}"/>
              </a:ext>
            </a:extLst>
          </p:cNvPr>
          <p:cNvCxnSpPr>
            <a:cxnSpLocks/>
          </p:cNvCxnSpPr>
          <p:nvPr/>
        </p:nvCxnSpPr>
        <p:spPr>
          <a:xfrm>
            <a:off x="1564510" y="2753519"/>
            <a:ext cx="5249649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715431E-D42F-E999-3F58-58B1B05250FD}"/>
              </a:ext>
            </a:extLst>
          </p:cNvPr>
          <p:cNvCxnSpPr>
            <a:cxnSpLocks/>
          </p:cNvCxnSpPr>
          <p:nvPr/>
        </p:nvCxnSpPr>
        <p:spPr>
          <a:xfrm>
            <a:off x="1564510" y="3594851"/>
            <a:ext cx="565048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730C78-AF6A-BF10-2452-D1282412B1FA}"/>
              </a:ext>
            </a:extLst>
          </p:cNvPr>
          <p:cNvSpPr txBox="1"/>
          <p:nvPr/>
        </p:nvSpPr>
        <p:spPr>
          <a:xfrm>
            <a:off x="6903903" y="238418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(contradiction)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92AFD8-D5DB-A429-8092-0A3640760090}"/>
              </a:ext>
            </a:extLst>
          </p:cNvPr>
          <p:cNvSpPr txBox="1"/>
          <p:nvPr/>
        </p:nvSpPr>
        <p:spPr>
          <a:xfrm>
            <a:off x="8941383" y="1700802"/>
            <a:ext cx="3008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 have to assume that </a:t>
            </a:r>
          </a:p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it is false and derives a contradiction from that. </a:t>
            </a:r>
          </a:p>
          <a:p>
            <a:endParaRPr kumimoji="1" lang="ja-JP" altLang="en-US">
              <a:latin typeface="Times" pitchFamily="2" charset="0"/>
              <a:cs typeface="Segoe UI Historic" panose="020B0502040204020203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8E9E96-7C69-5D85-EA71-73911D59BF02}"/>
              </a:ext>
            </a:extLst>
          </p:cNvPr>
          <p:cNvSpPr txBox="1"/>
          <p:nvPr/>
        </p:nvSpPr>
        <p:spPr>
          <a:xfrm>
            <a:off x="7535844" y="5547817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¬¬E is essential to the proof.</a:t>
            </a:r>
            <a:endParaRPr kumimoji="1" lang="ja-JP" altLang="en-US">
              <a:highlight>
                <a:srgbClr val="FFFF00"/>
              </a:highlight>
              <a:latin typeface="Times" pitchFamily="2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1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DFA93CE3-1995-1D01-BDD1-201D9EC7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013"/>
            <a:ext cx="7772400" cy="6436058"/>
          </a:xfrm>
          <a:prstGeom prst="rect">
            <a:avLst/>
          </a:prstGeom>
        </p:spPr>
      </p:pic>
      <p:sp>
        <p:nvSpPr>
          <p:cNvPr id="4" name="フレーム 3">
            <a:extLst>
              <a:ext uri="{FF2B5EF4-FFF2-40B4-BE49-F238E27FC236}">
                <a16:creationId xmlns:a16="http://schemas.microsoft.com/office/drawing/2014/main" id="{D19040C7-E319-1128-D967-BBEE0FB78B9F}"/>
              </a:ext>
            </a:extLst>
          </p:cNvPr>
          <p:cNvSpPr/>
          <p:nvPr/>
        </p:nvSpPr>
        <p:spPr>
          <a:xfrm>
            <a:off x="4371583" y="831763"/>
            <a:ext cx="1515649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37FB3A23-D32A-183C-7E48-17FC9E38BBBA}"/>
              </a:ext>
            </a:extLst>
          </p:cNvPr>
          <p:cNvSpPr/>
          <p:nvPr/>
        </p:nvSpPr>
        <p:spPr>
          <a:xfrm>
            <a:off x="6304770" y="821668"/>
            <a:ext cx="384130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2E9481A0-3061-069C-27A6-38BA6A32265C}"/>
              </a:ext>
            </a:extLst>
          </p:cNvPr>
          <p:cNvSpPr/>
          <p:nvPr/>
        </p:nvSpPr>
        <p:spPr>
          <a:xfrm>
            <a:off x="6914373" y="831763"/>
            <a:ext cx="801660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B0FCF8-3C55-8672-98B6-9CC942CD7EAC}"/>
              </a:ext>
            </a:extLst>
          </p:cNvPr>
          <p:cNvSpPr txBox="1"/>
          <p:nvPr/>
        </p:nvSpPr>
        <p:spPr>
          <a:xfrm>
            <a:off x="7716033" y="202921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(contradiction)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84117B7F-2A0C-E5FE-AFB7-80A2C2DFECD0}"/>
              </a:ext>
            </a:extLst>
          </p:cNvPr>
          <p:cNvSpPr/>
          <p:nvPr/>
        </p:nvSpPr>
        <p:spPr>
          <a:xfrm>
            <a:off x="4456141" y="821667"/>
            <a:ext cx="384130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B26914-C683-34CC-9CB9-914DAB3BAA58}"/>
              </a:ext>
            </a:extLst>
          </p:cNvPr>
          <p:cNvCxnSpPr>
            <a:cxnSpLocks/>
          </p:cNvCxnSpPr>
          <p:nvPr/>
        </p:nvCxnSpPr>
        <p:spPr>
          <a:xfrm>
            <a:off x="3260842" y="3267086"/>
            <a:ext cx="567031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6E112B-0AAE-900C-A3DC-748806B5F0F5}"/>
              </a:ext>
            </a:extLst>
          </p:cNvPr>
          <p:cNvSpPr txBox="1"/>
          <p:nvPr/>
        </p:nvSpPr>
        <p:spPr>
          <a:xfrm>
            <a:off x="8768319" y="3590914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[] illustrates </a:t>
            </a:r>
            <a:r>
              <a:rPr lang="en-US" altLang="ja-JP" b="1" dirty="0">
                <a:highlight>
                  <a:srgbClr val="FFFF00"/>
                </a:highlight>
                <a:latin typeface="Times" pitchFamily="2" charset="0"/>
              </a:rPr>
              <a:t>vacuous discharge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677F1DC2-1CA8-4955-FFFD-0116D76AABB0}"/>
              </a:ext>
            </a:extLst>
          </p:cNvPr>
          <p:cNvSpPr/>
          <p:nvPr/>
        </p:nvSpPr>
        <p:spPr>
          <a:xfrm>
            <a:off x="4501019" y="1993257"/>
            <a:ext cx="1053229" cy="403265"/>
          </a:xfrm>
          <a:prstGeom prst="frame">
            <a:avLst>
              <a:gd name="adj1" fmla="val 25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3C500A69-F2ED-EF83-70B3-F0081A70E9FB}"/>
              </a:ext>
            </a:extLst>
          </p:cNvPr>
          <p:cNvSpPr/>
          <p:nvPr/>
        </p:nvSpPr>
        <p:spPr>
          <a:xfrm>
            <a:off x="4501018" y="2643611"/>
            <a:ext cx="1053229" cy="403265"/>
          </a:xfrm>
          <a:prstGeom prst="frame">
            <a:avLst>
              <a:gd name="adj1" fmla="val 25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F66C65-D606-2787-EE8F-4D631CA629DF}"/>
              </a:ext>
            </a:extLst>
          </p:cNvPr>
          <p:cNvCxnSpPr>
            <a:cxnSpLocks/>
          </p:cNvCxnSpPr>
          <p:nvPr/>
        </p:nvCxnSpPr>
        <p:spPr>
          <a:xfrm>
            <a:off x="2836158" y="4237245"/>
            <a:ext cx="59321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0C7F132-4A0F-BE35-7E99-E4D7DB2532BE}"/>
              </a:ext>
            </a:extLst>
          </p:cNvPr>
          <p:cNvCxnSpPr>
            <a:cxnSpLocks/>
          </p:cNvCxnSpPr>
          <p:nvPr/>
        </p:nvCxnSpPr>
        <p:spPr>
          <a:xfrm>
            <a:off x="2523894" y="5486280"/>
            <a:ext cx="7271459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8F94134-BFC0-6808-7A64-11D4FF7EE9ED}"/>
              </a:ext>
            </a:extLst>
          </p:cNvPr>
          <p:cNvCxnSpPr>
            <a:cxnSpLocks/>
          </p:cNvCxnSpPr>
          <p:nvPr/>
        </p:nvCxnSpPr>
        <p:spPr>
          <a:xfrm>
            <a:off x="2891839" y="5826571"/>
            <a:ext cx="621458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三角形 27">
            <a:extLst>
              <a:ext uri="{FF2B5EF4-FFF2-40B4-BE49-F238E27FC236}">
                <a16:creationId xmlns:a16="http://schemas.microsoft.com/office/drawing/2014/main" id="{34FADFC7-6D0A-D910-0A13-7A2613212EDB}"/>
              </a:ext>
            </a:extLst>
          </p:cNvPr>
          <p:cNvSpPr/>
          <p:nvPr/>
        </p:nvSpPr>
        <p:spPr>
          <a:xfrm rot="10800000">
            <a:off x="9617665" y="1015089"/>
            <a:ext cx="851337" cy="26315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FED940-CD27-A9D0-6581-DE6B678BBADF}"/>
              </a:ext>
            </a:extLst>
          </p:cNvPr>
          <p:cNvSpPr txBox="1"/>
          <p:nvPr/>
        </p:nvSpPr>
        <p:spPr>
          <a:xfrm>
            <a:off x="7601917" y="1330722"/>
            <a:ext cx="4493531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X= ¬p </a:t>
            </a:r>
            <a:r>
              <a:rPr kumimoji="1" lang="ja-JP" altLang="en-US">
                <a:latin typeface="Times" pitchFamily="2" charset="0"/>
              </a:rPr>
              <a:t>→ </a:t>
            </a:r>
            <a:r>
              <a:rPr kumimoji="1" lang="en-US" altLang="ja-JP" dirty="0">
                <a:latin typeface="Times" pitchFamily="2" charset="0"/>
              </a:rPr>
              <a:t>(q ∨ r), ¬(p ∨ r )  Y = ¬q, q Z=  p ∨ r </a:t>
            </a:r>
          </a:p>
          <a:p>
            <a:r>
              <a:rPr lang="en-US" altLang="ja-JP" dirty="0">
                <a:latin typeface="Times" pitchFamily="2" charset="0"/>
              </a:rPr>
              <a:t>A=</a:t>
            </a:r>
            <a:r>
              <a:rPr kumimoji="1" lang="en-US" altLang="ja-JP" dirty="0">
                <a:latin typeface="Times" pitchFamily="2" charset="0"/>
              </a:rPr>
              <a:t> q          B= r         </a:t>
            </a:r>
            <a:r>
              <a:rPr lang="en-US" altLang="ja-JP" dirty="0">
                <a:latin typeface="Times" pitchFamily="2" charset="0"/>
              </a:rPr>
              <a:t>C=</a:t>
            </a:r>
            <a:r>
              <a:rPr kumimoji="1" lang="en-US" altLang="ja-JP" dirty="0">
                <a:latin typeface="Times" pitchFamily="2" charset="0"/>
              </a:rPr>
              <a:t> p ∨ r 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30" name="フレーム 29">
            <a:extLst>
              <a:ext uri="{FF2B5EF4-FFF2-40B4-BE49-F238E27FC236}">
                <a16:creationId xmlns:a16="http://schemas.microsoft.com/office/drawing/2014/main" id="{296FE76F-DBDF-85AD-ADE8-256B7C9D3FB5}"/>
              </a:ext>
            </a:extLst>
          </p:cNvPr>
          <p:cNvSpPr/>
          <p:nvPr/>
        </p:nvSpPr>
        <p:spPr>
          <a:xfrm>
            <a:off x="2815275" y="4289975"/>
            <a:ext cx="980111" cy="28126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レーム 30">
            <a:extLst>
              <a:ext uri="{FF2B5EF4-FFF2-40B4-BE49-F238E27FC236}">
                <a16:creationId xmlns:a16="http://schemas.microsoft.com/office/drawing/2014/main" id="{9362DCE2-8E63-85B8-84A7-54996E8AC8AA}"/>
              </a:ext>
            </a:extLst>
          </p:cNvPr>
          <p:cNvSpPr/>
          <p:nvPr/>
        </p:nvSpPr>
        <p:spPr>
          <a:xfrm>
            <a:off x="2815274" y="3319816"/>
            <a:ext cx="980111" cy="28756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63F3594-D27D-0C14-5C47-01247D4B09B9}"/>
              </a:ext>
            </a:extLst>
          </p:cNvPr>
          <p:cNvSpPr txBox="1"/>
          <p:nvPr/>
        </p:nvSpPr>
        <p:spPr>
          <a:xfrm>
            <a:off x="254778" y="1536264"/>
            <a:ext cx="2794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∨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I 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rule you can introduce new logical expressions. </a:t>
            </a:r>
          </a:p>
          <a:p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Premise 1: P is true.</a:t>
            </a:r>
          </a:p>
          <a:p>
            <a:pPr algn="l"/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Conclusion: P ∨ Q is true.</a:t>
            </a:r>
          </a:p>
          <a:p>
            <a:pPr algn="l"/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In this case, since P is true, P ∨ Q is also true.</a:t>
            </a:r>
          </a:p>
          <a:p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33" name="フレーム 32">
            <a:extLst>
              <a:ext uri="{FF2B5EF4-FFF2-40B4-BE49-F238E27FC236}">
                <a16:creationId xmlns:a16="http://schemas.microsoft.com/office/drawing/2014/main" id="{F58AF85B-24DB-17E9-B0E4-DF45CADFB305}"/>
              </a:ext>
            </a:extLst>
          </p:cNvPr>
          <p:cNvSpPr/>
          <p:nvPr/>
        </p:nvSpPr>
        <p:spPr>
          <a:xfrm>
            <a:off x="3169085" y="4906678"/>
            <a:ext cx="626300" cy="28126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フレーム 33">
            <a:extLst>
              <a:ext uri="{FF2B5EF4-FFF2-40B4-BE49-F238E27FC236}">
                <a16:creationId xmlns:a16="http://schemas.microsoft.com/office/drawing/2014/main" id="{278D71FD-C0E2-B47C-6FD6-CA80EFE0B202}"/>
              </a:ext>
            </a:extLst>
          </p:cNvPr>
          <p:cNvSpPr/>
          <p:nvPr/>
        </p:nvSpPr>
        <p:spPr>
          <a:xfrm>
            <a:off x="8241705" y="2863820"/>
            <a:ext cx="689454" cy="403265"/>
          </a:xfrm>
          <a:prstGeom prst="frame">
            <a:avLst>
              <a:gd name="adj1" fmla="val 25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フレーム 34">
            <a:extLst>
              <a:ext uri="{FF2B5EF4-FFF2-40B4-BE49-F238E27FC236}">
                <a16:creationId xmlns:a16="http://schemas.microsoft.com/office/drawing/2014/main" id="{8ECC815B-89A2-120B-383B-760E7AF63EAA}"/>
              </a:ext>
            </a:extLst>
          </p:cNvPr>
          <p:cNvSpPr/>
          <p:nvPr/>
        </p:nvSpPr>
        <p:spPr>
          <a:xfrm>
            <a:off x="4511424" y="1746168"/>
            <a:ext cx="1053229" cy="250918"/>
          </a:xfrm>
          <a:prstGeom prst="frame">
            <a:avLst>
              <a:gd name="adj1" fmla="val 25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フレーム 35">
            <a:extLst>
              <a:ext uri="{FF2B5EF4-FFF2-40B4-BE49-F238E27FC236}">
                <a16:creationId xmlns:a16="http://schemas.microsoft.com/office/drawing/2014/main" id="{DB764DAF-1123-1514-7B26-106BCCB45EA9}"/>
              </a:ext>
            </a:extLst>
          </p:cNvPr>
          <p:cNvSpPr/>
          <p:nvPr/>
        </p:nvSpPr>
        <p:spPr>
          <a:xfrm>
            <a:off x="4501018" y="3657366"/>
            <a:ext cx="1053229" cy="250918"/>
          </a:xfrm>
          <a:prstGeom prst="frame">
            <a:avLst>
              <a:gd name="adj1" fmla="val 25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フレーム 36">
            <a:extLst>
              <a:ext uri="{FF2B5EF4-FFF2-40B4-BE49-F238E27FC236}">
                <a16:creationId xmlns:a16="http://schemas.microsoft.com/office/drawing/2014/main" id="{F0F6AB9A-1BC1-3036-C1EF-D8144E3A95B4}"/>
              </a:ext>
            </a:extLst>
          </p:cNvPr>
          <p:cNvSpPr/>
          <p:nvPr/>
        </p:nvSpPr>
        <p:spPr>
          <a:xfrm>
            <a:off x="8041915" y="3882132"/>
            <a:ext cx="655046" cy="355109"/>
          </a:xfrm>
          <a:prstGeom prst="frame">
            <a:avLst>
              <a:gd name="adj1" fmla="val 25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35209EA-3D1A-9E92-1AC9-0035A1A3727C}"/>
              </a:ext>
            </a:extLst>
          </p:cNvPr>
          <p:cNvCxnSpPr>
            <a:cxnSpLocks/>
          </p:cNvCxnSpPr>
          <p:nvPr/>
        </p:nvCxnSpPr>
        <p:spPr>
          <a:xfrm>
            <a:off x="3260842" y="3764926"/>
            <a:ext cx="45771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FA91E7F-D9C4-0EA8-0544-9CFB623FC692}"/>
              </a:ext>
            </a:extLst>
          </p:cNvPr>
          <p:cNvCxnSpPr>
            <a:cxnSpLocks/>
          </p:cNvCxnSpPr>
          <p:nvPr/>
        </p:nvCxnSpPr>
        <p:spPr>
          <a:xfrm>
            <a:off x="3260842" y="4730126"/>
            <a:ext cx="45771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FD9F10C9-B666-4983-5A0B-5281A909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915" y="52350"/>
            <a:ext cx="4002838" cy="8405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674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473</Words>
  <Application>Microsoft Macintosh PowerPoint</Application>
  <PresentationFormat>ワイド画面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Segoe UI Historic</vt:lpstr>
      <vt:lpstr>Times</vt:lpstr>
      <vt:lpstr>Office テーマ</vt:lpstr>
      <vt:lpstr>Logic COMP2620/COMP6262/PHIL2080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COMP2620/COMP6262/PHIL2080 </dc:title>
  <dc:creator>Arisa Yasuda</dc:creator>
  <cp:lastModifiedBy>Arisa Yasuda</cp:lastModifiedBy>
  <cp:revision>1</cp:revision>
  <dcterms:created xsi:type="dcterms:W3CDTF">2024-02-20T02:15:36Z</dcterms:created>
  <dcterms:modified xsi:type="dcterms:W3CDTF">2024-02-20T02:16:51Z</dcterms:modified>
</cp:coreProperties>
</file>