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0" r:id="rId2"/>
    <p:sldId id="311" r:id="rId3"/>
    <p:sldId id="312" r:id="rId4"/>
    <p:sldId id="313" r:id="rId5"/>
    <p:sldId id="314" r:id="rId6"/>
    <p:sldId id="315" r:id="rId7"/>
    <p:sldId id="316" r:id="rId8"/>
    <p:sldId id="31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CBA06-8BDF-3D8F-BBF3-BA96990E2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DA1878-DA13-0B75-745D-1651EAF3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C8AD3C-E3DA-67F9-BC70-92955FC6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4B0EB1-3F9F-DED8-F5E5-7C54F5F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D880-8C5E-977F-3AEB-AFC9F82F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7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C5D0-A196-0B25-461C-4E94C106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5EB16-5D6E-19C5-0953-A8F94EAB6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6D7CAA-19A7-F988-5AA4-6A6472F7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148666-ABB1-75ED-B5D2-111F3C5A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0F0F37-B6F6-7492-627B-BE3DFF3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2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FE1EB7-BB1C-D912-19AD-B066C3D3F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702AA2-4857-653F-C3EC-2867C434F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F82D3-5F60-67C1-3CC9-8F8B524D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DFD1C-20E8-AD6A-C0BF-2A70F9D2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75668C-6559-29F7-14EF-26AB5DB4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6BDAF-E554-2081-E787-167B98FF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AA7583-5E20-3A55-F8EA-6A0BC109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E9D91-F7AC-7615-07B7-F5419E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CEC6B-47DA-A752-986F-D389AE3F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D9C11-FCFA-B7C7-A688-DA2EB175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22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8AEBB-0E30-8BBA-7DBB-AA4450A6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B8E034-5806-914F-0858-BBD38B78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68BDD-9FE6-449A-2095-C9A0D3E4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7907B-CEA3-7A47-F61E-F9B02B60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3AFD02-F2FC-DC87-D60C-058C65E1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43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9110-3A58-44F4-E1BF-BC3E2342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47D7E-A5CD-028E-878B-6EAF31F33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DC4128-6A6F-E9FC-8C40-DDB4C1B3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3AC0F1-A039-67B4-9767-0B061DF6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C8BEAB-95CE-293E-F5F1-6479760B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0DE47F-CAF0-F4B8-DEC4-F7257034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0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74028-92E3-D225-AE3E-85846650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4630A1-7E9B-7ADB-3653-42AA5ACB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74F447-1E76-94B4-1D12-80D271CBF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B84F8C-2656-85EC-7376-5B6CCE159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D8BBEB-C6CE-FAB7-60BC-2296AE872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E271EC-2A1B-6B09-86A5-1EA937D8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537EE0-AD4B-80A6-DDCB-0841B905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D2E08F-9A71-992A-6B76-ED16FA72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88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0DD33-9FE5-DA2A-AF6E-F05378B5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FFEDB-67FD-2928-854D-A3442ABD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77F5D4-3502-29B6-085B-B3411650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4B233A-C881-C578-004B-FC5043C9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8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42C29B-AE37-59B3-28B2-6A85BC03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D8A75-EE12-66F4-97A9-0AF76C3B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15A73-6C1F-6CC9-ABC7-801A57AB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2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7C042-40EE-05C5-81BF-F834E9C3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4B687-774D-38D6-B097-D13F4927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A15969-BEED-BA12-6A68-9A4AC049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8C83C8-0C2B-C52D-65AF-79E4BA33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4908AF-88B4-5AE8-DD79-238A6E78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F000E3-0BAD-C453-E6D5-750B0CC7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30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020BD-060B-18D8-7C6B-8DD3FC70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258090-664E-F169-4A1C-74AFD19C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05077C-0A27-A45B-82D3-4E325EA8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C06E4-0F34-FB67-3C4F-EB49FB1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D71742-F522-0B4B-628A-8432CCFE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AE181-7F47-335E-2EF8-DDEF23C9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0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9F06BB-D93F-DBC0-081C-CF031A36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BCF7C5-3A31-7376-6933-F1799A94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EA95A-7571-5089-ADBD-12C7EBA52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E002-992C-2248-8FB1-5BE338BDC054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A75DF-71BC-40D6-7A8F-6BDCC44D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43B2F-A891-3937-89B1-52C6D88CD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489F-A4A9-B64A-A27C-8927E5289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9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34410-5CF7-94BA-490E-46E39D22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1F343-AFAD-16AD-291B-80956B674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ja-JP" dirty="0">
                <a:latin typeface="Times" pitchFamily="2" charset="0"/>
              </a:rPr>
              <a:t>Logic</a:t>
            </a:r>
            <a:br>
              <a:rPr kumimoji="1" lang="en-US" altLang="ja-JP" dirty="0">
                <a:latin typeface="Times" pitchFamily="2" charset="0"/>
              </a:rPr>
            </a:br>
            <a:r>
              <a:rPr lang="en-US" altLang="ja-JP" sz="4400" i="0" dirty="0">
                <a:solidFill>
                  <a:srgbClr val="373A3C"/>
                </a:solidFill>
                <a:effectLst/>
                <a:latin typeface="Times" pitchFamily="2" charset="0"/>
              </a:rPr>
              <a:t>COMP2620/COMP6262/PHIL2080 </a:t>
            </a:r>
            <a:endParaRPr kumimoji="1" lang="ja-JP" altLang="en-US" sz="4400">
              <a:latin typeface="Times" pitchFamily="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EDD012-EAC1-C8C7-A3D6-9AFFAA89E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ja-JP" dirty="0">
                <a:latin typeface="Times" pitchFamily="2" charset="0"/>
              </a:rPr>
              <a:t>Tutorial</a:t>
            </a:r>
          </a:p>
          <a:p>
            <a:r>
              <a:rPr lang="en-US" altLang="ja-JP" dirty="0">
                <a:latin typeface="Times" pitchFamily="2" charset="0"/>
              </a:rPr>
              <a:t>Week5</a:t>
            </a:r>
            <a:endParaRPr kumimoji="1" lang="en-US" altLang="ja-JP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5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5B487692-E656-5750-3C07-D71501D8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39" y="961658"/>
            <a:ext cx="9574321" cy="4739896"/>
          </a:xfrm>
          <a:prstGeom prst="rect">
            <a:avLst/>
          </a:prstGeo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D0611F04-F056-90C0-53E9-97D5373ACE61}"/>
              </a:ext>
            </a:extLst>
          </p:cNvPr>
          <p:cNvSpPr/>
          <p:nvPr/>
        </p:nvSpPr>
        <p:spPr>
          <a:xfrm>
            <a:off x="3188241" y="1813398"/>
            <a:ext cx="1733383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1B6E5C87-78A5-F74A-6805-4E931945C6D8}"/>
              </a:ext>
            </a:extLst>
          </p:cNvPr>
          <p:cNvSpPr/>
          <p:nvPr/>
        </p:nvSpPr>
        <p:spPr>
          <a:xfrm>
            <a:off x="5067643" y="1815925"/>
            <a:ext cx="1733383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B82C48FA-C251-92C5-907C-C0513811E982}"/>
              </a:ext>
            </a:extLst>
          </p:cNvPr>
          <p:cNvSpPr/>
          <p:nvPr/>
        </p:nvSpPr>
        <p:spPr>
          <a:xfrm>
            <a:off x="7813737" y="1813397"/>
            <a:ext cx="523440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E53DEB-F41F-5C27-6898-992DACE44747}"/>
              </a:ext>
            </a:extLst>
          </p:cNvPr>
          <p:cNvCxnSpPr>
            <a:cxnSpLocks/>
          </p:cNvCxnSpPr>
          <p:nvPr/>
        </p:nvCxnSpPr>
        <p:spPr>
          <a:xfrm>
            <a:off x="2232485" y="5243804"/>
            <a:ext cx="610469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2C7770-DBB8-8FC1-73F7-E091A948FE5A}"/>
              </a:ext>
            </a:extLst>
          </p:cNvPr>
          <p:cNvSpPr txBox="1"/>
          <p:nvPr/>
        </p:nvSpPr>
        <p:spPr>
          <a:xfrm>
            <a:off x="7032658" y="5624973"/>
            <a:ext cx="430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→I strategy applies: we assume its antecedent (line 3) and derive its consequent (line 7)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0AFFF0-7617-6F3E-E0EB-011EB738F4F2}"/>
              </a:ext>
            </a:extLst>
          </p:cNvPr>
          <p:cNvSpPr txBox="1"/>
          <p:nvPr/>
        </p:nvSpPr>
        <p:spPr>
          <a:xfrm>
            <a:off x="6823223" y="793520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The conclusion ∀x(F </a:t>
            </a:r>
            <a:r>
              <a:rPr lang="en-US" altLang="ja-JP" dirty="0" err="1">
                <a:highlight>
                  <a:srgbClr val="FFFF00"/>
                </a:highlight>
                <a:latin typeface="Times" pitchFamily="2" charset="0"/>
              </a:rPr>
              <a:t>x→Hx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) is universal in form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548CDB-F3DB-511F-F7B9-2F0DEFD0E2B1}"/>
              </a:ext>
            </a:extLst>
          </p:cNvPr>
          <p:cNvSpPr txBox="1"/>
          <p:nvPr/>
        </p:nvSpPr>
        <p:spPr>
          <a:xfrm>
            <a:off x="8485094" y="2462706"/>
            <a:ext cx="361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we aim to get the conclusion from a typical instance </a:t>
            </a:r>
            <a:r>
              <a:rPr lang="en-US" altLang="ja-JP" dirty="0" err="1">
                <a:highlight>
                  <a:srgbClr val="FFFF00"/>
                </a:highlight>
                <a:latin typeface="Times" pitchFamily="2" charset="0"/>
              </a:rPr>
              <a:t>Fa→Ha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 </a:t>
            </a: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FCD01E7D-77FF-6D91-591B-B722BA38E780}"/>
              </a:ext>
            </a:extLst>
          </p:cNvPr>
          <p:cNvSpPr/>
          <p:nvPr/>
        </p:nvSpPr>
        <p:spPr>
          <a:xfrm flipH="1">
            <a:off x="3785772" y="3152930"/>
            <a:ext cx="665204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976E623D-C0D6-D959-8426-0DC30EA32876}"/>
              </a:ext>
            </a:extLst>
          </p:cNvPr>
          <p:cNvSpPr/>
          <p:nvPr/>
        </p:nvSpPr>
        <p:spPr>
          <a:xfrm flipH="1">
            <a:off x="3785772" y="4515234"/>
            <a:ext cx="665204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6FE3F2B2-C435-5016-2008-382E89E2804B}"/>
              </a:ext>
            </a:extLst>
          </p:cNvPr>
          <p:cNvSpPr/>
          <p:nvPr/>
        </p:nvSpPr>
        <p:spPr>
          <a:xfrm flipH="1">
            <a:off x="3785771" y="4870244"/>
            <a:ext cx="128187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レーム 17">
            <a:extLst>
              <a:ext uri="{FF2B5EF4-FFF2-40B4-BE49-F238E27FC236}">
                <a16:creationId xmlns:a16="http://schemas.microsoft.com/office/drawing/2014/main" id="{11696867-E15E-1424-AC6C-2B8BD24B495E}"/>
              </a:ext>
            </a:extLst>
          </p:cNvPr>
          <p:cNvSpPr/>
          <p:nvPr/>
        </p:nvSpPr>
        <p:spPr>
          <a:xfrm flipH="1">
            <a:off x="2057399" y="4886452"/>
            <a:ext cx="113084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115146A-CC49-3176-E992-EFF171E27BEA}"/>
              </a:ext>
            </a:extLst>
          </p:cNvPr>
          <p:cNvCxnSpPr>
            <a:cxnSpLocks/>
          </p:cNvCxnSpPr>
          <p:nvPr/>
        </p:nvCxnSpPr>
        <p:spPr>
          <a:xfrm>
            <a:off x="2613485" y="3406039"/>
            <a:ext cx="37176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FACD76D-8EB9-80AF-19FA-1D282735CCF0}"/>
              </a:ext>
            </a:extLst>
          </p:cNvPr>
          <p:cNvCxnSpPr>
            <a:cxnSpLocks/>
          </p:cNvCxnSpPr>
          <p:nvPr/>
        </p:nvCxnSpPr>
        <p:spPr>
          <a:xfrm>
            <a:off x="2613485" y="4740971"/>
            <a:ext cx="37176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9790727A-D612-9BCF-F41E-4DC0EFC75465}"/>
              </a:ext>
            </a:extLst>
          </p:cNvPr>
          <p:cNvSpPr/>
          <p:nvPr/>
        </p:nvSpPr>
        <p:spPr>
          <a:xfrm flipH="1">
            <a:off x="7282853" y="4896403"/>
            <a:ext cx="52344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3E958-3889-5323-8E17-ED945AA69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9" y="32552"/>
            <a:ext cx="3822700" cy="11303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285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5F028B1B-AD79-34BB-267F-6CD12F36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0" y="887983"/>
            <a:ext cx="8701506" cy="5082034"/>
          </a:xfrm>
          <a:prstGeom prst="rect">
            <a:avLst/>
          </a:prstGeom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530726DE-7AA0-E1AB-7AB8-3DEE8FD0149A}"/>
              </a:ext>
            </a:extLst>
          </p:cNvPr>
          <p:cNvSpPr/>
          <p:nvPr/>
        </p:nvSpPr>
        <p:spPr>
          <a:xfrm>
            <a:off x="3560200" y="1766903"/>
            <a:ext cx="2189671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28C80E8A-41CE-80FE-5B5A-6D36A84BB195}"/>
              </a:ext>
            </a:extLst>
          </p:cNvPr>
          <p:cNvSpPr/>
          <p:nvPr/>
        </p:nvSpPr>
        <p:spPr>
          <a:xfrm>
            <a:off x="6796764" y="1766902"/>
            <a:ext cx="731548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A362B4F0-F207-5F1D-9D1E-FE645FAEA598}"/>
              </a:ext>
            </a:extLst>
          </p:cNvPr>
          <p:cNvSpPr/>
          <p:nvPr/>
        </p:nvSpPr>
        <p:spPr>
          <a:xfrm>
            <a:off x="4148379" y="1808124"/>
            <a:ext cx="676753" cy="320819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2C17A90-1483-F6BD-CBFE-D6798CCB07D1}"/>
              </a:ext>
            </a:extLst>
          </p:cNvPr>
          <p:cNvCxnSpPr>
            <a:cxnSpLocks/>
          </p:cNvCxnSpPr>
          <p:nvPr/>
        </p:nvCxnSpPr>
        <p:spPr>
          <a:xfrm>
            <a:off x="2191542" y="4725189"/>
            <a:ext cx="768943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F9F248E1-E514-DCFF-91D1-E65A75EA4898}"/>
              </a:ext>
            </a:extLst>
          </p:cNvPr>
          <p:cNvSpPr/>
          <p:nvPr/>
        </p:nvSpPr>
        <p:spPr>
          <a:xfrm flipH="1">
            <a:off x="4014098" y="2791451"/>
            <a:ext cx="86651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AB0300C3-2CBA-243F-5D0A-7B0E001BA89B}"/>
              </a:ext>
            </a:extLst>
          </p:cNvPr>
          <p:cNvSpPr/>
          <p:nvPr/>
        </p:nvSpPr>
        <p:spPr>
          <a:xfrm flipH="1">
            <a:off x="4014097" y="3938261"/>
            <a:ext cx="86651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4D7A72A4-E306-4F29-C5E2-F62DF36CDD45}"/>
              </a:ext>
            </a:extLst>
          </p:cNvPr>
          <p:cNvSpPr/>
          <p:nvPr/>
        </p:nvSpPr>
        <p:spPr>
          <a:xfrm flipH="1">
            <a:off x="4014097" y="3211353"/>
            <a:ext cx="866511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549CE9AC-F495-9906-8CBA-CB248C1F674C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flipH="1">
            <a:off x="4880608" y="2970127"/>
            <a:ext cx="1" cy="1146810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57DC84-723F-D4D0-9E34-ED97F830A846}"/>
              </a:ext>
            </a:extLst>
          </p:cNvPr>
          <p:cNvCxnSpPr>
            <a:cxnSpLocks/>
          </p:cNvCxnSpPr>
          <p:nvPr/>
        </p:nvCxnSpPr>
        <p:spPr>
          <a:xfrm>
            <a:off x="2727557" y="3402018"/>
            <a:ext cx="52944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E483215-E8FB-1059-789F-C90AE3B872D3}"/>
              </a:ext>
            </a:extLst>
          </p:cNvPr>
          <p:cNvCxnSpPr>
            <a:cxnSpLocks/>
          </p:cNvCxnSpPr>
          <p:nvPr/>
        </p:nvCxnSpPr>
        <p:spPr>
          <a:xfrm>
            <a:off x="2764703" y="4183612"/>
            <a:ext cx="49230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レーム 30">
            <a:extLst>
              <a:ext uri="{FF2B5EF4-FFF2-40B4-BE49-F238E27FC236}">
                <a16:creationId xmlns:a16="http://schemas.microsoft.com/office/drawing/2014/main" id="{935DB588-F464-E57A-4551-3EF987EC90E4}"/>
              </a:ext>
            </a:extLst>
          </p:cNvPr>
          <p:cNvSpPr/>
          <p:nvPr/>
        </p:nvSpPr>
        <p:spPr>
          <a:xfrm flipH="1">
            <a:off x="2191542" y="3938261"/>
            <a:ext cx="1065464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フレーム 31">
            <a:extLst>
              <a:ext uri="{FF2B5EF4-FFF2-40B4-BE49-F238E27FC236}">
                <a16:creationId xmlns:a16="http://schemas.microsoft.com/office/drawing/2014/main" id="{B509D4D4-9074-8517-D72A-D25F445D4652}"/>
              </a:ext>
            </a:extLst>
          </p:cNvPr>
          <p:cNvSpPr/>
          <p:nvPr/>
        </p:nvSpPr>
        <p:spPr>
          <a:xfrm flipH="1">
            <a:off x="2727556" y="2785457"/>
            <a:ext cx="529449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フレーム 32">
            <a:extLst>
              <a:ext uri="{FF2B5EF4-FFF2-40B4-BE49-F238E27FC236}">
                <a16:creationId xmlns:a16="http://schemas.microsoft.com/office/drawing/2014/main" id="{55D89190-882F-F1A0-9374-80F2386FE381}"/>
              </a:ext>
            </a:extLst>
          </p:cNvPr>
          <p:cNvSpPr/>
          <p:nvPr/>
        </p:nvSpPr>
        <p:spPr>
          <a:xfrm flipH="1">
            <a:off x="2727556" y="3206965"/>
            <a:ext cx="529449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フレーム 36">
            <a:extLst>
              <a:ext uri="{FF2B5EF4-FFF2-40B4-BE49-F238E27FC236}">
                <a16:creationId xmlns:a16="http://schemas.microsoft.com/office/drawing/2014/main" id="{37A99CFB-B716-71B8-85C8-79DF600C0676}"/>
              </a:ext>
            </a:extLst>
          </p:cNvPr>
          <p:cNvSpPr/>
          <p:nvPr/>
        </p:nvSpPr>
        <p:spPr>
          <a:xfrm flipH="1">
            <a:off x="8337781" y="4331725"/>
            <a:ext cx="529449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9" name="図 3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40450D8-9D7D-3EAA-B95D-D358D493B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19" y="209843"/>
            <a:ext cx="4089400" cy="11176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463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40A92566-927D-2B9C-3E3F-849D9DE9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42" y="588624"/>
            <a:ext cx="9297542" cy="5274293"/>
          </a:xfrm>
          <a:prstGeom prst="rect">
            <a:avLst/>
          </a:prstGeom>
        </p:spPr>
      </p:pic>
      <p:sp>
        <p:nvSpPr>
          <p:cNvPr id="5" name="フレーム 4">
            <a:extLst>
              <a:ext uri="{FF2B5EF4-FFF2-40B4-BE49-F238E27FC236}">
                <a16:creationId xmlns:a16="http://schemas.microsoft.com/office/drawing/2014/main" id="{20743927-994B-67B2-A062-0F747773D2A6}"/>
              </a:ext>
            </a:extLst>
          </p:cNvPr>
          <p:cNvSpPr/>
          <p:nvPr/>
        </p:nvSpPr>
        <p:spPr>
          <a:xfrm>
            <a:off x="3062963" y="1419769"/>
            <a:ext cx="1830769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F0DD2C22-97B5-A04D-2E88-9D88222E817D}"/>
              </a:ext>
            </a:extLst>
          </p:cNvPr>
          <p:cNvSpPr/>
          <p:nvPr/>
        </p:nvSpPr>
        <p:spPr>
          <a:xfrm>
            <a:off x="5091354" y="1419769"/>
            <a:ext cx="1830769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67B35A3-7F34-AA80-CB49-C95A26DF09D8}"/>
              </a:ext>
            </a:extLst>
          </p:cNvPr>
          <p:cNvCxnSpPr>
            <a:cxnSpLocks/>
          </p:cNvCxnSpPr>
          <p:nvPr/>
        </p:nvCxnSpPr>
        <p:spPr>
          <a:xfrm>
            <a:off x="1889790" y="5740173"/>
            <a:ext cx="701646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E64A34-8896-90AA-D655-E1CF0838606A}"/>
              </a:ext>
            </a:extLst>
          </p:cNvPr>
          <p:cNvSpPr txBox="1"/>
          <p:nvPr/>
        </p:nvSpPr>
        <p:spPr>
          <a:xfrm>
            <a:off x="615217" y="79956"/>
            <a:ext cx="254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Do not forget to check the side condition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AA53FD-C1EA-1EC9-87CB-CA609839545F}"/>
              </a:ext>
            </a:extLst>
          </p:cNvPr>
          <p:cNvSpPr txBox="1"/>
          <p:nvPr/>
        </p:nvSpPr>
        <p:spPr>
          <a:xfrm>
            <a:off x="371184" y="6002761"/>
            <a:ext cx="389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highlight>
                  <a:srgbClr val="FFFF00"/>
                </a:highlight>
                <a:latin typeface="Times" pitchFamily="2" charset="0"/>
              </a:rPr>
              <a:t>We have to make it α1, α2 from α1, α3 </a:t>
            </a:r>
            <a:endParaRPr lang="en-US" altLang="ja-JP" dirty="0">
              <a:highlight>
                <a:srgbClr val="FFFF00"/>
              </a:highlight>
              <a:latin typeface="Times" pitchFamily="2" charset="0"/>
            </a:endParaRPr>
          </a:p>
          <a:p>
            <a:r>
              <a:rPr lang="en-US" altLang="ja-JP" sz="1800" dirty="0">
                <a:highlight>
                  <a:srgbClr val="FFFF00"/>
                </a:highlight>
                <a:latin typeface="Times" pitchFamily="2" charset="0"/>
              </a:rPr>
              <a:t>So, using ∃E try to eliminate α3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66573F74-D7DD-71CF-9915-FC4BC53AF28B}"/>
              </a:ext>
            </a:extLst>
          </p:cNvPr>
          <p:cNvSpPr/>
          <p:nvPr/>
        </p:nvSpPr>
        <p:spPr>
          <a:xfrm flipH="1">
            <a:off x="2304585" y="2807047"/>
            <a:ext cx="483220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5DF8E859-CC49-2407-0A80-AB7CBFF83D05}"/>
              </a:ext>
            </a:extLst>
          </p:cNvPr>
          <p:cNvSpPr/>
          <p:nvPr/>
        </p:nvSpPr>
        <p:spPr>
          <a:xfrm flipH="1">
            <a:off x="2304585" y="2435995"/>
            <a:ext cx="483220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05D68D60-F2BB-C1C7-672B-88993CB80532}"/>
              </a:ext>
            </a:extLst>
          </p:cNvPr>
          <p:cNvSpPr/>
          <p:nvPr/>
        </p:nvSpPr>
        <p:spPr>
          <a:xfrm flipH="1">
            <a:off x="1852619" y="5011769"/>
            <a:ext cx="935186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62A29357-05DC-0CDD-61C4-E12E5833F8DD}"/>
              </a:ext>
            </a:extLst>
          </p:cNvPr>
          <p:cNvSpPr/>
          <p:nvPr/>
        </p:nvSpPr>
        <p:spPr>
          <a:xfrm flipH="1">
            <a:off x="1836992" y="5369121"/>
            <a:ext cx="935186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DCDC4E-41F9-04D4-8614-C8D99FE22BF4}"/>
              </a:ext>
            </a:extLst>
          </p:cNvPr>
          <p:cNvCxnSpPr>
            <a:cxnSpLocks/>
          </p:cNvCxnSpPr>
          <p:nvPr/>
        </p:nvCxnSpPr>
        <p:spPr>
          <a:xfrm>
            <a:off x="2304585" y="5216959"/>
            <a:ext cx="49230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EF57A57-E6AB-408A-8E1D-A7AA237DA1E1}"/>
              </a:ext>
            </a:extLst>
          </p:cNvPr>
          <p:cNvCxnSpPr>
            <a:cxnSpLocks/>
          </p:cNvCxnSpPr>
          <p:nvPr/>
        </p:nvCxnSpPr>
        <p:spPr>
          <a:xfrm>
            <a:off x="2304585" y="3027603"/>
            <a:ext cx="49230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0B7AF81C-EE3C-8B9D-0C36-AF79946B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10" y="178979"/>
            <a:ext cx="4699000" cy="10922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E07476-C997-CBBE-05CB-B66D73C2E0FB}"/>
              </a:ext>
            </a:extLst>
          </p:cNvPr>
          <p:cNvSpPr txBox="1"/>
          <p:nvPr/>
        </p:nvSpPr>
        <p:spPr>
          <a:xfrm>
            <a:off x="8906257" y="4768956"/>
            <a:ext cx="283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Existential Elimination Rule</a:t>
            </a:r>
          </a:p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x=</a:t>
            </a:r>
            <a:r>
              <a:rPr lang="en-US" altLang="ja-JP" dirty="0" err="1">
                <a:highlight>
                  <a:srgbClr val="FFFF00"/>
                </a:highlight>
                <a:latin typeface="Times" pitchFamily="2" charset="0"/>
              </a:rPr>
              <a:t>x,t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=a</a:t>
            </a:r>
          </a:p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A=Fa</a:t>
            </a:r>
            <a:r>
              <a:rPr kumimoji="1" lang="ja-JP" altLang="en-US"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lang="en-US" altLang="ja-JP" sz="1800" dirty="0">
                <a:highlight>
                  <a:srgbClr val="FFFF00"/>
                </a:highlight>
                <a:latin typeface="Times" pitchFamily="2" charset="0"/>
              </a:rPr>
              <a:t>∧ 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Ha, B=</a:t>
            </a:r>
            <a:r>
              <a:rPr lang="en-US" altLang="ja-JP" dirty="0" err="1">
                <a:highlight>
                  <a:srgbClr val="FFFF00"/>
                </a:highlight>
                <a:latin typeface="Times" pitchFamily="2" charset="0"/>
              </a:rPr>
              <a:t>Fx</a:t>
            </a:r>
            <a:r>
              <a:rPr lang="en-US" altLang="ja-JP" sz="1800" dirty="0">
                <a:highlight>
                  <a:srgbClr val="FFFF00"/>
                </a:highlight>
                <a:latin typeface="Times" pitchFamily="2" charset="0"/>
              </a:rPr>
              <a:t> ∧ </a:t>
            </a:r>
            <a:r>
              <a:rPr lang="en-US" altLang="ja-JP" sz="1800" dirty="0" err="1">
                <a:highlight>
                  <a:srgbClr val="FFFF00"/>
                </a:highlight>
                <a:latin typeface="Times" pitchFamily="2" charset="0"/>
              </a:rPr>
              <a:t>Hx</a:t>
            </a:r>
            <a:endParaRPr kumimoji="1" lang="en-US" altLang="ja-JP" dirty="0">
              <a:highlight>
                <a:srgbClr val="FFFF00"/>
              </a:highlight>
              <a:latin typeface="Times" pitchFamily="2" charset="0"/>
            </a:endParaRPr>
          </a:p>
        </p:txBody>
      </p:sp>
      <p:pic>
        <p:nvPicPr>
          <p:cNvPr id="22" name="図 21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3BAE0A29-3CFD-C7F6-1592-DD3F3CCC0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910" y="186247"/>
            <a:ext cx="3949700" cy="10287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6C9043-15B7-B4B6-B00C-AED860A5685B}"/>
              </a:ext>
            </a:extLst>
          </p:cNvPr>
          <p:cNvSpPr txBox="1"/>
          <p:nvPr/>
        </p:nvSpPr>
        <p:spPr>
          <a:xfrm>
            <a:off x="10013656" y="126307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“Gravity</a:t>
            </a:r>
            <a:r>
              <a:rPr kumimoji="1" lang="ja-JP" altLang="en-US"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falls”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C297F1-2919-8A29-DE7C-2FB1B84AA75F}"/>
              </a:ext>
            </a:extLst>
          </p:cNvPr>
          <p:cNvSpPr txBox="1"/>
          <p:nvPr/>
        </p:nvSpPr>
        <p:spPr>
          <a:xfrm>
            <a:off x="128490" y="1243376"/>
            <a:ext cx="1830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Free variable</a:t>
            </a:r>
          </a:p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If there is some quantifiers,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 the sequence is a 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Bound variable.</a:t>
            </a:r>
          </a:p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If not, it is a 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free variable.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C97191-9EDB-5AE0-8782-10B94B5B8D56}"/>
              </a:ext>
            </a:extLst>
          </p:cNvPr>
          <p:cNvSpPr txBox="1"/>
          <p:nvPr/>
        </p:nvSpPr>
        <p:spPr>
          <a:xfrm>
            <a:off x="5016723" y="97349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x is substituted by t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08C26E-904C-1577-39FB-6CEDB0DD7AFC}"/>
              </a:ext>
            </a:extLst>
          </p:cNvPr>
          <p:cNvSpPr txBox="1"/>
          <p:nvPr/>
        </p:nvSpPr>
        <p:spPr>
          <a:xfrm>
            <a:off x="7953079" y="96106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t is substituted by x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01D09D-C8E9-B3E1-C020-4DCD30601A49}"/>
              </a:ext>
            </a:extLst>
          </p:cNvPr>
          <p:cNvSpPr/>
          <p:nvPr/>
        </p:nvSpPr>
        <p:spPr>
          <a:xfrm>
            <a:off x="3244910" y="178979"/>
            <a:ext cx="8648700" cy="116385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0F1D835C-622C-D697-F903-A38F0471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3" y="760259"/>
            <a:ext cx="8115300" cy="5337482"/>
          </a:xfrm>
          <a:prstGeom prst="rect">
            <a:avLst/>
          </a:prstGeom>
        </p:spPr>
      </p:pic>
      <p:sp>
        <p:nvSpPr>
          <p:cNvPr id="5" name="フレーム 4">
            <a:extLst>
              <a:ext uri="{FF2B5EF4-FFF2-40B4-BE49-F238E27FC236}">
                <a16:creationId xmlns:a16="http://schemas.microsoft.com/office/drawing/2014/main" id="{33AA8311-CDA7-AFB6-5625-E32A3EE826BD}"/>
              </a:ext>
            </a:extLst>
          </p:cNvPr>
          <p:cNvSpPr/>
          <p:nvPr/>
        </p:nvSpPr>
        <p:spPr>
          <a:xfrm>
            <a:off x="3660840" y="1572169"/>
            <a:ext cx="2200698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EA3DBA6C-0E7D-BD5D-A094-6E9773566119}"/>
              </a:ext>
            </a:extLst>
          </p:cNvPr>
          <p:cNvSpPr/>
          <p:nvPr/>
        </p:nvSpPr>
        <p:spPr>
          <a:xfrm>
            <a:off x="6638502" y="1572169"/>
            <a:ext cx="1697499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E147C9-C359-15EF-1C6F-A3B4DDC69B03}"/>
              </a:ext>
            </a:extLst>
          </p:cNvPr>
          <p:cNvSpPr txBox="1"/>
          <p:nvPr/>
        </p:nvSpPr>
        <p:spPr>
          <a:xfrm>
            <a:off x="228355" y="1375269"/>
            <a:ext cx="2549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We do not have to assume </a:t>
            </a:r>
            <a:r>
              <a:rPr lang="en-US" altLang="ja-JP" dirty="0" err="1">
                <a:highlight>
                  <a:srgbClr val="FFFF00"/>
                </a:highlight>
                <a:latin typeface="Times" pitchFamily="2" charset="0"/>
              </a:rPr>
              <a:t>Fx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 in this case, we only assume if there is in </a:t>
            </a:r>
            <a:r>
              <a:rPr lang="en-US" altLang="ja-JP" b="0" i="0" dirty="0">
                <a:effectLst/>
                <a:highlight>
                  <a:srgbClr val="FFFF00"/>
                </a:highlight>
                <a:latin typeface="Times" pitchFamily="2" charset="0"/>
              </a:rPr>
              <a:t>consequent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 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9653BF-D403-FF13-644B-10BE0C036E06}"/>
              </a:ext>
            </a:extLst>
          </p:cNvPr>
          <p:cNvSpPr txBox="1"/>
          <p:nvPr/>
        </p:nvSpPr>
        <p:spPr>
          <a:xfrm>
            <a:off x="7272022" y="1110995"/>
            <a:ext cx="25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We assume </a:t>
            </a:r>
            <a:r>
              <a:rPr lang="en-US" altLang="ja-JP" sz="1800" dirty="0">
                <a:highlight>
                  <a:srgbClr val="FFFF00"/>
                </a:highlight>
                <a:latin typeface="Times" pitchFamily="2" charset="0"/>
              </a:rPr>
              <a:t>∃ part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pic>
        <p:nvPicPr>
          <p:cNvPr id="10" name="図 9" descr="グラフィカル ユーザー インターフェイス, テキスト&#10;&#10;中程度の精度で自動的に生成された説明">
            <a:extLst>
              <a:ext uri="{FF2B5EF4-FFF2-40B4-BE49-F238E27FC236}">
                <a16:creationId xmlns:a16="http://schemas.microsoft.com/office/drawing/2014/main" id="{0415D9F9-32EC-40AB-9653-55B8A455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992" y="154329"/>
            <a:ext cx="3200400" cy="87382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9FA8DF-D181-95F1-1D21-F04C47FA169B}"/>
              </a:ext>
            </a:extLst>
          </p:cNvPr>
          <p:cNvSpPr txBox="1"/>
          <p:nvPr/>
        </p:nvSpPr>
        <p:spPr>
          <a:xfrm>
            <a:off x="4964476" y="4969698"/>
            <a:ext cx="19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Bottom= contradict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867B2F2-1916-02F0-6221-8E29CC698A17}"/>
              </a:ext>
            </a:extLst>
          </p:cNvPr>
          <p:cNvCxnSpPr>
            <a:cxnSpLocks/>
          </p:cNvCxnSpPr>
          <p:nvPr/>
        </p:nvCxnSpPr>
        <p:spPr>
          <a:xfrm>
            <a:off x="2482914" y="5602564"/>
            <a:ext cx="733825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823BBEEA-56E5-9672-85C0-3BEE83A9F9EF}"/>
              </a:ext>
            </a:extLst>
          </p:cNvPr>
          <p:cNvSpPr/>
          <p:nvPr/>
        </p:nvSpPr>
        <p:spPr>
          <a:xfrm flipH="1">
            <a:off x="8629992" y="5240210"/>
            <a:ext cx="573743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4D14A469-0438-EE85-2164-6009127D1E9F}"/>
              </a:ext>
            </a:extLst>
          </p:cNvPr>
          <p:cNvSpPr/>
          <p:nvPr/>
        </p:nvSpPr>
        <p:spPr>
          <a:xfrm flipH="1">
            <a:off x="2879303" y="3034139"/>
            <a:ext cx="573743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C95BD11C-155C-0E54-0D08-C4044FC25C71}"/>
              </a:ext>
            </a:extLst>
          </p:cNvPr>
          <p:cNvSpPr/>
          <p:nvPr/>
        </p:nvSpPr>
        <p:spPr>
          <a:xfrm flipH="1">
            <a:off x="2482913" y="4904064"/>
            <a:ext cx="970132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レーム 17">
            <a:extLst>
              <a:ext uri="{FF2B5EF4-FFF2-40B4-BE49-F238E27FC236}">
                <a16:creationId xmlns:a16="http://schemas.microsoft.com/office/drawing/2014/main" id="{A51A7E70-1724-2609-BEDE-2896CCD11B82}"/>
              </a:ext>
            </a:extLst>
          </p:cNvPr>
          <p:cNvSpPr/>
          <p:nvPr/>
        </p:nvSpPr>
        <p:spPr>
          <a:xfrm flipH="1">
            <a:off x="2482913" y="5287599"/>
            <a:ext cx="970132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F972A3-DD07-EDD6-2CAC-BDA812368239}"/>
              </a:ext>
            </a:extLst>
          </p:cNvPr>
          <p:cNvCxnSpPr>
            <a:cxnSpLocks/>
          </p:cNvCxnSpPr>
          <p:nvPr/>
        </p:nvCxnSpPr>
        <p:spPr>
          <a:xfrm>
            <a:off x="2879303" y="3224373"/>
            <a:ext cx="49230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8FE5F42-4B2D-74FF-E23D-C5E905E17B90}"/>
              </a:ext>
            </a:extLst>
          </p:cNvPr>
          <p:cNvCxnSpPr>
            <a:cxnSpLocks/>
          </p:cNvCxnSpPr>
          <p:nvPr/>
        </p:nvCxnSpPr>
        <p:spPr>
          <a:xfrm>
            <a:off x="2939395" y="5079705"/>
            <a:ext cx="49230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7D8E7BC2-946C-D0A3-864A-B8B2A7B14B62}"/>
              </a:ext>
            </a:extLst>
          </p:cNvPr>
          <p:cNvSpPr/>
          <p:nvPr/>
        </p:nvSpPr>
        <p:spPr>
          <a:xfrm flipH="1">
            <a:off x="4367934" y="3034139"/>
            <a:ext cx="1384683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フレーム 23">
            <a:extLst>
              <a:ext uri="{FF2B5EF4-FFF2-40B4-BE49-F238E27FC236}">
                <a16:creationId xmlns:a16="http://schemas.microsoft.com/office/drawing/2014/main" id="{7D0E6B15-4E68-BA47-EEF3-98A0D14083AA}"/>
              </a:ext>
            </a:extLst>
          </p:cNvPr>
          <p:cNvSpPr/>
          <p:nvPr/>
        </p:nvSpPr>
        <p:spPr>
          <a:xfrm flipH="1">
            <a:off x="4367932" y="2637270"/>
            <a:ext cx="1917120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フレーム 24">
            <a:extLst>
              <a:ext uri="{FF2B5EF4-FFF2-40B4-BE49-F238E27FC236}">
                <a16:creationId xmlns:a16="http://schemas.microsoft.com/office/drawing/2014/main" id="{D31A4981-F671-F0C3-54FA-934911A7E9F5}"/>
              </a:ext>
            </a:extLst>
          </p:cNvPr>
          <p:cNvSpPr/>
          <p:nvPr/>
        </p:nvSpPr>
        <p:spPr>
          <a:xfrm flipH="1">
            <a:off x="2879303" y="2664448"/>
            <a:ext cx="573743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3E099D24-E39D-4F8C-C7DB-BBD829633D19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 flipV="1">
            <a:off x="5752617" y="2815943"/>
            <a:ext cx="532434" cy="396871"/>
          </a:xfrm>
          <a:prstGeom prst="bentConnector3">
            <a:avLst>
              <a:gd name="adj1" fmla="val -9782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715E2F9B-FA8A-7678-1A5B-08FEF17DF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121" y="1743378"/>
            <a:ext cx="3564597" cy="98240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6E8C1B-E408-D924-7495-D1535B1489E1}"/>
              </a:ext>
            </a:extLst>
          </p:cNvPr>
          <p:cNvSpPr txBox="1"/>
          <p:nvPr/>
        </p:nvSpPr>
        <p:spPr>
          <a:xfrm>
            <a:off x="9367197" y="4189121"/>
            <a:ext cx="283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Existential Elimination Rule</a:t>
            </a:r>
          </a:p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x=</a:t>
            </a:r>
            <a:r>
              <a:rPr lang="en-US" altLang="ja-JP" dirty="0" err="1">
                <a:highlight>
                  <a:srgbClr val="FFFF00"/>
                </a:highlight>
                <a:latin typeface="Times" pitchFamily="2" charset="0"/>
              </a:rPr>
              <a:t>x,t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=a</a:t>
            </a:r>
          </a:p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A=Fa</a:t>
            </a:r>
            <a:r>
              <a:rPr kumimoji="1" lang="ja-JP" altLang="en-US"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lang="en-US" altLang="ja-JP" sz="1800" dirty="0">
                <a:highlight>
                  <a:srgbClr val="FFFF00"/>
                </a:highlight>
                <a:latin typeface="Times" pitchFamily="2" charset="0"/>
              </a:rPr>
              <a:t>∧ G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a, B=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Fa</a:t>
            </a:r>
            <a:r>
              <a:rPr lang="en-US" altLang="ja-JP" sz="1800" dirty="0">
                <a:highlight>
                  <a:srgbClr val="FFFF00"/>
                </a:highlight>
                <a:latin typeface="Times" pitchFamily="2" charset="0"/>
              </a:rPr>
              <a:t> ∧ 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Ga</a:t>
            </a:r>
            <a:endParaRPr kumimoji="1" lang="en-US" altLang="ja-JP" dirty="0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36" name="フレーム 35">
            <a:extLst>
              <a:ext uri="{FF2B5EF4-FFF2-40B4-BE49-F238E27FC236}">
                <a16:creationId xmlns:a16="http://schemas.microsoft.com/office/drawing/2014/main" id="{7E788E41-684E-097C-B96F-3138770DD9FC}"/>
              </a:ext>
            </a:extLst>
          </p:cNvPr>
          <p:cNvSpPr/>
          <p:nvPr/>
        </p:nvSpPr>
        <p:spPr>
          <a:xfrm flipH="1">
            <a:off x="8259722" y="5657552"/>
            <a:ext cx="573743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F1B61287-4A19-BD2F-9240-C0743B0CFB22}"/>
              </a:ext>
            </a:extLst>
          </p:cNvPr>
          <p:cNvCxnSpPr>
            <a:cxnSpLocks/>
            <a:stCxn id="25" idx="3"/>
            <a:endCxn id="36" idx="2"/>
          </p:cNvCxnSpPr>
          <p:nvPr/>
        </p:nvCxnSpPr>
        <p:spPr>
          <a:xfrm rot="10800000" flipH="1" flipV="1">
            <a:off x="2879303" y="2843124"/>
            <a:ext cx="5667290" cy="3171780"/>
          </a:xfrm>
          <a:prstGeom prst="bentConnector4">
            <a:avLst>
              <a:gd name="adj1" fmla="val -14654"/>
              <a:gd name="adj2" fmla="val 107207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C3D250A-273F-909A-6432-399B8247ECF4}"/>
              </a:ext>
            </a:extLst>
          </p:cNvPr>
          <p:cNvCxnSpPr>
            <a:cxnSpLocks/>
          </p:cNvCxnSpPr>
          <p:nvPr/>
        </p:nvCxnSpPr>
        <p:spPr>
          <a:xfrm>
            <a:off x="2920023" y="2851742"/>
            <a:ext cx="49230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6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3E751DFD-E028-B7E0-7D51-E54BCC77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520700"/>
            <a:ext cx="7518400" cy="5816600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9D842AE-D31E-A0DA-FC51-39AA6A100BBA}"/>
              </a:ext>
            </a:extLst>
          </p:cNvPr>
          <p:cNvCxnSpPr>
            <a:cxnSpLocks/>
          </p:cNvCxnSpPr>
          <p:nvPr/>
        </p:nvCxnSpPr>
        <p:spPr>
          <a:xfrm>
            <a:off x="2717692" y="5801957"/>
            <a:ext cx="701646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レーム 5">
            <a:extLst>
              <a:ext uri="{FF2B5EF4-FFF2-40B4-BE49-F238E27FC236}">
                <a16:creationId xmlns:a16="http://schemas.microsoft.com/office/drawing/2014/main" id="{3EE1DDB9-B227-3916-D454-98A328CB7C7F}"/>
              </a:ext>
            </a:extLst>
          </p:cNvPr>
          <p:cNvSpPr/>
          <p:nvPr/>
        </p:nvSpPr>
        <p:spPr>
          <a:xfrm flipH="1">
            <a:off x="8594970" y="5444605"/>
            <a:ext cx="573743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3CC69257-486F-8EB1-B59F-1FECBF268331}"/>
              </a:ext>
            </a:extLst>
          </p:cNvPr>
          <p:cNvSpPr/>
          <p:nvPr/>
        </p:nvSpPr>
        <p:spPr>
          <a:xfrm flipH="1">
            <a:off x="3517607" y="2536091"/>
            <a:ext cx="2977625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8E40E71F-B061-74B0-9DA9-195D1DBFD6F7}"/>
              </a:ext>
            </a:extLst>
          </p:cNvPr>
          <p:cNvSpPr/>
          <p:nvPr/>
        </p:nvSpPr>
        <p:spPr>
          <a:xfrm>
            <a:off x="3103279" y="1271086"/>
            <a:ext cx="1725199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CDB32B66-C13D-2668-1FA0-F6154E5F834D}"/>
              </a:ext>
            </a:extLst>
          </p:cNvPr>
          <p:cNvSpPr/>
          <p:nvPr/>
        </p:nvSpPr>
        <p:spPr>
          <a:xfrm>
            <a:off x="5006420" y="1271085"/>
            <a:ext cx="1818126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B60A3E15-D03D-F93E-DB47-F99D21FD5B32}"/>
              </a:ext>
            </a:extLst>
          </p:cNvPr>
          <p:cNvSpPr/>
          <p:nvPr/>
        </p:nvSpPr>
        <p:spPr>
          <a:xfrm>
            <a:off x="7498098" y="1271084"/>
            <a:ext cx="1580093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E86972FE-B951-4218-53AE-9F08B2F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510" y="166535"/>
            <a:ext cx="4071525" cy="9824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フレーム 12">
            <a:extLst>
              <a:ext uri="{FF2B5EF4-FFF2-40B4-BE49-F238E27FC236}">
                <a16:creationId xmlns:a16="http://schemas.microsoft.com/office/drawing/2014/main" id="{704CE147-857E-7092-1DE1-AAD75F54437E}"/>
              </a:ext>
            </a:extLst>
          </p:cNvPr>
          <p:cNvSpPr/>
          <p:nvPr/>
        </p:nvSpPr>
        <p:spPr>
          <a:xfrm flipH="1">
            <a:off x="3517607" y="2883356"/>
            <a:ext cx="2414842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7AE948B-75BE-7408-4404-26CB5A331EA4}"/>
              </a:ext>
            </a:extLst>
          </p:cNvPr>
          <p:cNvCxnSpPr>
            <a:cxnSpLocks/>
          </p:cNvCxnSpPr>
          <p:nvPr/>
        </p:nvCxnSpPr>
        <p:spPr>
          <a:xfrm>
            <a:off x="3517607" y="3079407"/>
            <a:ext cx="49230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BD6A19-34D8-C288-9406-3AE11561B132}"/>
              </a:ext>
            </a:extLst>
          </p:cNvPr>
          <p:cNvSpPr txBox="1"/>
          <p:nvPr/>
        </p:nvSpPr>
        <p:spPr>
          <a:xfrm>
            <a:off x="9078191" y="4121198"/>
            <a:ext cx="283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Existential Elimination Rule</a:t>
            </a:r>
          </a:p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x=</a:t>
            </a:r>
            <a:r>
              <a:rPr lang="en-US" altLang="ja-JP" dirty="0" err="1">
                <a:highlight>
                  <a:srgbClr val="FFFF00"/>
                </a:highlight>
                <a:latin typeface="Times" pitchFamily="2" charset="0"/>
              </a:rPr>
              <a:t>x,t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=a</a:t>
            </a:r>
          </a:p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A=Fa</a:t>
            </a:r>
            <a:r>
              <a:rPr kumimoji="1" lang="ja-JP" altLang="en-US">
                <a:highlight>
                  <a:srgbClr val="FFFF00"/>
                </a:highlight>
                <a:latin typeface="Times" pitchFamily="2" charset="0"/>
              </a:rPr>
              <a:t> </a:t>
            </a:r>
            <a:r>
              <a:rPr lang="en-US" altLang="ja-JP" sz="1800" dirty="0">
                <a:highlight>
                  <a:srgbClr val="FFFF00"/>
                </a:highlight>
                <a:latin typeface="Times" pitchFamily="2" charset="0"/>
              </a:rPr>
              <a:t>∧ G</a:t>
            </a:r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a, B=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Fa</a:t>
            </a:r>
            <a:r>
              <a:rPr lang="en-US" altLang="ja-JP" sz="1800" dirty="0">
                <a:highlight>
                  <a:srgbClr val="FFFF00"/>
                </a:highlight>
                <a:latin typeface="Times" pitchFamily="2" charset="0"/>
              </a:rPr>
              <a:t> ∧ </a:t>
            </a:r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Ga</a:t>
            </a:r>
            <a:endParaRPr kumimoji="1" lang="en-US" altLang="ja-JP" dirty="0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63EEB336-9570-7D51-E6DA-B8D499D2644A}"/>
              </a:ext>
            </a:extLst>
          </p:cNvPr>
          <p:cNvSpPr/>
          <p:nvPr/>
        </p:nvSpPr>
        <p:spPr>
          <a:xfrm flipH="1">
            <a:off x="8270101" y="5848315"/>
            <a:ext cx="573743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C83E2D77-AE90-A744-9674-1C2E82005508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rot="10800000" flipH="1" flipV="1">
            <a:off x="3517606" y="2714767"/>
            <a:ext cx="5039365" cy="3490900"/>
          </a:xfrm>
          <a:prstGeom prst="bentConnector4">
            <a:avLst>
              <a:gd name="adj1" fmla="val -23788"/>
              <a:gd name="adj2" fmla="val 106548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7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8BDB90-74B8-D526-F8E1-209DB4C142DC}"/>
              </a:ext>
            </a:extLst>
          </p:cNvPr>
          <p:cNvSpPr txBox="1"/>
          <p:nvPr/>
        </p:nvSpPr>
        <p:spPr>
          <a:xfrm>
            <a:off x="3929025" y="176464"/>
            <a:ext cx="4397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Times" pitchFamily="2" charset="0"/>
              </a:rPr>
              <a:t>Proof 6. ¬∀x(F </a:t>
            </a:r>
            <a:r>
              <a:rPr lang="en-US" altLang="ja-JP" sz="2000" dirty="0" err="1">
                <a:latin typeface="Times" pitchFamily="2" charset="0"/>
              </a:rPr>
              <a:t>x→Gx</a:t>
            </a:r>
            <a:r>
              <a:rPr lang="en-US" altLang="ja-JP" sz="2000" dirty="0">
                <a:latin typeface="Times" pitchFamily="2" charset="0"/>
              </a:rPr>
              <a:t>) ⊨  ∃x(F x ∧ ¬Gx</a:t>
            </a:r>
            <a:endParaRPr kumimoji="1" lang="ja-JP" altLang="en-US" sz="2000">
              <a:latin typeface="Times" pitchFamily="2" charset="0"/>
            </a:endParaRPr>
          </a:p>
        </p:txBody>
      </p:sp>
      <p:pic>
        <p:nvPicPr>
          <p:cNvPr id="4" name="図 3" descr="テキスト, テーブル&#10;&#10;自動的に生成された説明">
            <a:extLst>
              <a:ext uri="{FF2B5EF4-FFF2-40B4-BE49-F238E27FC236}">
                <a16:creationId xmlns:a16="http://schemas.microsoft.com/office/drawing/2014/main" id="{9C6100C1-1827-CDF1-3A8F-80DA65ED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23900"/>
            <a:ext cx="7772400" cy="5306157"/>
          </a:xfrm>
          <a:prstGeom prst="rect">
            <a:avLst/>
          </a:prstGeom>
        </p:spPr>
      </p:pic>
      <p:sp>
        <p:nvSpPr>
          <p:cNvPr id="5" name="フレーム 4">
            <a:extLst>
              <a:ext uri="{FF2B5EF4-FFF2-40B4-BE49-F238E27FC236}">
                <a16:creationId xmlns:a16="http://schemas.microsoft.com/office/drawing/2014/main" id="{48BE5A65-7B23-BA6A-38EE-3C1B508B9F9F}"/>
              </a:ext>
            </a:extLst>
          </p:cNvPr>
          <p:cNvSpPr/>
          <p:nvPr/>
        </p:nvSpPr>
        <p:spPr>
          <a:xfrm>
            <a:off x="4030579" y="1470237"/>
            <a:ext cx="1733383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276434CA-6405-83D8-F206-5C066FB50057}"/>
              </a:ext>
            </a:extLst>
          </p:cNvPr>
          <p:cNvSpPr/>
          <p:nvPr/>
        </p:nvSpPr>
        <p:spPr>
          <a:xfrm>
            <a:off x="6290559" y="1470236"/>
            <a:ext cx="1733383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8" name="図 7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D415526-4E50-FAAE-ECB8-7048CA9E9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475" y="632559"/>
            <a:ext cx="4071525" cy="98240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8F9123-0D89-A9A6-3D80-5784D79A4F34}"/>
              </a:ext>
            </a:extLst>
          </p:cNvPr>
          <p:cNvSpPr txBox="1"/>
          <p:nvPr/>
        </p:nvSpPr>
        <p:spPr>
          <a:xfrm>
            <a:off x="8224605" y="1873501"/>
            <a:ext cx="388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We cannot prove it in intuitionistic logic; we can only prove it in classical logic, and we must do so indirectly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2A87D9B-933A-59EA-4A4F-08E038E67F67}"/>
              </a:ext>
            </a:extLst>
          </p:cNvPr>
          <p:cNvSpPr txBox="1"/>
          <p:nvPr/>
        </p:nvSpPr>
        <p:spPr>
          <a:xfrm>
            <a:off x="4500851" y="929368"/>
            <a:ext cx="280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Let’s see De Morgan's Laws</a:t>
            </a: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7EE650A3-BDF1-5BA6-D997-3B34EFA6C3E0}"/>
              </a:ext>
            </a:extLst>
          </p:cNvPr>
          <p:cNvSpPr/>
          <p:nvPr/>
        </p:nvSpPr>
        <p:spPr>
          <a:xfrm>
            <a:off x="4205764" y="2332491"/>
            <a:ext cx="1926749" cy="40326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79275001-AC19-AD09-0A31-7243B0127098}"/>
              </a:ext>
            </a:extLst>
          </p:cNvPr>
          <p:cNvCxnSpPr>
            <a:cxnSpLocks/>
            <a:stCxn id="6" idx="2"/>
            <a:endCxn id="13" idx="3"/>
          </p:cNvCxnSpPr>
          <p:nvPr/>
        </p:nvCxnSpPr>
        <p:spPr>
          <a:xfrm rot="5400000">
            <a:off x="6314571" y="1691443"/>
            <a:ext cx="660623" cy="102473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D1B0335-1A8E-B226-E7A8-004A6FD8FFBE}"/>
              </a:ext>
            </a:extLst>
          </p:cNvPr>
          <p:cNvCxnSpPr>
            <a:cxnSpLocks/>
          </p:cNvCxnSpPr>
          <p:nvPr/>
        </p:nvCxnSpPr>
        <p:spPr>
          <a:xfrm>
            <a:off x="2587767" y="4296542"/>
            <a:ext cx="701646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3394055-8282-B116-FFFA-248A1384DD6B}"/>
              </a:ext>
            </a:extLst>
          </p:cNvPr>
          <p:cNvCxnSpPr>
            <a:cxnSpLocks/>
          </p:cNvCxnSpPr>
          <p:nvPr/>
        </p:nvCxnSpPr>
        <p:spPr>
          <a:xfrm>
            <a:off x="2889534" y="5552913"/>
            <a:ext cx="6714699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レーム 26">
            <a:extLst>
              <a:ext uri="{FF2B5EF4-FFF2-40B4-BE49-F238E27FC236}">
                <a16:creationId xmlns:a16="http://schemas.microsoft.com/office/drawing/2014/main" id="{158763C7-0AD4-7D80-6494-0CFE418CBCAF}"/>
              </a:ext>
            </a:extLst>
          </p:cNvPr>
          <p:cNvSpPr/>
          <p:nvPr/>
        </p:nvSpPr>
        <p:spPr>
          <a:xfrm flipH="1">
            <a:off x="8023941" y="3926761"/>
            <a:ext cx="523413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レーム 27">
            <a:extLst>
              <a:ext uri="{FF2B5EF4-FFF2-40B4-BE49-F238E27FC236}">
                <a16:creationId xmlns:a16="http://schemas.microsoft.com/office/drawing/2014/main" id="{57C23E0F-5C68-FCF1-A6BE-9147F957E5AF}"/>
              </a:ext>
            </a:extLst>
          </p:cNvPr>
          <p:cNvSpPr/>
          <p:nvPr/>
        </p:nvSpPr>
        <p:spPr>
          <a:xfrm flipH="1">
            <a:off x="2725033" y="2382907"/>
            <a:ext cx="3370966" cy="281570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フレーム 28">
            <a:extLst>
              <a:ext uri="{FF2B5EF4-FFF2-40B4-BE49-F238E27FC236}">
                <a16:creationId xmlns:a16="http://schemas.microsoft.com/office/drawing/2014/main" id="{6AD74BDE-24A0-F651-FA31-ED19C2745AB9}"/>
              </a:ext>
            </a:extLst>
          </p:cNvPr>
          <p:cNvSpPr/>
          <p:nvPr/>
        </p:nvSpPr>
        <p:spPr>
          <a:xfrm flipH="1">
            <a:off x="2587767" y="3620524"/>
            <a:ext cx="3508232" cy="324013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1BA350D-8C3F-EEBD-10C2-F9A050129ECB}"/>
              </a:ext>
            </a:extLst>
          </p:cNvPr>
          <p:cNvCxnSpPr>
            <a:cxnSpLocks/>
          </p:cNvCxnSpPr>
          <p:nvPr/>
        </p:nvCxnSpPr>
        <p:spPr>
          <a:xfrm>
            <a:off x="2889534" y="3817638"/>
            <a:ext cx="49230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レーム 30">
            <a:extLst>
              <a:ext uri="{FF2B5EF4-FFF2-40B4-BE49-F238E27FC236}">
                <a16:creationId xmlns:a16="http://schemas.microsoft.com/office/drawing/2014/main" id="{9B461DDE-0800-B4F9-E784-8F4FD728E0CE}"/>
              </a:ext>
            </a:extLst>
          </p:cNvPr>
          <p:cNvSpPr/>
          <p:nvPr/>
        </p:nvSpPr>
        <p:spPr>
          <a:xfrm flipH="1">
            <a:off x="2782327" y="3016480"/>
            <a:ext cx="2167178" cy="32401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8024A19-0627-27A9-15C9-3D2DE33F1E92}"/>
              </a:ext>
            </a:extLst>
          </p:cNvPr>
          <p:cNvCxnSpPr>
            <a:cxnSpLocks/>
          </p:cNvCxnSpPr>
          <p:nvPr/>
        </p:nvCxnSpPr>
        <p:spPr>
          <a:xfrm>
            <a:off x="2889534" y="3215028"/>
            <a:ext cx="49230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レーム 32">
            <a:extLst>
              <a:ext uri="{FF2B5EF4-FFF2-40B4-BE49-F238E27FC236}">
                <a16:creationId xmlns:a16="http://schemas.microsoft.com/office/drawing/2014/main" id="{D612C4FA-679B-2053-ED80-A236949A6F1B}"/>
              </a:ext>
            </a:extLst>
          </p:cNvPr>
          <p:cNvSpPr/>
          <p:nvPr/>
        </p:nvSpPr>
        <p:spPr>
          <a:xfrm flipH="1">
            <a:off x="2889533" y="2040139"/>
            <a:ext cx="3206465" cy="32401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フレーム 33">
            <a:extLst>
              <a:ext uri="{FF2B5EF4-FFF2-40B4-BE49-F238E27FC236}">
                <a16:creationId xmlns:a16="http://schemas.microsoft.com/office/drawing/2014/main" id="{9249D1CE-66B6-9C17-4F9E-9B79C7D143A4}"/>
              </a:ext>
            </a:extLst>
          </p:cNvPr>
          <p:cNvSpPr/>
          <p:nvPr/>
        </p:nvSpPr>
        <p:spPr>
          <a:xfrm flipH="1">
            <a:off x="2897618" y="4889419"/>
            <a:ext cx="3206465" cy="32401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AE3DC71-8469-B0FB-A061-CD0F3755560C}"/>
              </a:ext>
            </a:extLst>
          </p:cNvPr>
          <p:cNvCxnSpPr>
            <a:cxnSpLocks/>
          </p:cNvCxnSpPr>
          <p:nvPr/>
        </p:nvCxnSpPr>
        <p:spPr>
          <a:xfrm>
            <a:off x="2889533" y="2534123"/>
            <a:ext cx="49230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14854DE-FACC-200D-FAB9-DF8F961443D1}"/>
              </a:ext>
            </a:extLst>
          </p:cNvPr>
          <p:cNvCxnSpPr>
            <a:cxnSpLocks/>
          </p:cNvCxnSpPr>
          <p:nvPr/>
        </p:nvCxnSpPr>
        <p:spPr>
          <a:xfrm>
            <a:off x="2968781" y="5067901"/>
            <a:ext cx="49230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レーム 36">
            <a:extLst>
              <a:ext uri="{FF2B5EF4-FFF2-40B4-BE49-F238E27FC236}">
                <a16:creationId xmlns:a16="http://schemas.microsoft.com/office/drawing/2014/main" id="{847507B5-A750-FC5A-EEFD-AAFFAC673091}"/>
              </a:ext>
            </a:extLst>
          </p:cNvPr>
          <p:cNvSpPr/>
          <p:nvPr/>
        </p:nvSpPr>
        <p:spPr>
          <a:xfrm flipH="1">
            <a:off x="2416749" y="2318817"/>
            <a:ext cx="3873809" cy="439427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フレーム 37">
            <a:extLst>
              <a:ext uri="{FF2B5EF4-FFF2-40B4-BE49-F238E27FC236}">
                <a16:creationId xmlns:a16="http://schemas.microsoft.com/office/drawing/2014/main" id="{9A448F6B-ABBF-A46C-FA9E-7193B166D10E}"/>
              </a:ext>
            </a:extLst>
          </p:cNvPr>
          <p:cNvSpPr/>
          <p:nvPr/>
        </p:nvSpPr>
        <p:spPr>
          <a:xfrm>
            <a:off x="7870851" y="5596428"/>
            <a:ext cx="676504" cy="295966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, テーブル&#10;&#10;自動的に生成された説明">
            <a:extLst>
              <a:ext uri="{FF2B5EF4-FFF2-40B4-BE49-F238E27FC236}">
                <a16:creationId xmlns:a16="http://schemas.microsoft.com/office/drawing/2014/main" id="{46E166AB-57A6-D93C-4032-6971FA0F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99" y="354260"/>
            <a:ext cx="8173027" cy="6149479"/>
          </a:xfrm>
          <a:prstGeom prst="rect">
            <a:avLst/>
          </a:prstGeom>
        </p:spPr>
      </p:pic>
      <p:sp>
        <p:nvSpPr>
          <p:cNvPr id="5" name="フレーム 4">
            <a:extLst>
              <a:ext uri="{FF2B5EF4-FFF2-40B4-BE49-F238E27FC236}">
                <a16:creationId xmlns:a16="http://schemas.microsoft.com/office/drawing/2014/main" id="{E095A5FE-2DD2-71A8-14F9-F1EF341D9486}"/>
              </a:ext>
            </a:extLst>
          </p:cNvPr>
          <p:cNvSpPr/>
          <p:nvPr/>
        </p:nvSpPr>
        <p:spPr>
          <a:xfrm>
            <a:off x="5416034" y="971473"/>
            <a:ext cx="2010002" cy="48325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95FBE49A-6732-AE3C-1A23-BA88D14ED318}"/>
              </a:ext>
            </a:extLst>
          </p:cNvPr>
          <p:cNvSpPr/>
          <p:nvPr/>
        </p:nvSpPr>
        <p:spPr>
          <a:xfrm>
            <a:off x="8189505" y="6025919"/>
            <a:ext cx="676504" cy="295966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4752DD3E-8988-F59B-EBEE-EBE88B56AC9B}"/>
              </a:ext>
            </a:extLst>
          </p:cNvPr>
          <p:cNvSpPr/>
          <p:nvPr/>
        </p:nvSpPr>
        <p:spPr>
          <a:xfrm>
            <a:off x="5868730" y="1042738"/>
            <a:ext cx="508007" cy="34490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2C4C197C-4194-2BCB-552C-F2CFD50A9F24}"/>
              </a:ext>
            </a:extLst>
          </p:cNvPr>
          <p:cNvSpPr/>
          <p:nvPr/>
        </p:nvSpPr>
        <p:spPr>
          <a:xfrm>
            <a:off x="8082825" y="3032986"/>
            <a:ext cx="676504" cy="295966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84DDE24C-D548-304A-38C6-6CDBBF62AAD8}"/>
              </a:ext>
            </a:extLst>
          </p:cNvPr>
          <p:cNvSpPr/>
          <p:nvPr/>
        </p:nvSpPr>
        <p:spPr>
          <a:xfrm flipH="1">
            <a:off x="8421077" y="2675634"/>
            <a:ext cx="338252" cy="357352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57E967B4-B7F1-45BF-431A-29F4E75DBE31}"/>
              </a:ext>
            </a:extLst>
          </p:cNvPr>
          <p:cNvSpPr/>
          <p:nvPr/>
        </p:nvSpPr>
        <p:spPr>
          <a:xfrm flipH="1">
            <a:off x="4122498" y="2025650"/>
            <a:ext cx="731887" cy="27622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EB88DC52-45D5-D862-7F10-687AB3C0CC7B}"/>
              </a:ext>
            </a:extLst>
          </p:cNvPr>
          <p:cNvSpPr/>
          <p:nvPr/>
        </p:nvSpPr>
        <p:spPr>
          <a:xfrm flipH="1">
            <a:off x="4122497" y="2357014"/>
            <a:ext cx="731887" cy="276225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BFC7A4ED-37B0-F27C-FD19-FF82121DBE5E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flipH="1">
            <a:off x="4854384" y="2163763"/>
            <a:ext cx="1" cy="331364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F617ADC3-C315-132D-E8A7-8DB55BC38875}"/>
              </a:ext>
            </a:extLst>
          </p:cNvPr>
          <p:cNvCxnSpPr>
            <a:cxnSpLocks/>
          </p:cNvCxnSpPr>
          <p:nvPr/>
        </p:nvCxnSpPr>
        <p:spPr>
          <a:xfrm>
            <a:off x="5080001" y="2357013"/>
            <a:ext cx="3461659" cy="318623"/>
          </a:xfrm>
          <a:prstGeom prst="bentConnector3">
            <a:avLst>
              <a:gd name="adj1" fmla="val 10094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780630-1588-96E9-1F7A-9ABA718B87DD}"/>
              </a:ext>
            </a:extLst>
          </p:cNvPr>
          <p:cNvSpPr txBox="1"/>
          <p:nvPr/>
        </p:nvSpPr>
        <p:spPr>
          <a:xfrm>
            <a:off x="9289143" y="230187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ighlight>
                  <a:srgbClr val="FFFF00"/>
                </a:highlight>
                <a:latin typeface="Times" pitchFamily="2" charset="0"/>
              </a:rPr>
              <a:t>Vacuum discharge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pic>
        <p:nvPicPr>
          <p:cNvPr id="22" name="図 21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EB9E0B00-D78E-2333-8803-877E5ECA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96" y="83367"/>
            <a:ext cx="3949700" cy="10287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フレーム 23">
            <a:extLst>
              <a:ext uri="{FF2B5EF4-FFF2-40B4-BE49-F238E27FC236}">
                <a16:creationId xmlns:a16="http://schemas.microsoft.com/office/drawing/2014/main" id="{38B1CEDF-74F5-A942-B9E8-5F676258B791}"/>
              </a:ext>
            </a:extLst>
          </p:cNvPr>
          <p:cNvSpPr/>
          <p:nvPr/>
        </p:nvSpPr>
        <p:spPr>
          <a:xfrm flipH="1">
            <a:off x="4122496" y="3694246"/>
            <a:ext cx="2108475" cy="33136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フレーム 24">
            <a:extLst>
              <a:ext uri="{FF2B5EF4-FFF2-40B4-BE49-F238E27FC236}">
                <a16:creationId xmlns:a16="http://schemas.microsoft.com/office/drawing/2014/main" id="{5AD718B9-C342-B145-DA9C-3ECEA3CADAEB}"/>
              </a:ext>
            </a:extLst>
          </p:cNvPr>
          <p:cNvSpPr/>
          <p:nvPr/>
        </p:nvSpPr>
        <p:spPr>
          <a:xfrm flipH="1">
            <a:off x="4122495" y="1627898"/>
            <a:ext cx="2254229" cy="33136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フレーム 26">
            <a:extLst>
              <a:ext uri="{FF2B5EF4-FFF2-40B4-BE49-F238E27FC236}">
                <a16:creationId xmlns:a16="http://schemas.microsoft.com/office/drawing/2014/main" id="{9C27365D-2B29-DA41-9539-2C1A7DE2CBE2}"/>
              </a:ext>
            </a:extLst>
          </p:cNvPr>
          <p:cNvSpPr/>
          <p:nvPr/>
        </p:nvSpPr>
        <p:spPr>
          <a:xfrm flipH="1">
            <a:off x="7811771" y="4001559"/>
            <a:ext cx="2108475" cy="33136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レーム 27">
            <a:extLst>
              <a:ext uri="{FF2B5EF4-FFF2-40B4-BE49-F238E27FC236}">
                <a16:creationId xmlns:a16="http://schemas.microsoft.com/office/drawing/2014/main" id="{A81BDAE4-15B0-9DDE-A183-ED48E6C3AAC8}"/>
              </a:ext>
            </a:extLst>
          </p:cNvPr>
          <p:cNvSpPr/>
          <p:nvPr/>
        </p:nvSpPr>
        <p:spPr>
          <a:xfrm>
            <a:off x="8104485" y="4358909"/>
            <a:ext cx="676504" cy="295966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0" name="図 29" descr="グラフィカル ユーザー インターフェイス, テキスト&#10;&#10;中程度の精度で自動的に生成された説明">
            <a:extLst>
              <a:ext uri="{FF2B5EF4-FFF2-40B4-BE49-F238E27FC236}">
                <a16:creationId xmlns:a16="http://schemas.microsoft.com/office/drawing/2014/main" id="{B119B403-0864-CBE9-21B3-4629576B7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151" y="1318933"/>
            <a:ext cx="3949700" cy="9779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2" name="フレーム 31">
            <a:extLst>
              <a:ext uri="{FF2B5EF4-FFF2-40B4-BE49-F238E27FC236}">
                <a16:creationId xmlns:a16="http://schemas.microsoft.com/office/drawing/2014/main" id="{BD79A024-2C50-F339-BF04-5FA2FD6F989B}"/>
              </a:ext>
            </a:extLst>
          </p:cNvPr>
          <p:cNvSpPr/>
          <p:nvPr/>
        </p:nvSpPr>
        <p:spPr>
          <a:xfrm flipH="1">
            <a:off x="4195370" y="5683743"/>
            <a:ext cx="2388309" cy="33136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フレーム 32">
            <a:extLst>
              <a:ext uri="{FF2B5EF4-FFF2-40B4-BE49-F238E27FC236}">
                <a16:creationId xmlns:a16="http://schemas.microsoft.com/office/drawing/2014/main" id="{9292132A-3330-99E8-1E5D-4585D7865F55}"/>
              </a:ext>
            </a:extLst>
          </p:cNvPr>
          <p:cNvSpPr/>
          <p:nvPr/>
        </p:nvSpPr>
        <p:spPr>
          <a:xfrm flipH="1">
            <a:off x="7757692" y="5678383"/>
            <a:ext cx="2388309" cy="331364"/>
          </a:xfrm>
          <a:prstGeom prst="frame">
            <a:avLst>
              <a:gd name="adj1" fmla="val 2500"/>
            </a:avLst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264</Words>
  <Application>Microsoft Macintosh PowerPoint</Application>
  <PresentationFormat>ワイド画面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Times</vt:lpstr>
      <vt:lpstr>Office テーマ</vt:lpstr>
      <vt:lpstr>Logic COMP2620/COMP6262/PHIL2080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COMP2620/COMP6262/PHIL2080 </dc:title>
  <dc:creator>Arisa Yasuda</dc:creator>
  <cp:lastModifiedBy>Arisa Yasuda</cp:lastModifiedBy>
  <cp:revision>1</cp:revision>
  <dcterms:created xsi:type="dcterms:W3CDTF">2024-02-20T03:41:50Z</dcterms:created>
  <dcterms:modified xsi:type="dcterms:W3CDTF">2024-02-20T03:49:17Z</dcterms:modified>
</cp:coreProperties>
</file>