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1" r:id="rId2"/>
    <p:sldId id="305" r:id="rId3"/>
    <p:sldId id="289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0CC84-5324-7F13-AC1B-2F619F4D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983B8E-EAE5-52D3-B4DA-4A8BCDD0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7482C4-9C7A-40A6-3259-0AAFF73B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C8CB7-93E2-8E1E-304C-C3B5BCD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0E1BD-2CF8-03CC-4AF5-F3E850F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96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D409F-91D2-B1AA-7711-18D627EE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A42034-1670-6161-C414-DE02D7B0C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6AFB7-75EC-B79F-C431-6B646C77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B06C6-F94D-849D-08E0-665F19FE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17B95F-C386-53A4-4302-9A79005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1446A4-586C-A510-4F1A-B2B91B929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185C0C-48D5-7943-0FA5-AD92CA88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008F7-23EC-2EA3-5E3C-6B19F58C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A842C-964D-7CB4-7E1A-520FCB57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BA1E5-5D7B-54A2-903B-5204759A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2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24313-4CA6-E297-729A-2711E92D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B61037-5464-90BF-369B-E1DE50EB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19E6D-4C65-9A80-A5C0-2A4D4AC9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C4658-1BC3-BA82-C6EC-BD9AEFEC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10B2E-65FB-451D-1769-49089D0D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0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EBFB2-6F31-2EBA-F27C-23A45D84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799FB-3EC7-907D-8DD7-F17A7A17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1FAD9-73ED-6829-0EFC-D348612E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6B5D8-B80C-9B71-2D0B-4AB8D709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8D11E-B622-FA77-7AA9-8044BD9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0EA8C-2A87-23D0-82FF-CE99DC80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9174E-339F-774E-F534-C9479C767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5B29D-F5A5-214E-0732-556151DC5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84E31-4B51-BA2C-7889-1FC9A533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19DBF2-A699-36B1-A657-104A33B0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C513D-66D2-698D-3D44-F3D8FE80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29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7DF51-96BE-269B-C7C1-00BD0A0E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2CDD4C-2098-2D81-0883-2F457CF6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757D4-153C-8B9C-DDAA-FC31B4D2A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318B93-4D3E-FC07-BA2F-7DA4FAB21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FB1C02-9F42-3687-C883-6CC70D0D8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150C8E-4639-B5D1-B318-319AD26D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40AE33-0571-0078-BA01-D6DB03A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68D615-167B-E017-7471-CE2E9B9F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8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0C898-B68D-ACBA-0CFD-0D242130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D151D-E518-90A9-2E86-A64C75A2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2832CD-70DD-6507-EC0C-84D14FC2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520C4C-4740-9D8C-9D5C-9F94D7BA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2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C41583-AAC5-40DE-6EF4-8C2370F1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A6EEEA-F48E-B2DA-DAE0-7B95DC0C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C46027-4959-111A-4A89-FACD336E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9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CFAE2-5C99-38E9-1B95-2614C89C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EAFEEA-6EEE-BAEE-AC69-DFC46580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76A9EF-98FE-59DF-A1BC-2FB8A8F7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0D6319-4A53-8C1A-0FBF-89FB8122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51AF56-183A-29F2-F821-F96FA445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4C7CEB-96DF-BF48-EC60-D62E479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65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B511C-C599-B4B6-EB7D-67569919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5D4433-C00A-273A-EC90-43A78C181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5D6380-7704-25DB-2D03-2EE8EB2F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D9AC3E-6946-428D-1348-C9E1260F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353B89-CE74-43AE-EC48-E46FFC4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669302-19ED-130C-DDB3-F723E34C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6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03E2C3-CBD5-8C6D-2093-B2BD25A4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5ED80-9727-7E3A-6244-A87FBAB0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ED92F5-8984-D6D0-F26C-A1AC4AEC4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45E9-7CC9-1048-B089-E266D4A30975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C071E-E540-CB37-8AF9-ACCC78520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E2864C-EC13-342A-27B3-1BD41EC18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C28F-22A0-934D-A6C3-64A0244CF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EB76F-9E9A-ED21-1120-9F3DBD1A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A6CE2-F115-32F8-F8AC-55E9CC186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ja-JP" dirty="0">
                <a:latin typeface="Times" pitchFamily="2" charset="0"/>
              </a:rPr>
              <a:t>Logic</a:t>
            </a:r>
            <a:br>
              <a:rPr kumimoji="1" lang="en-US" altLang="ja-JP" dirty="0">
                <a:latin typeface="Times" pitchFamily="2" charset="0"/>
              </a:rPr>
            </a:br>
            <a:r>
              <a:rPr lang="en-US" altLang="ja-JP" sz="4400" i="0" dirty="0">
                <a:solidFill>
                  <a:srgbClr val="373A3C"/>
                </a:solidFill>
                <a:effectLst/>
                <a:latin typeface="Times" pitchFamily="2" charset="0"/>
              </a:rPr>
              <a:t>COMP2620/COMP6262/PHIL2080 </a:t>
            </a:r>
            <a:endParaRPr kumimoji="1" lang="ja-JP" altLang="en-US" sz="4400">
              <a:latin typeface="Times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7F5FCE-B0E9-51DA-D095-3F834EB37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ja-JP" dirty="0">
                <a:latin typeface="Times" pitchFamily="2" charset="0"/>
              </a:rPr>
              <a:t>Tutorial</a:t>
            </a:r>
          </a:p>
          <a:p>
            <a:r>
              <a:rPr lang="en-US" altLang="ja-JP" dirty="0">
                <a:latin typeface="Times" pitchFamily="2" charset="0"/>
              </a:rPr>
              <a:t>Week6</a:t>
            </a:r>
            <a:endParaRPr kumimoji="1" lang="en-US" altLang="ja-JP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5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8BDB90-74B8-D526-F8E1-209DB4C142DC}"/>
              </a:ext>
            </a:extLst>
          </p:cNvPr>
          <p:cNvSpPr txBox="1"/>
          <p:nvPr/>
        </p:nvSpPr>
        <p:spPr>
          <a:xfrm>
            <a:off x="3336758" y="176464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Times" pitchFamily="2" charset="0"/>
              </a:rPr>
              <a:t>Proof1. ∀x(F x → </a:t>
            </a:r>
            <a:r>
              <a:rPr lang="en-US" altLang="ja-JP" sz="2000" dirty="0" err="1">
                <a:latin typeface="Times" pitchFamily="2" charset="0"/>
              </a:rPr>
              <a:t>Hx</a:t>
            </a:r>
            <a:r>
              <a:rPr lang="en-US" altLang="ja-JP" sz="2000" dirty="0">
                <a:latin typeface="Times" pitchFamily="2" charset="0"/>
              </a:rPr>
              <a:t>), ∃x(Gx ∧ ¬</a:t>
            </a:r>
            <a:r>
              <a:rPr lang="en-US" altLang="ja-JP" sz="2000" dirty="0" err="1">
                <a:latin typeface="Times" pitchFamily="2" charset="0"/>
              </a:rPr>
              <a:t>Hx</a:t>
            </a:r>
            <a:r>
              <a:rPr lang="en-US" altLang="ja-JP" sz="2000" dirty="0">
                <a:latin typeface="Times" pitchFamily="2" charset="0"/>
              </a:rPr>
              <a:t>) ⊨ ¬∀x(Gx → F x)</a:t>
            </a:r>
            <a:endParaRPr kumimoji="1" lang="ja-JP" altLang="en-US" sz="2000">
              <a:latin typeface="Times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49AF57-EF9C-4F29-DE20-B3166E1D89B5}"/>
              </a:ext>
            </a:extLst>
          </p:cNvPr>
          <p:cNvSpPr txBox="1"/>
          <p:nvPr/>
        </p:nvSpPr>
        <p:spPr>
          <a:xfrm>
            <a:off x="4997907" y="839097"/>
            <a:ext cx="2269211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∀x(F x → </a:t>
            </a:r>
            <a:r>
              <a:rPr lang="en-US" altLang="ja-JP" sz="1800" dirty="0" err="1">
                <a:latin typeface="Times" pitchFamily="2" charset="0"/>
              </a:rPr>
              <a:t>Hx</a:t>
            </a:r>
            <a:r>
              <a:rPr lang="en-US" altLang="ja-JP" sz="1800" dirty="0">
                <a:latin typeface="Times" pitchFamily="2" charset="0"/>
              </a:rPr>
              <a:t>)</a:t>
            </a:r>
            <a:endParaRPr kumimoji="1"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∃x(Gx ∧ ¬</a:t>
            </a:r>
            <a:r>
              <a:rPr lang="en-US" altLang="ja-JP" sz="1800" dirty="0" err="1">
                <a:latin typeface="Times" pitchFamily="2" charset="0"/>
              </a:rPr>
              <a:t>Hx</a:t>
            </a:r>
            <a:r>
              <a:rPr lang="en-US" altLang="ja-JP" sz="1800" dirty="0">
                <a:latin typeface="Times" pitchFamily="2" charset="0"/>
              </a:rPr>
              <a:t>)</a:t>
            </a:r>
          </a:p>
          <a:p>
            <a:r>
              <a:rPr lang="en-US" altLang="ja-JP" dirty="0">
                <a:latin typeface="Times" pitchFamily="2" charset="0"/>
              </a:rPr>
              <a:t>False: </a:t>
            </a:r>
            <a:r>
              <a:rPr lang="en-US" altLang="ja-JP" sz="1800" dirty="0">
                <a:latin typeface="Times" pitchFamily="2" charset="0"/>
              </a:rPr>
              <a:t>¬∀x(Gx → F x) </a:t>
            </a:r>
            <a:endParaRPr lang="en-US" altLang="ja-JP" dirty="0">
              <a:latin typeface="Times" pitchFamily="2" charset="0"/>
            </a:endParaRPr>
          </a:p>
          <a:p>
            <a:r>
              <a:rPr kumimoji="1" lang="en-US" altLang="ja-JP" dirty="0">
                <a:latin typeface="Times" pitchFamily="2" charset="0"/>
              </a:rPr>
              <a:t>True: </a:t>
            </a:r>
            <a:r>
              <a:rPr lang="en-US" altLang="ja-JP" sz="1800" dirty="0">
                <a:latin typeface="Times" pitchFamily="2" charset="0"/>
              </a:rPr>
              <a:t>∀x(Gx → F x) </a:t>
            </a:r>
          </a:p>
          <a:p>
            <a:r>
              <a:rPr lang="en-US" altLang="ja-JP" dirty="0">
                <a:latin typeface="Times" pitchFamily="2" charset="0"/>
              </a:rPr>
              <a:t>True: Ga </a:t>
            </a:r>
            <a:r>
              <a:rPr lang="en-US" altLang="ja-JP" sz="1800" dirty="0">
                <a:latin typeface="Times" pitchFamily="2" charset="0"/>
              </a:rPr>
              <a:t>∧ ¬ </a:t>
            </a:r>
            <a:r>
              <a:rPr lang="en-US" altLang="ja-JP" dirty="0">
                <a:latin typeface="Times" pitchFamily="2" charset="0"/>
              </a:rPr>
              <a:t>Ha</a:t>
            </a:r>
          </a:p>
          <a:p>
            <a:r>
              <a:rPr lang="en-US" altLang="ja-JP" dirty="0">
                <a:solidFill>
                  <a:srgbClr val="FF0000"/>
                </a:solidFill>
                <a:latin typeface="Times" pitchFamily="2" charset="0"/>
              </a:rPr>
              <a:t>True: Ga</a:t>
            </a:r>
          </a:p>
          <a:p>
            <a:r>
              <a:rPr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¬ </a:t>
            </a:r>
            <a:r>
              <a:rPr lang="en-US" altLang="ja-JP" dirty="0">
                <a:latin typeface="Times" pitchFamily="2" charset="0"/>
              </a:rPr>
              <a:t>Ha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Times" pitchFamily="2" charset="0"/>
              </a:rPr>
              <a:t>False: Ha</a:t>
            </a:r>
          </a:p>
          <a:p>
            <a:r>
              <a:rPr lang="en-US" altLang="ja-JP" dirty="0">
                <a:latin typeface="Times" pitchFamily="2" charset="0"/>
              </a:rPr>
              <a:t>True: Fa</a:t>
            </a:r>
            <a:r>
              <a:rPr lang="en-US" altLang="ja-JP" sz="1800" dirty="0">
                <a:latin typeface="Times" pitchFamily="2" charset="0"/>
              </a:rPr>
              <a:t> → Ha</a:t>
            </a:r>
            <a:endParaRPr lang="en-US" altLang="ja-JP" dirty="0">
              <a:latin typeface="Times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318F4B-CF8D-82FC-1321-06ADCFA7B842}"/>
              </a:ext>
            </a:extLst>
          </p:cNvPr>
          <p:cNvSpPr txBox="1"/>
          <p:nvPr/>
        </p:nvSpPr>
        <p:spPr>
          <a:xfrm>
            <a:off x="2756310" y="4034118"/>
            <a:ext cx="164660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Times" pitchFamily="2" charset="0"/>
              </a:rPr>
              <a:t>False: Fa</a:t>
            </a:r>
          </a:p>
          <a:p>
            <a:r>
              <a:rPr kumimoji="1" lang="en-US" altLang="ja-JP" dirty="0">
                <a:latin typeface="Times" pitchFamily="2" charset="0"/>
              </a:rPr>
              <a:t>True : Ga </a:t>
            </a:r>
            <a:r>
              <a:rPr lang="en-US" altLang="ja-JP" sz="1800" dirty="0">
                <a:latin typeface="Times" pitchFamily="2" charset="0"/>
              </a:rPr>
              <a:t>→ Fa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CECD66-15D6-A268-C41C-3A226DA9D577}"/>
              </a:ext>
            </a:extLst>
          </p:cNvPr>
          <p:cNvSpPr txBox="1"/>
          <p:nvPr/>
        </p:nvSpPr>
        <p:spPr>
          <a:xfrm>
            <a:off x="8423875" y="4034118"/>
            <a:ext cx="10118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  <a:latin typeface="Times" pitchFamily="2" charset="0"/>
              </a:rPr>
              <a:t>True: Ha</a:t>
            </a:r>
            <a:endParaRPr kumimoji="1" lang="ja-JP" altLang="en-US">
              <a:solidFill>
                <a:schemeClr val="accent6"/>
              </a:solidFill>
              <a:latin typeface="Times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D912A7-E497-73CB-C8F1-8227E23D3BF5}"/>
              </a:ext>
            </a:extLst>
          </p:cNvPr>
          <p:cNvSpPr txBox="1"/>
          <p:nvPr/>
        </p:nvSpPr>
        <p:spPr>
          <a:xfrm>
            <a:off x="1431035" y="5324037"/>
            <a:ext cx="106311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Times" pitchFamily="2" charset="0"/>
              </a:rPr>
              <a:t>False: Ga</a:t>
            </a:r>
            <a:endParaRPr kumimoji="1" lang="ja-JP" altLang="en-US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8622FD-F4A8-5DC4-A7A5-5EF55C517A18}"/>
              </a:ext>
            </a:extLst>
          </p:cNvPr>
          <p:cNvSpPr txBox="1"/>
          <p:nvPr/>
        </p:nvSpPr>
        <p:spPr>
          <a:xfrm>
            <a:off x="4511235" y="5290147"/>
            <a:ext cx="9733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Times" pitchFamily="2" charset="0"/>
              </a:rPr>
              <a:t>True: Fa</a:t>
            </a:r>
            <a:endParaRPr kumimoji="1" lang="ja-JP" altLang="en-US">
              <a:solidFill>
                <a:schemeClr val="accent1"/>
              </a:solidFill>
              <a:latin typeface="Times" pitchFamily="2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1B0C3A-4A0C-BE4C-AA48-D39837346FC1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3579613" y="3424420"/>
            <a:ext cx="2552900" cy="60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289E468-80EF-4EA0-0B29-AEB3094798DE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6132513" y="3424420"/>
            <a:ext cx="2797270" cy="60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4C0B8AC-F612-52CB-8901-D9C2055E1A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62591" y="4680449"/>
            <a:ext cx="1603374" cy="643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BAEB2CF-4DC0-FE18-E24D-3B025B57B59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565965" y="4680449"/>
            <a:ext cx="1431942" cy="60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9E05BF-F3C3-D6E9-AF9D-2E5EA9A5E9E5}"/>
              </a:ext>
            </a:extLst>
          </p:cNvPr>
          <p:cNvSpPr txBox="1"/>
          <p:nvPr/>
        </p:nvSpPr>
        <p:spPr>
          <a:xfrm>
            <a:off x="1754842" y="5967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748549-E57E-10BF-A3A3-4A69EF1FAC7B}"/>
              </a:ext>
            </a:extLst>
          </p:cNvPr>
          <p:cNvSpPr txBox="1"/>
          <p:nvPr/>
        </p:nvSpPr>
        <p:spPr>
          <a:xfrm>
            <a:off x="4790157" y="5967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B2472A-45B7-8B23-09C1-53206B18C15A}"/>
              </a:ext>
            </a:extLst>
          </p:cNvPr>
          <p:cNvSpPr txBox="1"/>
          <p:nvPr/>
        </p:nvSpPr>
        <p:spPr>
          <a:xfrm>
            <a:off x="8722033" y="46159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3E036FE-B043-D6E6-209B-D585442574B1}"/>
              </a:ext>
            </a:extLst>
          </p:cNvPr>
          <p:cNvSpPr txBox="1"/>
          <p:nvPr/>
        </p:nvSpPr>
        <p:spPr>
          <a:xfrm>
            <a:off x="6878232" y="550870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All branches close, and the sequent is valid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89486A-0D20-A8FB-3A61-EB61F1B2A800}"/>
              </a:ext>
            </a:extLst>
          </p:cNvPr>
          <p:cNvSpPr txBox="1"/>
          <p:nvPr/>
        </p:nvSpPr>
        <p:spPr>
          <a:xfrm>
            <a:off x="3440465" y="20854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Proof2. ∀x(F x → </a:t>
            </a:r>
            <a:r>
              <a:rPr lang="en-US" altLang="ja-JP" dirty="0" err="1">
                <a:latin typeface="Times" pitchFamily="2" charset="0"/>
              </a:rPr>
              <a:t>Hx</a:t>
            </a:r>
            <a:r>
              <a:rPr lang="en-US" altLang="ja-JP" dirty="0">
                <a:latin typeface="Times" pitchFamily="2" charset="0"/>
              </a:rPr>
              <a:t>), ∃x(Gx ∧ ¬</a:t>
            </a:r>
            <a:r>
              <a:rPr lang="en-US" altLang="ja-JP" dirty="0" err="1">
                <a:latin typeface="Times" pitchFamily="2" charset="0"/>
              </a:rPr>
              <a:t>Hx</a:t>
            </a:r>
            <a:r>
              <a:rPr lang="en-US" altLang="ja-JP" dirty="0">
                <a:latin typeface="Times" pitchFamily="2" charset="0"/>
              </a:rPr>
              <a:t>) ⊨ ¬∀x(F x → Gx)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38D548-8468-4F63-D9DE-3F60534C5EC9}"/>
              </a:ext>
            </a:extLst>
          </p:cNvPr>
          <p:cNvSpPr txBox="1"/>
          <p:nvPr/>
        </p:nvSpPr>
        <p:spPr>
          <a:xfrm>
            <a:off x="4997907" y="839097"/>
            <a:ext cx="2269211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∀x(F x → </a:t>
            </a:r>
            <a:r>
              <a:rPr lang="en-US" altLang="ja-JP" sz="1800" dirty="0" err="1">
                <a:latin typeface="Times" pitchFamily="2" charset="0"/>
              </a:rPr>
              <a:t>Hx</a:t>
            </a:r>
            <a:r>
              <a:rPr lang="en-US" altLang="ja-JP" sz="1800" dirty="0">
                <a:latin typeface="Times" pitchFamily="2" charset="0"/>
              </a:rPr>
              <a:t>)</a:t>
            </a:r>
            <a:endParaRPr kumimoji="1"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∃x(Gx ∧ ¬</a:t>
            </a:r>
            <a:r>
              <a:rPr lang="en-US" altLang="ja-JP" sz="1800" dirty="0" err="1">
                <a:latin typeface="Times" pitchFamily="2" charset="0"/>
              </a:rPr>
              <a:t>Hx</a:t>
            </a:r>
            <a:r>
              <a:rPr lang="en-US" altLang="ja-JP" sz="1800" dirty="0">
                <a:latin typeface="Times" pitchFamily="2" charset="0"/>
              </a:rPr>
              <a:t>)</a:t>
            </a:r>
          </a:p>
          <a:p>
            <a:r>
              <a:rPr lang="en-US" altLang="ja-JP" dirty="0">
                <a:latin typeface="Times" pitchFamily="2" charset="0"/>
              </a:rPr>
              <a:t>False: ¬∀x(F x → Gx)</a:t>
            </a:r>
          </a:p>
          <a:p>
            <a:r>
              <a:rPr kumimoji="1" lang="en-US" altLang="ja-JP" dirty="0">
                <a:latin typeface="Times" pitchFamily="2" charset="0"/>
              </a:rPr>
              <a:t>True: </a:t>
            </a:r>
            <a:r>
              <a:rPr lang="en-US" altLang="ja-JP" dirty="0">
                <a:latin typeface="Times" pitchFamily="2" charset="0"/>
              </a:rPr>
              <a:t>∀x(F x → Gx)</a:t>
            </a:r>
          </a:p>
          <a:p>
            <a:r>
              <a:rPr lang="en-US" altLang="ja-JP" dirty="0">
                <a:latin typeface="Times" pitchFamily="2" charset="0"/>
              </a:rPr>
              <a:t>True: Ga </a:t>
            </a:r>
            <a:r>
              <a:rPr lang="en-US" altLang="ja-JP" sz="1800" dirty="0">
                <a:latin typeface="Times" pitchFamily="2" charset="0"/>
              </a:rPr>
              <a:t>∧ ¬ </a:t>
            </a:r>
            <a:r>
              <a:rPr lang="en-US" altLang="ja-JP" dirty="0">
                <a:latin typeface="Times" pitchFamily="2" charset="0"/>
              </a:rPr>
              <a:t>Ha</a:t>
            </a:r>
          </a:p>
          <a:p>
            <a:r>
              <a:rPr lang="en-US" altLang="ja-JP" dirty="0">
                <a:solidFill>
                  <a:schemeClr val="accent1"/>
                </a:solidFill>
                <a:latin typeface="Times" pitchFamily="2" charset="0"/>
              </a:rPr>
              <a:t>True: Ga</a:t>
            </a:r>
          </a:p>
          <a:p>
            <a:r>
              <a:rPr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¬ </a:t>
            </a:r>
            <a:r>
              <a:rPr lang="en-US" altLang="ja-JP" dirty="0">
                <a:latin typeface="Times" pitchFamily="2" charset="0"/>
              </a:rPr>
              <a:t>Ha</a:t>
            </a:r>
          </a:p>
          <a:p>
            <a:r>
              <a:rPr lang="en-US" altLang="ja-JP" dirty="0">
                <a:solidFill>
                  <a:schemeClr val="accent6"/>
                </a:solidFill>
                <a:latin typeface="Times" pitchFamily="2" charset="0"/>
              </a:rPr>
              <a:t>False: Ha</a:t>
            </a:r>
          </a:p>
          <a:p>
            <a:r>
              <a:rPr lang="en-US" altLang="ja-JP" dirty="0">
                <a:latin typeface="Times" pitchFamily="2" charset="0"/>
              </a:rPr>
              <a:t>True: Fa</a:t>
            </a:r>
            <a:r>
              <a:rPr lang="en-US" altLang="ja-JP" sz="1800" dirty="0">
                <a:latin typeface="Times" pitchFamily="2" charset="0"/>
              </a:rPr>
              <a:t> → Ha</a:t>
            </a:r>
            <a:endParaRPr lang="en-US" altLang="ja-JP" dirty="0">
              <a:latin typeface="Times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6E3EC5-4A6A-2EE3-5740-2CAC97EF8515}"/>
              </a:ext>
            </a:extLst>
          </p:cNvPr>
          <p:cNvSpPr txBox="1"/>
          <p:nvPr/>
        </p:nvSpPr>
        <p:spPr>
          <a:xfrm>
            <a:off x="2756310" y="4034118"/>
            <a:ext cx="158088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Times" pitchFamily="2" charset="0"/>
              </a:rPr>
              <a:t>False: Fa</a:t>
            </a:r>
          </a:p>
          <a:p>
            <a:r>
              <a:rPr kumimoji="1" lang="en-US" altLang="ja-JP" dirty="0">
                <a:latin typeface="Times" pitchFamily="2" charset="0"/>
              </a:rPr>
              <a:t>True: Fa </a:t>
            </a:r>
            <a:r>
              <a:rPr lang="en-US" altLang="ja-JP" sz="1800" dirty="0">
                <a:latin typeface="Times" pitchFamily="2" charset="0"/>
              </a:rPr>
              <a:t>→ Ga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D94862-9856-5F1A-0E52-633C9EA378E5}"/>
              </a:ext>
            </a:extLst>
          </p:cNvPr>
          <p:cNvSpPr txBox="1"/>
          <p:nvPr/>
        </p:nvSpPr>
        <p:spPr>
          <a:xfrm>
            <a:off x="8423875" y="4034118"/>
            <a:ext cx="10118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  <a:latin typeface="Times" pitchFamily="2" charset="0"/>
              </a:rPr>
              <a:t>True: Ha</a:t>
            </a:r>
            <a:endParaRPr kumimoji="1" lang="ja-JP" altLang="en-US">
              <a:solidFill>
                <a:schemeClr val="accent6"/>
              </a:solidFill>
              <a:latin typeface="Times" pitchFamily="2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CE8CC31-2155-8C57-A10B-5FC88B7D47DA}"/>
              </a:ext>
            </a:extLst>
          </p:cNvPr>
          <p:cNvCxnSpPr>
            <a:cxnSpLocks/>
          </p:cNvCxnSpPr>
          <p:nvPr/>
        </p:nvCxnSpPr>
        <p:spPr>
          <a:xfrm flipV="1">
            <a:off x="3550759" y="3424420"/>
            <a:ext cx="2581754" cy="60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03F975C-3B92-881A-C86C-061F9B6AF8CD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132513" y="3424420"/>
            <a:ext cx="2797270" cy="60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41447F-7D06-7EA4-EDF7-4B46233248C6}"/>
              </a:ext>
            </a:extLst>
          </p:cNvPr>
          <p:cNvSpPr txBox="1"/>
          <p:nvPr/>
        </p:nvSpPr>
        <p:spPr>
          <a:xfrm>
            <a:off x="1431035" y="5324037"/>
            <a:ext cx="102463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Times" pitchFamily="2" charset="0"/>
              </a:rPr>
              <a:t>False: Fa</a:t>
            </a:r>
            <a:endParaRPr kumimoji="1" lang="ja-JP" altLang="en-US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D0C4A-CFC4-1336-D266-E863B251DE4F}"/>
              </a:ext>
            </a:extLst>
          </p:cNvPr>
          <p:cNvSpPr txBox="1"/>
          <p:nvPr/>
        </p:nvSpPr>
        <p:spPr>
          <a:xfrm>
            <a:off x="4511235" y="5290147"/>
            <a:ext cx="100380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Times" pitchFamily="2" charset="0"/>
              </a:rPr>
              <a:t>True: Ga</a:t>
            </a:r>
            <a:endParaRPr kumimoji="1" lang="ja-JP" altLang="en-US">
              <a:solidFill>
                <a:schemeClr val="accent1"/>
              </a:solidFill>
              <a:latin typeface="Times" pitchFamily="2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3074A0D-7C2E-4D05-A9FC-E479EDF3B4A8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1943355" y="4680449"/>
            <a:ext cx="1603396" cy="643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B310A5A-884C-5C6B-4997-99FCD78434DF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3546751" y="4680449"/>
            <a:ext cx="1466385" cy="609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1180C9-0AAE-D779-4D9E-990850BDE6F8}"/>
              </a:ext>
            </a:extLst>
          </p:cNvPr>
          <p:cNvSpPr txBox="1"/>
          <p:nvPr/>
        </p:nvSpPr>
        <p:spPr>
          <a:xfrm>
            <a:off x="7267118" y="5775886"/>
            <a:ext cx="500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If there is an open branch, we can create the model that proof is wrong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6CB1C9-617E-A356-FBCB-8EAB5A003A1B}"/>
              </a:ext>
            </a:extLst>
          </p:cNvPr>
          <p:cNvSpPr txBox="1"/>
          <p:nvPr/>
        </p:nvSpPr>
        <p:spPr>
          <a:xfrm>
            <a:off x="9166023" y="1123550"/>
            <a:ext cx="2345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Domain ={α}</a:t>
            </a:r>
          </a:p>
          <a:p>
            <a:endParaRPr lang="en-US" altLang="ja-JP" dirty="0"/>
          </a:p>
          <a:p>
            <a:r>
              <a:rPr kumimoji="1" lang="en-US" altLang="ja-JP" dirty="0"/>
              <a:t>I(a) = α</a:t>
            </a:r>
          </a:p>
          <a:p>
            <a:r>
              <a:rPr lang="en-US" altLang="ja-JP" dirty="0"/>
              <a:t>I(F) = ∅(Empty set}</a:t>
            </a:r>
          </a:p>
          <a:p>
            <a:r>
              <a:rPr kumimoji="1" lang="en-US" altLang="ja-JP" dirty="0"/>
              <a:t>I(G) = {α}</a:t>
            </a:r>
          </a:p>
          <a:p>
            <a:r>
              <a:rPr lang="en-US" altLang="ja-JP" dirty="0"/>
              <a:t>I(H) = </a:t>
            </a:r>
            <a:r>
              <a:rPr lang="ja-JP" altLang="en-US"/>
              <a:t>∅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14749AB-FE70-E515-F13C-8BD4902A9264}"/>
              </a:ext>
            </a:extLst>
          </p:cNvPr>
          <p:cNvSpPr txBox="1"/>
          <p:nvPr/>
        </p:nvSpPr>
        <p:spPr>
          <a:xfrm>
            <a:off x="8722033" y="449578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FDFFE5D-3CFE-4255-B8A1-E9B454D2D3FB}"/>
              </a:ext>
            </a:extLst>
          </p:cNvPr>
          <p:cNvSpPr txBox="1"/>
          <p:nvPr/>
        </p:nvSpPr>
        <p:spPr>
          <a:xfrm>
            <a:off x="2006918" y="5914385"/>
            <a:ext cx="500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Already exist in the branches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0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89486A-0D20-A8FB-3A61-EB61F1B2A800}"/>
              </a:ext>
            </a:extLst>
          </p:cNvPr>
          <p:cNvSpPr txBox="1"/>
          <p:nvPr/>
        </p:nvSpPr>
        <p:spPr>
          <a:xfrm>
            <a:off x="3080084" y="449179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Proof3. ∀x(F x → </a:t>
            </a:r>
            <a:r>
              <a:rPr lang="en-US" altLang="ja-JP" dirty="0" err="1">
                <a:latin typeface="Times" pitchFamily="2" charset="0"/>
              </a:rPr>
              <a:t>Hx</a:t>
            </a:r>
            <a:r>
              <a:rPr lang="en-US" altLang="ja-JP" dirty="0">
                <a:latin typeface="Times" pitchFamily="2" charset="0"/>
              </a:rPr>
              <a:t>), ∀x(Gx → ¬</a:t>
            </a:r>
            <a:r>
              <a:rPr lang="en-US" altLang="ja-JP" dirty="0" err="1">
                <a:latin typeface="Times" pitchFamily="2" charset="0"/>
              </a:rPr>
              <a:t>Hx</a:t>
            </a:r>
            <a:r>
              <a:rPr lang="en-US" altLang="ja-JP" dirty="0">
                <a:latin typeface="Times" pitchFamily="2" charset="0"/>
              </a:rPr>
              <a:t>) ⊨ ∀x(F x → (Gx → </a:t>
            </a:r>
            <a:r>
              <a:rPr lang="en-US" altLang="ja-JP" dirty="0" err="1">
                <a:latin typeface="Times" pitchFamily="2" charset="0"/>
              </a:rPr>
              <a:t>Rxx</a:t>
            </a:r>
            <a:r>
              <a:rPr lang="en-US" altLang="ja-JP" dirty="0">
                <a:latin typeface="Times" pitchFamily="2" charset="0"/>
              </a:rPr>
              <a:t>))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2F9DE-7A17-C7CB-ECC0-56935832FEC2}"/>
              </a:ext>
            </a:extLst>
          </p:cNvPr>
          <p:cNvSpPr txBox="1"/>
          <p:nvPr/>
        </p:nvSpPr>
        <p:spPr>
          <a:xfrm>
            <a:off x="4195991" y="919877"/>
            <a:ext cx="3079293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∀x(F x → </a:t>
            </a:r>
            <a:r>
              <a:rPr lang="en-US" altLang="ja-JP" sz="1800" dirty="0" err="1">
                <a:latin typeface="Times" pitchFamily="2" charset="0"/>
              </a:rPr>
              <a:t>Hx</a:t>
            </a:r>
            <a:r>
              <a:rPr lang="en-US" altLang="ja-JP" sz="1800" dirty="0">
                <a:latin typeface="Times" pitchFamily="2" charset="0"/>
              </a:rPr>
              <a:t>)</a:t>
            </a:r>
            <a:endParaRPr kumimoji="1"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∃x(Gx ∧ ¬</a:t>
            </a:r>
            <a:r>
              <a:rPr lang="en-US" altLang="ja-JP" sz="1800" dirty="0" err="1">
                <a:latin typeface="Times" pitchFamily="2" charset="0"/>
              </a:rPr>
              <a:t>Hx</a:t>
            </a:r>
            <a:r>
              <a:rPr lang="en-US" altLang="ja-JP" sz="1800" dirty="0">
                <a:latin typeface="Times" pitchFamily="2" charset="0"/>
              </a:rPr>
              <a:t>)</a:t>
            </a:r>
          </a:p>
          <a:p>
            <a:r>
              <a:rPr lang="en-US" altLang="ja-JP" dirty="0">
                <a:latin typeface="Times" pitchFamily="2" charset="0"/>
              </a:rPr>
              <a:t>False: ∀x(F x → (Gx → </a:t>
            </a:r>
            <a:r>
              <a:rPr lang="en-US" altLang="ja-JP" dirty="0" err="1">
                <a:latin typeface="Times" pitchFamily="2" charset="0"/>
              </a:rPr>
              <a:t>Rxx</a:t>
            </a:r>
            <a:r>
              <a:rPr lang="en-US" altLang="ja-JP" dirty="0">
                <a:latin typeface="Times" pitchFamily="2" charset="0"/>
              </a:rPr>
              <a:t>)) </a:t>
            </a:r>
            <a:r>
              <a:rPr kumimoji="1" lang="en-US" altLang="ja-JP" dirty="0">
                <a:latin typeface="Times" pitchFamily="2" charset="0"/>
              </a:rPr>
              <a:t>True: </a:t>
            </a:r>
            <a:r>
              <a:rPr lang="en-US" altLang="ja-JP" dirty="0">
                <a:latin typeface="Times" pitchFamily="2" charset="0"/>
              </a:rPr>
              <a:t>(F a → (Ga → </a:t>
            </a:r>
            <a:r>
              <a:rPr lang="en-US" altLang="ja-JP" dirty="0" err="1">
                <a:latin typeface="Times" pitchFamily="2" charset="0"/>
              </a:rPr>
              <a:t>Raa</a:t>
            </a:r>
            <a:r>
              <a:rPr lang="en-US" altLang="ja-JP" dirty="0">
                <a:latin typeface="Times" pitchFamily="2" charset="0"/>
              </a:rPr>
              <a:t>))</a:t>
            </a:r>
          </a:p>
          <a:p>
            <a:r>
              <a:rPr lang="en-US" altLang="ja-JP" dirty="0">
                <a:latin typeface="Times" pitchFamily="2" charset="0"/>
              </a:rPr>
              <a:t>True: Fa</a:t>
            </a:r>
          </a:p>
          <a:p>
            <a:r>
              <a:rPr lang="en-US" altLang="ja-JP" dirty="0">
                <a:latin typeface="Times" pitchFamily="2" charset="0"/>
              </a:rPr>
              <a:t>True: Ga → </a:t>
            </a:r>
            <a:r>
              <a:rPr lang="en-US" altLang="ja-JP" dirty="0" err="1">
                <a:latin typeface="Times" pitchFamily="2" charset="0"/>
              </a:rPr>
              <a:t>Raa</a:t>
            </a:r>
            <a:r>
              <a:rPr lang="en-US" altLang="ja-JP" dirty="0">
                <a:latin typeface="Times" pitchFamily="2" charset="0"/>
              </a:rPr>
              <a:t> </a:t>
            </a:r>
          </a:p>
          <a:p>
            <a:r>
              <a:rPr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Ga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False: </a:t>
            </a:r>
            <a:r>
              <a:rPr lang="en-US" altLang="ja-JP" dirty="0" err="1">
                <a:latin typeface="Times" pitchFamily="2" charset="0"/>
              </a:rPr>
              <a:t>Raa</a:t>
            </a:r>
            <a:r>
              <a:rPr lang="en-US" altLang="ja-JP" dirty="0">
                <a:latin typeface="Times" pitchFamily="2" charset="0"/>
              </a:rPr>
              <a:t> </a:t>
            </a:r>
          </a:p>
          <a:p>
            <a:r>
              <a:rPr lang="en-US" altLang="ja-JP" dirty="0">
                <a:latin typeface="Times" pitchFamily="2" charset="0"/>
              </a:rPr>
              <a:t>True: Fa</a:t>
            </a:r>
            <a:r>
              <a:rPr lang="en-US" altLang="ja-JP" sz="1800" dirty="0">
                <a:latin typeface="Times" pitchFamily="2" charset="0"/>
              </a:rPr>
              <a:t> → Ha</a:t>
            </a:r>
            <a:endParaRPr lang="en-US" altLang="ja-JP" dirty="0">
              <a:latin typeface="Times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821360-C4D5-2331-8E49-81C443DD9283}"/>
              </a:ext>
            </a:extLst>
          </p:cNvPr>
          <p:cNvSpPr txBox="1"/>
          <p:nvPr/>
        </p:nvSpPr>
        <p:spPr>
          <a:xfrm>
            <a:off x="2756310" y="4034118"/>
            <a:ext cx="102463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False: Fa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1C951B-9CCE-31CB-9C27-2EE44FF749BB}"/>
              </a:ext>
            </a:extLst>
          </p:cNvPr>
          <p:cNvSpPr txBox="1"/>
          <p:nvPr/>
        </p:nvSpPr>
        <p:spPr>
          <a:xfrm>
            <a:off x="8423875" y="4034118"/>
            <a:ext cx="174919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True: Ha</a:t>
            </a:r>
          </a:p>
          <a:p>
            <a:r>
              <a:rPr kumimoji="1" lang="en-US" altLang="ja-JP" dirty="0">
                <a:latin typeface="Times" pitchFamily="2" charset="0"/>
              </a:rPr>
              <a:t>True:</a:t>
            </a:r>
            <a:r>
              <a:rPr lang="en-US" altLang="ja-JP" dirty="0">
                <a:latin typeface="Times" pitchFamily="2" charset="0"/>
              </a:rPr>
              <a:t> Ga → ¬Ha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288A99-5E5D-1238-0FB1-0163996F3B96}"/>
              </a:ext>
            </a:extLst>
          </p:cNvPr>
          <p:cNvSpPr txBox="1"/>
          <p:nvPr/>
        </p:nvSpPr>
        <p:spPr>
          <a:xfrm>
            <a:off x="7275284" y="5391770"/>
            <a:ext cx="106311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False: Ga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BC19F1-B881-2482-DA9E-FEDE4C5B6B25}"/>
              </a:ext>
            </a:extLst>
          </p:cNvPr>
          <p:cNvSpPr txBox="1"/>
          <p:nvPr/>
        </p:nvSpPr>
        <p:spPr>
          <a:xfrm>
            <a:off x="10355484" y="5357880"/>
            <a:ext cx="119936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True: </a:t>
            </a:r>
            <a:r>
              <a:rPr lang="en-US" altLang="ja-JP" dirty="0">
                <a:latin typeface="Times" pitchFamily="2" charset="0"/>
              </a:rPr>
              <a:t>¬ </a:t>
            </a:r>
            <a:r>
              <a:rPr kumimoji="1" lang="en-US" altLang="ja-JP" dirty="0">
                <a:latin typeface="Times" pitchFamily="2" charset="0"/>
              </a:rPr>
              <a:t>Ha</a:t>
            </a:r>
          </a:p>
          <a:p>
            <a:r>
              <a:rPr lang="en-US" altLang="ja-JP" dirty="0">
                <a:latin typeface="Times" pitchFamily="2" charset="0"/>
              </a:rPr>
              <a:t>False: Ha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612DA-1AAB-B3AD-E870-66D19051A2DE}"/>
              </a:ext>
            </a:extLst>
          </p:cNvPr>
          <p:cNvSpPr txBox="1"/>
          <p:nvPr/>
        </p:nvSpPr>
        <p:spPr>
          <a:xfrm>
            <a:off x="3576232" y="610535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All branches close, and the sequent is valid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EC4321-8605-FB74-14D3-187073B4623F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3268630" y="3505200"/>
            <a:ext cx="2467008" cy="528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1D84A17-CE19-8331-2E75-BBA1C3E091F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5735638" y="3505200"/>
            <a:ext cx="3562836" cy="528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45AF696-3DFB-10DB-A41C-AD4079981F4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806840" y="4680449"/>
            <a:ext cx="1491634" cy="71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D8A909E-F0FA-BD17-8977-34B1A09BC43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298474" y="4680449"/>
            <a:ext cx="1656694" cy="67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47231D2-D157-2BB5-5555-A70DB30BD104}"/>
              </a:ext>
            </a:extLst>
          </p:cNvPr>
          <p:cNvSpPr txBox="1"/>
          <p:nvPr/>
        </p:nvSpPr>
        <p:spPr>
          <a:xfrm>
            <a:off x="3060880" y="464092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14FF19-1C5D-FA5D-0126-9F92B177DBB7}"/>
              </a:ext>
            </a:extLst>
          </p:cNvPr>
          <p:cNvSpPr txBox="1"/>
          <p:nvPr/>
        </p:nvSpPr>
        <p:spPr>
          <a:xfrm>
            <a:off x="7599091" y="585343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391487-169B-98B4-32EE-73AD79820FF7}"/>
              </a:ext>
            </a:extLst>
          </p:cNvPr>
          <p:cNvSpPr txBox="1"/>
          <p:nvPr/>
        </p:nvSpPr>
        <p:spPr>
          <a:xfrm>
            <a:off x="10747418" y="610535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1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89486A-0D20-A8FB-3A61-EB61F1B2A800}"/>
              </a:ext>
            </a:extLst>
          </p:cNvPr>
          <p:cNvSpPr txBox="1"/>
          <p:nvPr/>
        </p:nvSpPr>
        <p:spPr>
          <a:xfrm>
            <a:off x="2390274" y="192506"/>
            <a:ext cx="776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Proof4. ∀x ∀</a:t>
            </a:r>
            <a:r>
              <a:rPr lang="en-US" altLang="ja-JP" dirty="0" err="1">
                <a:latin typeface="Times" pitchFamily="2" charset="0"/>
              </a:rPr>
              <a:t>y∀z</a:t>
            </a:r>
            <a:r>
              <a:rPr lang="en-US" altLang="ja-JP" dirty="0">
                <a:latin typeface="Times" pitchFamily="2" charset="0"/>
              </a:rPr>
              <a:t>((</a:t>
            </a:r>
            <a:r>
              <a:rPr lang="en-US" altLang="ja-JP" dirty="0" err="1">
                <a:latin typeface="Times" pitchFamily="2" charset="0"/>
              </a:rPr>
              <a:t>Rxy</a:t>
            </a:r>
            <a:r>
              <a:rPr lang="en-US" altLang="ja-JP" dirty="0">
                <a:latin typeface="Times" pitchFamily="2" charset="0"/>
              </a:rPr>
              <a:t> ∧ </a:t>
            </a:r>
            <a:r>
              <a:rPr lang="en-US" altLang="ja-JP" dirty="0" err="1">
                <a:latin typeface="Times" pitchFamily="2" charset="0"/>
              </a:rPr>
              <a:t>Ryz</a:t>
            </a:r>
            <a:r>
              <a:rPr lang="en-US" altLang="ja-JP" dirty="0">
                <a:latin typeface="Times" pitchFamily="2" charset="0"/>
              </a:rPr>
              <a:t>) → </a:t>
            </a:r>
            <a:r>
              <a:rPr lang="en-US" altLang="ja-JP" dirty="0" err="1">
                <a:latin typeface="Times" pitchFamily="2" charset="0"/>
              </a:rPr>
              <a:t>Rxz</a:t>
            </a:r>
            <a:r>
              <a:rPr lang="en-US" altLang="ja-JP" dirty="0">
                <a:latin typeface="Times" pitchFamily="2" charset="0"/>
              </a:rPr>
              <a:t>), ∀</a:t>
            </a:r>
            <a:r>
              <a:rPr lang="en-US" altLang="ja-JP" dirty="0" err="1">
                <a:latin typeface="Times" pitchFamily="2" charset="0"/>
              </a:rPr>
              <a:t>x∀y</a:t>
            </a:r>
            <a:r>
              <a:rPr lang="en-US" altLang="ja-JP" dirty="0">
                <a:latin typeface="Times" pitchFamily="2" charset="0"/>
              </a:rPr>
              <a:t>(</a:t>
            </a:r>
            <a:r>
              <a:rPr lang="en-US" altLang="ja-JP" dirty="0" err="1">
                <a:latin typeface="Times" pitchFamily="2" charset="0"/>
              </a:rPr>
              <a:t>Rxy</a:t>
            </a:r>
            <a:r>
              <a:rPr lang="en-US" altLang="ja-JP" dirty="0">
                <a:latin typeface="Times" pitchFamily="2" charset="0"/>
              </a:rPr>
              <a:t> → </a:t>
            </a:r>
            <a:r>
              <a:rPr lang="en-US" altLang="ja-JP" dirty="0" err="1">
                <a:latin typeface="Times" pitchFamily="2" charset="0"/>
              </a:rPr>
              <a:t>Ryx</a:t>
            </a:r>
            <a:r>
              <a:rPr lang="en-US" altLang="ja-JP" dirty="0">
                <a:latin typeface="Times" pitchFamily="2" charset="0"/>
              </a:rPr>
              <a:t>) ⊨ ∀</a:t>
            </a:r>
            <a:r>
              <a:rPr lang="en-US" altLang="ja-JP" dirty="0" err="1">
                <a:latin typeface="Times" pitchFamily="2" charset="0"/>
              </a:rPr>
              <a:t>x∀y</a:t>
            </a:r>
            <a:r>
              <a:rPr lang="en-US" altLang="ja-JP" dirty="0">
                <a:latin typeface="Times" pitchFamily="2" charset="0"/>
              </a:rPr>
              <a:t>(</a:t>
            </a:r>
            <a:r>
              <a:rPr lang="en-US" altLang="ja-JP" dirty="0" err="1">
                <a:latin typeface="Times" pitchFamily="2" charset="0"/>
              </a:rPr>
              <a:t>Rxy</a:t>
            </a:r>
            <a:r>
              <a:rPr lang="en-US" altLang="ja-JP" dirty="0">
                <a:latin typeface="Times" pitchFamily="2" charset="0"/>
              </a:rPr>
              <a:t> → </a:t>
            </a:r>
            <a:r>
              <a:rPr lang="en-US" altLang="ja-JP" dirty="0" err="1">
                <a:latin typeface="Times" pitchFamily="2" charset="0"/>
              </a:rPr>
              <a:t>Rxx</a:t>
            </a:r>
            <a:r>
              <a:rPr lang="en-US" altLang="ja-JP" dirty="0">
                <a:latin typeface="Times" pitchFamily="2" charset="0"/>
              </a:rPr>
              <a:t>)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3F3AC2-5FBC-DF83-E812-B68DA8C92ABF}"/>
              </a:ext>
            </a:extLst>
          </p:cNvPr>
          <p:cNvSpPr txBox="1"/>
          <p:nvPr/>
        </p:nvSpPr>
        <p:spPr>
          <a:xfrm>
            <a:off x="3837367" y="801161"/>
            <a:ext cx="3796542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1. True:</a:t>
            </a:r>
            <a:r>
              <a:rPr lang="en-US" altLang="ja-JP" sz="1800" dirty="0">
                <a:latin typeface="Times" pitchFamily="2" charset="0"/>
              </a:rPr>
              <a:t> </a:t>
            </a:r>
            <a:r>
              <a:rPr lang="en-US" altLang="ja-JP" dirty="0">
                <a:latin typeface="Times" pitchFamily="2" charset="0"/>
              </a:rPr>
              <a:t>∀</a:t>
            </a:r>
            <a:r>
              <a:rPr lang="en-US" altLang="ja-JP" dirty="0" err="1">
                <a:latin typeface="Times" pitchFamily="2" charset="0"/>
              </a:rPr>
              <a:t>x∀y∀z</a:t>
            </a:r>
            <a:r>
              <a:rPr lang="en-US" altLang="ja-JP" dirty="0">
                <a:latin typeface="Times" pitchFamily="2" charset="0"/>
              </a:rPr>
              <a:t>((</a:t>
            </a:r>
            <a:r>
              <a:rPr lang="en-US" altLang="ja-JP" dirty="0" err="1">
                <a:latin typeface="Times" pitchFamily="2" charset="0"/>
              </a:rPr>
              <a:t>Rxy</a:t>
            </a:r>
            <a:r>
              <a:rPr lang="en-US" altLang="ja-JP" dirty="0">
                <a:latin typeface="Times" pitchFamily="2" charset="0"/>
              </a:rPr>
              <a:t> ∧ </a:t>
            </a:r>
            <a:r>
              <a:rPr lang="en-US" altLang="ja-JP" dirty="0" err="1">
                <a:latin typeface="Times" pitchFamily="2" charset="0"/>
              </a:rPr>
              <a:t>Ryz</a:t>
            </a:r>
            <a:r>
              <a:rPr lang="en-US" altLang="ja-JP" dirty="0">
                <a:latin typeface="Times" pitchFamily="2" charset="0"/>
              </a:rPr>
              <a:t>) → </a:t>
            </a:r>
            <a:r>
              <a:rPr lang="en-US" altLang="ja-JP" dirty="0" err="1">
                <a:latin typeface="Times" pitchFamily="2" charset="0"/>
              </a:rPr>
              <a:t>Rxz</a:t>
            </a:r>
            <a:r>
              <a:rPr lang="en-US" altLang="ja-JP" dirty="0">
                <a:latin typeface="Times" pitchFamily="2" charset="0"/>
              </a:rPr>
              <a:t>)</a:t>
            </a:r>
          </a:p>
          <a:p>
            <a:r>
              <a:rPr lang="en-US" altLang="ja-JP" dirty="0">
                <a:latin typeface="Times" pitchFamily="2" charset="0"/>
              </a:rPr>
              <a:t>2. True:</a:t>
            </a:r>
            <a:r>
              <a:rPr lang="en-US" altLang="ja-JP" sz="1800" dirty="0">
                <a:latin typeface="Times" pitchFamily="2" charset="0"/>
              </a:rPr>
              <a:t> </a:t>
            </a:r>
            <a:r>
              <a:rPr lang="en-US" altLang="ja-JP" dirty="0">
                <a:latin typeface="Times" pitchFamily="2" charset="0"/>
              </a:rPr>
              <a:t>∀</a:t>
            </a:r>
            <a:r>
              <a:rPr lang="en-US" altLang="ja-JP" dirty="0" err="1">
                <a:latin typeface="Times" pitchFamily="2" charset="0"/>
              </a:rPr>
              <a:t>x∀y</a:t>
            </a:r>
            <a:r>
              <a:rPr lang="en-US" altLang="ja-JP" dirty="0">
                <a:latin typeface="Times" pitchFamily="2" charset="0"/>
              </a:rPr>
              <a:t>(</a:t>
            </a:r>
            <a:r>
              <a:rPr lang="en-US" altLang="ja-JP" dirty="0" err="1">
                <a:latin typeface="Times" pitchFamily="2" charset="0"/>
              </a:rPr>
              <a:t>Rxy</a:t>
            </a:r>
            <a:r>
              <a:rPr lang="en-US" altLang="ja-JP" dirty="0">
                <a:latin typeface="Times" pitchFamily="2" charset="0"/>
              </a:rPr>
              <a:t> → </a:t>
            </a:r>
            <a:r>
              <a:rPr lang="en-US" altLang="ja-JP" dirty="0" err="1">
                <a:latin typeface="Times" pitchFamily="2" charset="0"/>
              </a:rPr>
              <a:t>Ryx</a:t>
            </a:r>
            <a:r>
              <a:rPr lang="en-US" altLang="ja-JP" dirty="0">
                <a:latin typeface="Times" pitchFamily="2" charset="0"/>
              </a:rPr>
              <a:t>) </a:t>
            </a:r>
          </a:p>
          <a:p>
            <a:r>
              <a:rPr lang="en-US" altLang="ja-JP" dirty="0">
                <a:latin typeface="Times" pitchFamily="2" charset="0"/>
              </a:rPr>
              <a:t>3. False: ∀</a:t>
            </a:r>
            <a:r>
              <a:rPr lang="en-US" altLang="ja-JP" dirty="0" err="1">
                <a:latin typeface="Times" pitchFamily="2" charset="0"/>
              </a:rPr>
              <a:t>x∀y</a:t>
            </a:r>
            <a:r>
              <a:rPr lang="en-US" altLang="ja-JP" dirty="0">
                <a:latin typeface="Times" pitchFamily="2" charset="0"/>
              </a:rPr>
              <a:t>(</a:t>
            </a:r>
            <a:r>
              <a:rPr lang="en-US" altLang="ja-JP" dirty="0" err="1">
                <a:latin typeface="Times" pitchFamily="2" charset="0"/>
              </a:rPr>
              <a:t>Rxy</a:t>
            </a:r>
            <a:r>
              <a:rPr lang="en-US" altLang="ja-JP" dirty="0">
                <a:latin typeface="Times" pitchFamily="2" charset="0"/>
              </a:rPr>
              <a:t> → </a:t>
            </a:r>
            <a:r>
              <a:rPr lang="en-US" altLang="ja-JP" dirty="0" err="1">
                <a:latin typeface="Times" pitchFamily="2" charset="0"/>
              </a:rPr>
              <a:t>Rxx</a:t>
            </a:r>
            <a:r>
              <a:rPr lang="en-US" altLang="ja-JP" dirty="0">
                <a:latin typeface="Times" pitchFamily="2" charset="0"/>
              </a:rPr>
              <a:t>)</a:t>
            </a:r>
          </a:p>
          <a:p>
            <a:r>
              <a:rPr lang="en-US" altLang="ja-JP" dirty="0">
                <a:latin typeface="Times" pitchFamily="2" charset="0"/>
              </a:rPr>
              <a:t>4. False: ∀y(Ray → </a:t>
            </a:r>
            <a:r>
              <a:rPr lang="en-US" altLang="ja-JP" dirty="0" err="1">
                <a:latin typeface="Times" pitchFamily="2" charset="0"/>
              </a:rPr>
              <a:t>Raa</a:t>
            </a:r>
            <a:r>
              <a:rPr lang="en-US" altLang="ja-JP" dirty="0">
                <a:latin typeface="Times" pitchFamily="2" charset="0"/>
              </a:rPr>
              <a:t>)</a:t>
            </a:r>
          </a:p>
          <a:p>
            <a:r>
              <a:rPr lang="en-US" altLang="ja-JP" dirty="0">
                <a:latin typeface="Times" pitchFamily="2" charset="0"/>
              </a:rPr>
              <a:t>5. False: </a:t>
            </a:r>
            <a:r>
              <a:rPr lang="en-US" altLang="ja-JP" dirty="0" err="1">
                <a:latin typeface="Times" pitchFamily="2" charset="0"/>
              </a:rPr>
              <a:t>Rab</a:t>
            </a:r>
            <a:r>
              <a:rPr lang="en-US" altLang="ja-JP" dirty="0">
                <a:latin typeface="Times" pitchFamily="2" charset="0"/>
              </a:rPr>
              <a:t> → </a:t>
            </a:r>
            <a:r>
              <a:rPr lang="en-US" altLang="ja-JP" dirty="0" err="1">
                <a:latin typeface="Times" pitchFamily="2" charset="0"/>
              </a:rPr>
              <a:t>Raa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6. True: </a:t>
            </a:r>
            <a:r>
              <a:rPr lang="en-US" altLang="ja-JP" dirty="0" err="1">
                <a:latin typeface="Times" pitchFamily="2" charset="0"/>
              </a:rPr>
              <a:t>Rab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7. False: </a:t>
            </a:r>
            <a:r>
              <a:rPr lang="en-US" altLang="ja-JP" dirty="0" err="1">
                <a:latin typeface="Times" pitchFamily="2" charset="0"/>
              </a:rPr>
              <a:t>Raa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8. True: ∀y(Ray → Rya) </a:t>
            </a:r>
          </a:p>
          <a:p>
            <a:r>
              <a:rPr lang="en-US" altLang="ja-JP" dirty="0">
                <a:latin typeface="Times" pitchFamily="2" charset="0"/>
              </a:rPr>
              <a:t>9. True: </a:t>
            </a:r>
            <a:r>
              <a:rPr lang="en-US" altLang="ja-JP" dirty="0" err="1">
                <a:latin typeface="Times" pitchFamily="2" charset="0"/>
              </a:rPr>
              <a:t>Rab</a:t>
            </a:r>
            <a:r>
              <a:rPr lang="en-US" altLang="ja-JP" dirty="0">
                <a:latin typeface="Times" pitchFamily="2" charset="0"/>
              </a:rPr>
              <a:t> → </a:t>
            </a:r>
            <a:r>
              <a:rPr lang="en-US" altLang="ja-JP" dirty="0" err="1">
                <a:latin typeface="Times" pitchFamily="2" charset="0"/>
              </a:rPr>
              <a:t>Rba</a:t>
            </a:r>
            <a:endParaRPr lang="en-US" altLang="ja-JP" dirty="0">
              <a:latin typeface="Times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F4258A-7CCA-B1C4-AC50-318BE72CE981}"/>
              </a:ext>
            </a:extLst>
          </p:cNvPr>
          <p:cNvSpPr txBox="1"/>
          <p:nvPr/>
        </p:nvSpPr>
        <p:spPr>
          <a:xfrm>
            <a:off x="2046234" y="3766833"/>
            <a:ext cx="151195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10. False: </a:t>
            </a:r>
            <a:r>
              <a:rPr lang="en-US" altLang="ja-JP" dirty="0" err="1">
                <a:latin typeface="Times" pitchFamily="2" charset="0"/>
              </a:rPr>
              <a:t>Rab</a:t>
            </a:r>
            <a:endParaRPr kumimoji="1" lang="en-US" altLang="ja-JP" dirty="0">
              <a:latin typeface="Times" pitchFamily="2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DDB733-8C44-678C-4965-9D926115F98F}"/>
              </a:ext>
            </a:extLst>
          </p:cNvPr>
          <p:cNvSpPr txBox="1"/>
          <p:nvPr/>
        </p:nvSpPr>
        <p:spPr>
          <a:xfrm>
            <a:off x="7391772" y="3766833"/>
            <a:ext cx="3603872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11. True: </a:t>
            </a:r>
            <a:r>
              <a:rPr lang="en-US" altLang="ja-JP" dirty="0" err="1">
                <a:latin typeface="Times" pitchFamily="2" charset="0"/>
              </a:rPr>
              <a:t>Rba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12. True: ∀</a:t>
            </a:r>
            <a:r>
              <a:rPr lang="en-US" altLang="ja-JP" dirty="0" err="1">
                <a:latin typeface="Times" pitchFamily="2" charset="0"/>
              </a:rPr>
              <a:t>y∀z</a:t>
            </a:r>
            <a:r>
              <a:rPr lang="en-US" altLang="ja-JP" dirty="0">
                <a:latin typeface="Times" pitchFamily="2" charset="0"/>
              </a:rPr>
              <a:t>((Ray ∧ </a:t>
            </a:r>
            <a:r>
              <a:rPr lang="en-US" altLang="ja-JP" dirty="0" err="1">
                <a:latin typeface="Times" pitchFamily="2" charset="0"/>
              </a:rPr>
              <a:t>Ryz</a:t>
            </a:r>
            <a:r>
              <a:rPr lang="en-US" altLang="ja-JP" dirty="0">
                <a:latin typeface="Times" pitchFamily="2" charset="0"/>
              </a:rPr>
              <a:t>) → Raz)</a:t>
            </a:r>
          </a:p>
          <a:p>
            <a:r>
              <a:rPr lang="en-US" altLang="ja-JP" dirty="0">
                <a:latin typeface="Times" pitchFamily="2" charset="0"/>
              </a:rPr>
              <a:t>13. True: ∀z((</a:t>
            </a:r>
            <a:r>
              <a:rPr lang="en-US" altLang="ja-JP" dirty="0" err="1">
                <a:latin typeface="Times" pitchFamily="2" charset="0"/>
              </a:rPr>
              <a:t>Rab</a:t>
            </a:r>
            <a:r>
              <a:rPr lang="en-US" altLang="ja-JP" dirty="0">
                <a:latin typeface="Times" pitchFamily="2" charset="0"/>
              </a:rPr>
              <a:t> ∧ </a:t>
            </a:r>
            <a:r>
              <a:rPr lang="en-US" altLang="ja-JP" dirty="0" err="1">
                <a:latin typeface="Times" pitchFamily="2" charset="0"/>
              </a:rPr>
              <a:t>Rbz</a:t>
            </a:r>
            <a:r>
              <a:rPr lang="en-US" altLang="ja-JP" dirty="0">
                <a:latin typeface="Times" pitchFamily="2" charset="0"/>
              </a:rPr>
              <a:t>) → Raz)</a:t>
            </a:r>
          </a:p>
          <a:p>
            <a:r>
              <a:rPr lang="en-US" altLang="ja-JP" dirty="0">
                <a:latin typeface="Times" pitchFamily="2" charset="0"/>
              </a:rPr>
              <a:t>14. True: ((</a:t>
            </a:r>
            <a:r>
              <a:rPr lang="en-US" altLang="ja-JP" dirty="0" err="1">
                <a:latin typeface="Times" pitchFamily="2" charset="0"/>
              </a:rPr>
              <a:t>Rab</a:t>
            </a:r>
            <a:r>
              <a:rPr lang="en-US" altLang="ja-JP" dirty="0">
                <a:latin typeface="Times" pitchFamily="2" charset="0"/>
              </a:rPr>
              <a:t> ∧ </a:t>
            </a:r>
            <a:r>
              <a:rPr lang="en-US" altLang="ja-JP" dirty="0" err="1">
                <a:latin typeface="Times" pitchFamily="2" charset="0"/>
              </a:rPr>
              <a:t>Rba</a:t>
            </a:r>
            <a:r>
              <a:rPr lang="en-US" altLang="ja-JP" dirty="0">
                <a:latin typeface="Times" pitchFamily="2" charset="0"/>
              </a:rPr>
              <a:t>) → </a:t>
            </a:r>
            <a:r>
              <a:rPr lang="en-US" altLang="ja-JP" dirty="0" err="1">
                <a:latin typeface="Times" pitchFamily="2" charset="0"/>
              </a:rPr>
              <a:t>Raa</a:t>
            </a:r>
            <a:r>
              <a:rPr lang="en-US" altLang="ja-JP" dirty="0">
                <a:latin typeface="Times" pitchFamily="2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CC2404-CD45-18F8-0E3D-81CE852097D0}"/>
              </a:ext>
            </a:extLst>
          </p:cNvPr>
          <p:cNvSpPr txBox="1"/>
          <p:nvPr/>
        </p:nvSpPr>
        <p:spPr>
          <a:xfrm>
            <a:off x="6497136" y="5352068"/>
            <a:ext cx="17892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False: </a:t>
            </a:r>
            <a:r>
              <a:rPr lang="en-US" altLang="ja-JP" dirty="0" err="1">
                <a:latin typeface="Times" pitchFamily="2" charset="0"/>
              </a:rPr>
              <a:t>Rab</a:t>
            </a:r>
            <a:r>
              <a:rPr lang="en-US" altLang="ja-JP" dirty="0">
                <a:latin typeface="Times" pitchFamily="2" charset="0"/>
              </a:rPr>
              <a:t> ∧ </a:t>
            </a:r>
            <a:r>
              <a:rPr lang="en-US" altLang="ja-JP" dirty="0" err="1">
                <a:latin typeface="Times" pitchFamily="2" charset="0"/>
              </a:rPr>
              <a:t>Rba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9FC575-A641-ADC1-7B4D-8B27430E970A}"/>
              </a:ext>
            </a:extLst>
          </p:cNvPr>
          <p:cNvSpPr txBox="1"/>
          <p:nvPr/>
        </p:nvSpPr>
        <p:spPr>
          <a:xfrm>
            <a:off x="10258502" y="5347511"/>
            <a:ext cx="11015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True: </a:t>
            </a:r>
            <a:r>
              <a:rPr lang="en-US" altLang="ja-JP" dirty="0" err="1">
                <a:latin typeface="Times" pitchFamily="2" charset="0"/>
              </a:rPr>
              <a:t>Raa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2377D8-9928-2BCC-6EB9-DE0BBBDEC380}"/>
              </a:ext>
            </a:extLst>
          </p:cNvPr>
          <p:cNvSpPr txBox="1"/>
          <p:nvPr/>
        </p:nvSpPr>
        <p:spPr>
          <a:xfrm>
            <a:off x="5678640" y="6105034"/>
            <a:ext cx="116570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False: </a:t>
            </a:r>
            <a:r>
              <a:rPr lang="en-US" altLang="ja-JP" dirty="0" err="1">
                <a:latin typeface="Times" pitchFamily="2" charset="0"/>
              </a:rPr>
              <a:t>Rab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70F196-FFDA-A60F-A654-BF42265BE1E9}"/>
              </a:ext>
            </a:extLst>
          </p:cNvPr>
          <p:cNvSpPr txBox="1"/>
          <p:nvPr/>
        </p:nvSpPr>
        <p:spPr>
          <a:xfrm>
            <a:off x="8028004" y="6105034"/>
            <a:ext cx="116570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False: </a:t>
            </a:r>
            <a:r>
              <a:rPr lang="en-US" altLang="ja-JP" dirty="0" err="1">
                <a:latin typeface="Times" pitchFamily="2" charset="0"/>
              </a:rPr>
              <a:t>Rba</a:t>
            </a:r>
            <a:endParaRPr kumimoji="1" lang="ja-JP" altLang="en-US">
              <a:latin typeface="Times" pitchFamily="2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6D48190-1E83-F0C4-281D-3BEE00CB1404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802210" y="3386484"/>
            <a:ext cx="2933428" cy="38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599929-2C31-06B2-A954-E6D83C03147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5735638" y="3386484"/>
            <a:ext cx="3458070" cy="38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0563E6E-98D3-F1FC-4536-77C9A9E4818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391772" y="4967162"/>
            <a:ext cx="1801936" cy="384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950E65-1E12-0222-3A93-C2FD166B3ED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9193708" y="4967162"/>
            <a:ext cx="1615586" cy="380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0F7725D-F205-8F78-C148-EE98C29A9BA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261492" y="5721400"/>
            <a:ext cx="1130280" cy="383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10C2D26-3E35-F7DC-66AB-D8AC95E5D62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391772" y="5721400"/>
            <a:ext cx="1219084" cy="383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20C4C7E-C225-B4C3-D0F2-A9CA535E4BA2}"/>
              </a:ext>
            </a:extLst>
          </p:cNvPr>
          <p:cNvSpPr txBox="1"/>
          <p:nvPr/>
        </p:nvSpPr>
        <p:spPr>
          <a:xfrm>
            <a:off x="2594461" y="433184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00B96C-2E04-52D1-3993-3B22DFD17C36}"/>
              </a:ext>
            </a:extLst>
          </p:cNvPr>
          <p:cNvSpPr txBox="1"/>
          <p:nvPr/>
        </p:nvSpPr>
        <p:spPr>
          <a:xfrm>
            <a:off x="5997536" y="64886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FE62FA-8323-BB7E-45A3-64F7449A641F}"/>
              </a:ext>
            </a:extLst>
          </p:cNvPr>
          <p:cNvSpPr txBox="1"/>
          <p:nvPr/>
        </p:nvSpPr>
        <p:spPr>
          <a:xfrm>
            <a:off x="8403107" y="64886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✖️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A40A78-ABB4-DD2D-DC65-BD1128619C19}"/>
              </a:ext>
            </a:extLst>
          </p:cNvPr>
          <p:cNvSpPr txBox="1"/>
          <p:nvPr/>
        </p:nvSpPr>
        <p:spPr>
          <a:xfrm>
            <a:off x="2346109" y="604524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sequent is valid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7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89486A-0D20-A8FB-3A61-EB61F1B2A800}"/>
              </a:ext>
            </a:extLst>
          </p:cNvPr>
          <p:cNvSpPr txBox="1"/>
          <p:nvPr/>
        </p:nvSpPr>
        <p:spPr>
          <a:xfrm>
            <a:off x="4607195" y="176464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" pitchFamily="2" charset="0"/>
              </a:rPr>
              <a:t>Proof5. ∃</a:t>
            </a:r>
            <a:r>
              <a:rPr lang="en-US" altLang="ja-JP" dirty="0" err="1">
                <a:latin typeface="Times" pitchFamily="2" charset="0"/>
              </a:rPr>
              <a:t>x∃yRxy</a:t>
            </a:r>
            <a:r>
              <a:rPr lang="en-US" altLang="ja-JP" dirty="0">
                <a:latin typeface="Times" pitchFamily="2" charset="0"/>
              </a:rPr>
              <a:t> ⊨ ∃</a:t>
            </a:r>
            <a:r>
              <a:rPr lang="en-US" altLang="ja-JP" dirty="0" err="1">
                <a:latin typeface="Times" pitchFamily="2" charset="0"/>
              </a:rPr>
              <a:t>x∃yRyx</a:t>
            </a:r>
            <a:endParaRPr kumimoji="1" lang="ja-JP" altLang="en-US">
              <a:latin typeface="Times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64950-1651-D485-59CE-CBA90E52CADA}"/>
              </a:ext>
            </a:extLst>
          </p:cNvPr>
          <p:cNvSpPr txBox="1"/>
          <p:nvPr/>
        </p:nvSpPr>
        <p:spPr>
          <a:xfrm>
            <a:off x="4195991" y="919877"/>
            <a:ext cx="3079293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" pitchFamily="2" charset="0"/>
              </a:rPr>
              <a:t>True:</a:t>
            </a:r>
            <a:r>
              <a:rPr lang="en-US" altLang="ja-JP" sz="1800" dirty="0">
                <a:latin typeface="Times" pitchFamily="2" charset="0"/>
              </a:rPr>
              <a:t> </a:t>
            </a:r>
            <a:r>
              <a:rPr lang="en-US" altLang="ja-JP" dirty="0">
                <a:latin typeface="Times" pitchFamily="2" charset="0"/>
              </a:rPr>
              <a:t>∃</a:t>
            </a:r>
            <a:r>
              <a:rPr lang="en-US" altLang="ja-JP" dirty="0" err="1">
                <a:latin typeface="Times" pitchFamily="2" charset="0"/>
              </a:rPr>
              <a:t>x∃yRxy</a:t>
            </a:r>
            <a:r>
              <a:rPr lang="en-US" altLang="ja-JP" dirty="0">
                <a:latin typeface="Times" pitchFamily="2" charset="0"/>
              </a:rPr>
              <a:t> </a:t>
            </a:r>
          </a:p>
          <a:p>
            <a:r>
              <a:rPr lang="en-US" altLang="ja-JP" dirty="0">
                <a:latin typeface="Times" pitchFamily="2" charset="0"/>
              </a:rPr>
              <a:t>False: ∃</a:t>
            </a:r>
            <a:r>
              <a:rPr lang="en-US" altLang="ja-JP" dirty="0" err="1">
                <a:latin typeface="Times" pitchFamily="2" charset="0"/>
              </a:rPr>
              <a:t>x∃yRyx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True: ∃</a:t>
            </a:r>
            <a:r>
              <a:rPr lang="en-US" altLang="ja-JP" dirty="0" err="1">
                <a:latin typeface="Times" pitchFamily="2" charset="0"/>
              </a:rPr>
              <a:t>yRay</a:t>
            </a:r>
            <a:r>
              <a:rPr lang="en-US" altLang="ja-JP" dirty="0">
                <a:latin typeface="Times" pitchFamily="2" charset="0"/>
              </a:rPr>
              <a:t> </a:t>
            </a:r>
          </a:p>
          <a:p>
            <a:r>
              <a:rPr lang="en-US" altLang="ja-JP" dirty="0">
                <a:latin typeface="Times" pitchFamily="2" charset="0"/>
              </a:rPr>
              <a:t>True: </a:t>
            </a:r>
            <a:r>
              <a:rPr lang="en-US" altLang="ja-JP" dirty="0" err="1">
                <a:latin typeface="Times" pitchFamily="2" charset="0"/>
              </a:rPr>
              <a:t>Rab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False: ∃</a:t>
            </a:r>
            <a:r>
              <a:rPr lang="en-US" altLang="ja-JP" dirty="0" err="1">
                <a:latin typeface="Times" pitchFamily="2" charset="0"/>
              </a:rPr>
              <a:t>yRyb</a:t>
            </a:r>
            <a:endParaRPr lang="en-US" altLang="ja-JP" dirty="0">
              <a:latin typeface="Times" pitchFamily="2" charset="0"/>
            </a:endParaRPr>
          </a:p>
          <a:p>
            <a:r>
              <a:rPr lang="en-US" altLang="ja-JP" dirty="0">
                <a:latin typeface="Times" pitchFamily="2" charset="0"/>
              </a:rPr>
              <a:t>False: </a:t>
            </a:r>
            <a:r>
              <a:rPr lang="en-US" altLang="ja-JP" dirty="0" err="1">
                <a:latin typeface="Times" pitchFamily="2" charset="0"/>
              </a:rPr>
              <a:t>Rab</a:t>
            </a:r>
            <a:endParaRPr lang="en-US" altLang="ja-JP" dirty="0">
              <a:latin typeface="Times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C1E8B8-41E0-62C4-EE35-0E0E50C8B04B}"/>
              </a:ext>
            </a:extLst>
          </p:cNvPr>
          <p:cNvSpPr txBox="1"/>
          <p:nvPr/>
        </p:nvSpPr>
        <p:spPr>
          <a:xfrm>
            <a:off x="7875794" y="229066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  <a:latin typeface="Times" pitchFamily="2" charset="0"/>
              </a:rPr>
              <a:t>sequent is valid</a:t>
            </a:r>
            <a:endParaRPr kumimoji="1" lang="ja-JP" altLang="en-US">
              <a:highlight>
                <a:srgbClr val="FFFF00"/>
              </a:highlight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2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Macintosh PowerPoint</Application>
  <PresentationFormat>ワイド画面</PresentationFormat>
  <Paragraphs>96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Times</vt:lpstr>
      <vt:lpstr>Office テーマ</vt:lpstr>
      <vt:lpstr>Logic COMP2620/COMP6262/PHIL2080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Arisa Yasuda</dc:creator>
  <cp:lastModifiedBy>Arisa Yasuda</cp:lastModifiedBy>
  <cp:revision>2</cp:revision>
  <dcterms:created xsi:type="dcterms:W3CDTF">2024-02-20T03:49:29Z</dcterms:created>
  <dcterms:modified xsi:type="dcterms:W3CDTF">2024-02-20T03:50:19Z</dcterms:modified>
</cp:coreProperties>
</file>