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33" r:id="rId3"/>
    <p:sldId id="336" r:id="rId4"/>
    <p:sldId id="320" r:id="rId5"/>
    <p:sldId id="331" r:id="rId6"/>
    <p:sldId id="321" r:id="rId7"/>
    <p:sldId id="33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EE587-72D2-5CA7-01FC-C0917D6B0A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0E0622-D482-26CD-9386-A4953F027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472DF78-3CB5-DA29-CAD6-133C4ECA31E2}"/>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5" name="フッター プレースホルダー 4">
            <a:extLst>
              <a:ext uri="{FF2B5EF4-FFF2-40B4-BE49-F238E27FC236}">
                <a16:creationId xmlns:a16="http://schemas.microsoft.com/office/drawing/2014/main" id="{9E0A5172-2EDC-41C9-0AC3-FAF4D342ED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57C54E-A0D7-4EE8-9C5A-B1C373EA9360}"/>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178372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4AC18-34BB-77F5-10AF-09773EF56B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8A822C-2058-D861-2F68-DC30CAAFB71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C1CA85-2833-9BFF-490B-293E09C7E2DC}"/>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5" name="フッター プレースホルダー 4">
            <a:extLst>
              <a:ext uri="{FF2B5EF4-FFF2-40B4-BE49-F238E27FC236}">
                <a16:creationId xmlns:a16="http://schemas.microsoft.com/office/drawing/2014/main" id="{83889C20-1A24-6712-336E-1BE28729C6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1B5892-1DB3-CAB7-326C-E32F3B98FB19}"/>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332867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BB9F5C-A238-14A4-90A8-43EA5AC49A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30D766-414D-FA51-347D-82FBFB712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FCABC8-9813-ACFD-DC53-44A59B2B6F9A}"/>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5" name="フッター プレースホルダー 4">
            <a:extLst>
              <a:ext uri="{FF2B5EF4-FFF2-40B4-BE49-F238E27FC236}">
                <a16:creationId xmlns:a16="http://schemas.microsoft.com/office/drawing/2014/main" id="{66450C29-9D4C-2ED0-4CFF-D52D0F752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10DDF3-EF7B-5522-28FA-CF92568090E5}"/>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414940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A8029-9E9B-5CCC-4D89-533324C733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73FBA7-80ED-286E-42BE-3F469883018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8DCFAF-DEDB-6927-49B2-10F1301DD5AD}"/>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5" name="フッター プレースホルダー 4">
            <a:extLst>
              <a:ext uri="{FF2B5EF4-FFF2-40B4-BE49-F238E27FC236}">
                <a16:creationId xmlns:a16="http://schemas.microsoft.com/office/drawing/2014/main" id="{E5B66106-170C-C630-E971-2ABB10E556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1F9DD6-F483-8893-3C35-BCEE34343AA4}"/>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417896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177770-7BC9-B383-A1A2-D3660B5531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A9E198-84D1-84C5-AC12-1E6BF68FF1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EE92E5D-7FD7-F548-2478-35B72D4F0302}"/>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5" name="フッター プレースホルダー 4">
            <a:extLst>
              <a:ext uri="{FF2B5EF4-FFF2-40B4-BE49-F238E27FC236}">
                <a16:creationId xmlns:a16="http://schemas.microsoft.com/office/drawing/2014/main" id="{75FA434A-1996-3F4F-CCA7-AB1DB17B88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11A80F-A63C-93F4-ECF0-D710609A8E5E}"/>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335352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84441-707E-87E4-4F58-0589992CA2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9E076E-6D51-0772-0416-93A8D8935A6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27EC5C-4177-A31B-B37B-5B71AC8097B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F60C9E-C041-0309-365E-B05D3DCD8568}"/>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6" name="フッター プレースホルダー 5">
            <a:extLst>
              <a:ext uri="{FF2B5EF4-FFF2-40B4-BE49-F238E27FC236}">
                <a16:creationId xmlns:a16="http://schemas.microsoft.com/office/drawing/2014/main" id="{6534C0DF-5B68-632A-7558-BA009B2E49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718647-BB7B-18BE-8812-0812C4121679}"/>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386683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6960F-C7C3-B6DE-EC38-ECB405F86E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7236EC-5367-6062-51CC-7889A313D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EBF5FD-E59D-741B-8067-ACF6AD5715D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A3F8C3-4D62-45A9-EED3-9A398FC9E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038F340-2284-86AA-9A47-9CAF0B5FB04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A73F6CA-E39F-11CF-7203-617849D459AD}"/>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8" name="フッター プレースホルダー 7">
            <a:extLst>
              <a:ext uri="{FF2B5EF4-FFF2-40B4-BE49-F238E27FC236}">
                <a16:creationId xmlns:a16="http://schemas.microsoft.com/office/drawing/2014/main" id="{CC259D5E-9636-0AE4-BC6F-39A89ADD7C0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594BAB-EF16-444E-82FF-BBCBE40567CB}"/>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203413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0396E-3DC8-9F9E-EFD6-904C98A134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6549C1B-3385-E646-D7FB-433C8C0F4108}"/>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4" name="フッター プレースホルダー 3">
            <a:extLst>
              <a:ext uri="{FF2B5EF4-FFF2-40B4-BE49-F238E27FC236}">
                <a16:creationId xmlns:a16="http://schemas.microsoft.com/office/drawing/2014/main" id="{7DBE0F9A-070C-6FDD-BFDC-FA69A86271B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5852E7-A5F9-70B9-00A1-BAEC05C57040}"/>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360448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F11BB64-3B6C-8854-B5AA-08EA67FCBA33}"/>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3" name="フッター プレースホルダー 2">
            <a:extLst>
              <a:ext uri="{FF2B5EF4-FFF2-40B4-BE49-F238E27FC236}">
                <a16:creationId xmlns:a16="http://schemas.microsoft.com/office/drawing/2014/main" id="{B0B34575-5093-1AA3-F84C-5055AD12FD0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037D32A-0E46-865A-00D3-438BFFEF5A39}"/>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86894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8CE51-B5A5-C352-FBB1-BFEBAD60E4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E05E4A-B690-CDF8-86A6-54BCFEC40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B8DF8C-F7AF-9944-2489-9546E9429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E4AC4E-72F8-A753-DAF3-F9D8ECD8A714}"/>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6" name="フッター プレースホルダー 5">
            <a:extLst>
              <a:ext uri="{FF2B5EF4-FFF2-40B4-BE49-F238E27FC236}">
                <a16:creationId xmlns:a16="http://schemas.microsoft.com/office/drawing/2014/main" id="{41DE327E-DC48-3FE1-11CC-3FCFFDF6B8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C05F9B-9409-9FEB-5C5A-16FECA35F8C8}"/>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139073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A76FD-70D1-21E7-9D52-DF14E98122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DDD43A-EDEE-C580-16C5-0A7973CBB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9AD8C8-908D-27D7-DBF7-E04BEC261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9DA9EF-997E-1411-7727-2884795E7217}"/>
              </a:ext>
            </a:extLst>
          </p:cNvPr>
          <p:cNvSpPr>
            <a:spLocks noGrp="1"/>
          </p:cNvSpPr>
          <p:nvPr>
            <p:ph type="dt" sz="half" idx="10"/>
          </p:nvPr>
        </p:nvSpPr>
        <p:spPr/>
        <p:txBody>
          <a:bodyPr/>
          <a:lstStyle/>
          <a:p>
            <a:fld id="{EEFC2482-B775-074E-A65D-D8F91B1023A5}" type="datetimeFigureOut">
              <a:rPr kumimoji="1" lang="ja-JP" altLang="en-US" smtClean="0"/>
              <a:t>2024/2/20</a:t>
            </a:fld>
            <a:endParaRPr kumimoji="1" lang="ja-JP" altLang="en-US"/>
          </a:p>
        </p:txBody>
      </p:sp>
      <p:sp>
        <p:nvSpPr>
          <p:cNvPr id="6" name="フッター プレースホルダー 5">
            <a:extLst>
              <a:ext uri="{FF2B5EF4-FFF2-40B4-BE49-F238E27FC236}">
                <a16:creationId xmlns:a16="http://schemas.microsoft.com/office/drawing/2014/main" id="{3883F8F5-26EB-F712-D444-EF2F3D424F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938DBC-0232-7853-20FB-70FE38DE5217}"/>
              </a:ext>
            </a:extLst>
          </p:cNvPr>
          <p:cNvSpPr>
            <a:spLocks noGrp="1"/>
          </p:cNvSpPr>
          <p:nvPr>
            <p:ph type="sldNum" sz="quarter" idx="12"/>
          </p:nvPr>
        </p:nvSpPr>
        <p:spPr/>
        <p:txBody>
          <a:body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22144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AC8AC9-7EBC-3436-1048-FEA813AAD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9DB73C-C684-C935-DDA7-69CDCEB35A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A46FB2-1ED4-D401-8596-745A1E4C4B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C2482-B775-074E-A65D-D8F91B1023A5}" type="datetimeFigureOut">
              <a:rPr kumimoji="1" lang="ja-JP" altLang="en-US" smtClean="0"/>
              <a:t>2024/2/20</a:t>
            </a:fld>
            <a:endParaRPr kumimoji="1" lang="ja-JP" altLang="en-US"/>
          </a:p>
        </p:txBody>
      </p:sp>
      <p:sp>
        <p:nvSpPr>
          <p:cNvPr id="5" name="フッター プレースホルダー 4">
            <a:extLst>
              <a:ext uri="{FF2B5EF4-FFF2-40B4-BE49-F238E27FC236}">
                <a16:creationId xmlns:a16="http://schemas.microsoft.com/office/drawing/2014/main" id="{09AC81CF-94B1-AD02-9C62-3F795102F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B52B32D-DBDE-DDF1-FBC7-B675E70AD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4DCEE-425F-EE41-B9BB-A6496A56954D}" type="slidenum">
              <a:rPr kumimoji="1" lang="ja-JP" altLang="en-US" smtClean="0"/>
              <a:t>‹#›</a:t>
            </a:fld>
            <a:endParaRPr kumimoji="1" lang="ja-JP" altLang="en-US"/>
          </a:p>
        </p:txBody>
      </p:sp>
    </p:spTree>
    <p:extLst>
      <p:ext uri="{BB962C8B-B14F-4D97-AF65-F5344CB8AC3E}">
        <p14:creationId xmlns:p14="http://schemas.microsoft.com/office/powerpoint/2010/main" val="4071995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1816FB-B68E-D21C-2589-FE52999205A7}"/>
              </a:ext>
            </a:extLst>
          </p:cNvPr>
          <p:cNvSpPr>
            <a:spLocks noGrp="1"/>
          </p:cNvSpPr>
          <p:nvPr>
            <p:ph type="ctrTitle"/>
          </p:nvPr>
        </p:nvSpPr>
        <p:spPr/>
        <p:txBody>
          <a:bodyPr anchor="ctr">
            <a:normAutofit/>
          </a:bodyPr>
          <a:lstStyle/>
          <a:p>
            <a:r>
              <a:rPr kumimoji="1" lang="en-US" altLang="ja-JP" dirty="0">
                <a:latin typeface="Times" pitchFamily="2" charset="0"/>
              </a:rPr>
              <a:t>Logic</a:t>
            </a:r>
            <a:br>
              <a:rPr kumimoji="1" lang="en-US" altLang="ja-JP" dirty="0">
                <a:latin typeface="Times" pitchFamily="2" charset="0"/>
              </a:rPr>
            </a:br>
            <a:r>
              <a:rPr lang="en-US" altLang="ja-JP" sz="4400" i="0" dirty="0">
                <a:solidFill>
                  <a:srgbClr val="373A3C"/>
                </a:solidFill>
                <a:effectLst/>
                <a:latin typeface="Times" pitchFamily="2" charset="0"/>
              </a:rPr>
              <a:t>COMP2620/COMP6262/PHIL2080 </a:t>
            </a:r>
            <a:endParaRPr kumimoji="1" lang="ja-JP" altLang="en-US" sz="4400">
              <a:latin typeface="Times" pitchFamily="2" charset="0"/>
            </a:endParaRPr>
          </a:p>
        </p:txBody>
      </p:sp>
      <p:sp>
        <p:nvSpPr>
          <p:cNvPr id="3" name="字幕 2">
            <a:extLst>
              <a:ext uri="{FF2B5EF4-FFF2-40B4-BE49-F238E27FC236}">
                <a16:creationId xmlns:a16="http://schemas.microsoft.com/office/drawing/2014/main" id="{0FB02D7D-F792-DB83-303F-08B451D71D1B}"/>
              </a:ext>
            </a:extLst>
          </p:cNvPr>
          <p:cNvSpPr>
            <a:spLocks noGrp="1"/>
          </p:cNvSpPr>
          <p:nvPr>
            <p:ph type="subTitle" idx="1"/>
          </p:nvPr>
        </p:nvSpPr>
        <p:spPr/>
        <p:txBody>
          <a:bodyPr anchor="ctr"/>
          <a:lstStyle/>
          <a:p>
            <a:r>
              <a:rPr kumimoji="1" lang="en-US" altLang="ja-JP" dirty="0">
                <a:latin typeface="Times" pitchFamily="2" charset="0"/>
              </a:rPr>
              <a:t>Tutorial </a:t>
            </a:r>
          </a:p>
          <a:p>
            <a:r>
              <a:rPr lang="en-US" altLang="ja-JP" dirty="0">
                <a:latin typeface="Times" pitchFamily="2" charset="0"/>
              </a:rPr>
              <a:t>Week</a:t>
            </a:r>
            <a:r>
              <a:rPr kumimoji="1" lang="en-US" altLang="ja-JP" dirty="0">
                <a:latin typeface="Times" pitchFamily="2" charset="0"/>
              </a:rPr>
              <a:t>8</a:t>
            </a:r>
          </a:p>
        </p:txBody>
      </p:sp>
    </p:spTree>
    <p:extLst>
      <p:ext uri="{BB962C8B-B14F-4D97-AF65-F5344CB8AC3E}">
        <p14:creationId xmlns:p14="http://schemas.microsoft.com/office/powerpoint/2010/main" val="230569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C014C6-1AEC-FBB8-FAB9-0D457BE3D75A}"/>
              </a:ext>
            </a:extLst>
          </p:cNvPr>
          <p:cNvSpPr txBox="1"/>
          <p:nvPr/>
        </p:nvSpPr>
        <p:spPr>
          <a:xfrm>
            <a:off x="1405766" y="236306"/>
            <a:ext cx="8659743" cy="1200329"/>
          </a:xfrm>
          <a:prstGeom prst="rect">
            <a:avLst/>
          </a:prstGeom>
          <a:noFill/>
        </p:spPr>
        <p:txBody>
          <a:bodyPr wrap="none" rtlCol="0">
            <a:spAutoFit/>
          </a:bodyPr>
          <a:lstStyle/>
          <a:p>
            <a:pPr algn="l"/>
            <a:r>
              <a:rPr lang="en-US" altLang="ja-JP" b="1" i="0" u="sng" dirty="0">
                <a:solidFill>
                  <a:srgbClr val="373A3C"/>
                </a:solidFill>
                <a:effectLst/>
                <a:latin typeface="Public Sans"/>
              </a:rPr>
              <a:t>Question 1:</a:t>
            </a:r>
            <a:endParaRPr lang="en-US" altLang="ja-JP" b="0" i="0" dirty="0">
              <a:solidFill>
                <a:srgbClr val="373A3C"/>
              </a:solidFill>
              <a:effectLst/>
              <a:latin typeface="Public Sans"/>
            </a:endParaRPr>
          </a:p>
          <a:p>
            <a:pPr algn="l"/>
            <a:r>
              <a:rPr lang="en-US" altLang="ja-JP" b="0" i="0" dirty="0">
                <a:solidFill>
                  <a:srgbClr val="373A3C"/>
                </a:solidFill>
                <a:effectLst/>
                <a:latin typeface="Public Sans"/>
              </a:rPr>
              <a:t>Let's start with two semantic tableaux questions, which we should all be fine with by now. </a:t>
            </a:r>
          </a:p>
          <a:p>
            <a:pPr algn="l"/>
            <a:r>
              <a:rPr lang="en-US" altLang="ja-JP" b="0" i="0" dirty="0">
                <a:solidFill>
                  <a:srgbClr val="373A3C"/>
                </a:solidFill>
                <a:effectLst/>
                <a:latin typeface="Public Sans"/>
              </a:rPr>
              <a:t>Prove the following to be valid using semantic tableaux:</a:t>
            </a:r>
          </a:p>
          <a:p>
            <a:pPr algn="l">
              <a:buFont typeface="+mj-lt"/>
              <a:buAutoNum type="arabicPeriod"/>
            </a:pPr>
            <a:r>
              <a:rPr lang="en-US" altLang="ja-JP" b="0" i="1" dirty="0">
                <a:solidFill>
                  <a:srgbClr val="373A3C"/>
                </a:solidFill>
                <a:effectLst/>
                <a:latin typeface="Public Sans"/>
              </a:rPr>
              <a:t>p → r, q → r </a:t>
            </a:r>
            <a:r>
              <a:rPr lang="en-US" altLang="ja-JP" b="0" i="0" dirty="0">
                <a:solidFill>
                  <a:srgbClr val="373A3C"/>
                </a:solidFill>
                <a:effectLst/>
                <a:latin typeface="Public Sans"/>
              </a:rPr>
              <a:t>⊢</a:t>
            </a:r>
            <a:r>
              <a:rPr lang="en-US" altLang="ja-JP" b="0" i="1" dirty="0">
                <a:solidFill>
                  <a:srgbClr val="373A3C"/>
                </a:solidFill>
                <a:effectLst/>
                <a:latin typeface="Public Sans"/>
              </a:rPr>
              <a:t> p </a:t>
            </a:r>
            <a:r>
              <a:rPr lang="en-US" altLang="ja-JP" b="0" i="0" dirty="0">
                <a:solidFill>
                  <a:srgbClr val="373A3C"/>
                </a:solidFill>
                <a:effectLst/>
                <a:latin typeface="Public Sans"/>
              </a:rPr>
              <a:t>∨</a:t>
            </a:r>
            <a:r>
              <a:rPr lang="en-US" altLang="ja-JP" b="0" i="1" dirty="0">
                <a:solidFill>
                  <a:srgbClr val="373A3C"/>
                </a:solidFill>
                <a:effectLst/>
                <a:latin typeface="Public Sans"/>
              </a:rPr>
              <a:t> q → r</a:t>
            </a:r>
            <a:endParaRPr lang="en-US" altLang="ja-JP" b="0" i="0" dirty="0">
              <a:solidFill>
                <a:srgbClr val="373A3C"/>
              </a:solidFill>
              <a:effectLst/>
              <a:latin typeface="Public Sans"/>
            </a:endParaRPr>
          </a:p>
        </p:txBody>
      </p:sp>
      <p:sp>
        <p:nvSpPr>
          <p:cNvPr id="6" name="テキスト ボックス 5">
            <a:extLst>
              <a:ext uri="{FF2B5EF4-FFF2-40B4-BE49-F238E27FC236}">
                <a16:creationId xmlns:a16="http://schemas.microsoft.com/office/drawing/2014/main" id="{B8639896-66F8-AC2B-3DA3-02B1962884F2}"/>
              </a:ext>
            </a:extLst>
          </p:cNvPr>
          <p:cNvSpPr txBox="1"/>
          <p:nvPr/>
        </p:nvSpPr>
        <p:spPr>
          <a:xfrm>
            <a:off x="1671546" y="1971091"/>
            <a:ext cx="1900009" cy="1477328"/>
          </a:xfrm>
          <a:prstGeom prst="rect">
            <a:avLst/>
          </a:prstGeom>
          <a:solidFill>
            <a:schemeClr val="bg2">
              <a:lumMod val="90000"/>
            </a:schemeClr>
          </a:solidFill>
        </p:spPr>
        <p:txBody>
          <a:bodyPr wrap="square" rtlCol="0">
            <a:spAutoFit/>
          </a:bodyPr>
          <a:lstStyle/>
          <a:p>
            <a:r>
              <a:rPr kumimoji="1" lang="en-US" altLang="ja-JP" dirty="0">
                <a:latin typeface="Times" pitchFamily="2" charset="0"/>
              </a:rPr>
              <a:t>True:</a:t>
            </a:r>
            <a:r>
              <a:rPr lang="en-US" altLang="ja-JP" sz="1800" dirty="0">
                <a:latin typeface="Times" pitchFamily="2" charset="0"/>
              </a:rPr>
              <a:t> </a:t>
            </a:r>
            <a:r>
              <a:rPr lang="en-US" altLang="ja-JP" b="0" dirty="0">
                <a:solidFill>
                  <a:srgbClr val="373A3C"/>
                </a:solidFill>
                <a:effectLst/>
                <a:latin typeface="Times" pitchFamily="2" charset="0"/>
              </a:rPr>
              <a:t>p → r </a:t>
            </a:r>
          </a:p>
          <a:p>
            <a:r>
              <a:rPr lang="en-US" altLang="ja-JP" dirty="0">
                <a:latin typeface="Times" pitchFamily="2" charset="0"/>
              </a:rPr>
              <a:t>True:</a:t>
            </a:r>
            <a:r>
              <a:rPr lang="en-US" altLang="ja-JP" sz="1800" dirty="0">
                <a:latin typeface="Times" pitchFamily="2" charset="0"/>
              </a:rPr>
              <a:t> </a:t>
            </a:r>
            <a:r>
              <a:rPr lang="en-US" altLang="ja-JP" b="0" dirty="0">
                <a:solidFill>
                  <a:srgbClr val="373A3C"/>
                </a:solidFill>
                <a:effectLst/>
                <a:latin typeface="Times" pitchFamily="2" charset="0"/>
              </a:rPr>
              <a:t>q → r</a:t>
            </a:r>
          </a:p>
          <a:p>
            <a:r>
              <a:rPr lang="en-US" altLang="ja-JP" b="0" dirty="0">
                <a:solidFill>
                  <a:srgbClr val="373A3C"/>
                </a:solidFill>
                <a:effectLst/>
                <a:latin typeface="Times" pitchFamily="2" charset="0"/>
              </a:rPr>
              <a:t>False: p ∨ q → r</a:t>
            </a:r>
          </a:p>
          <a:p>
            <a:r>
              <a:rPr lang="en-US" altLang="ja-JP" dirty="0">
                <a:solidFill>
                  <a:srgbClr val="373A3C"/>
                </a:solidFill>
                <a:latin typeface="Times" pitchFamily="2" charset="0"/>
              </a:rPr>
              <a:t>True:</a:t>
            </a:r>
            <a:r>
              <a:rPr lang="en-US" altLang="ja-JP" b="0" dirty="0">
                <a:solidFill>
                  <a:srgbClr val="373A3C"/>
                </a:solidFill>
                <a:effectLst/>
                <a:latin typeface="Times" pitchFamily="2" charset="0"/>
              </a:rPr>
              <a:t> p ∨ q </a:t>
            </a:r>
            <a:endParaRPr lang="en-US" altLang="ja-JP" dirty="0">
              <a:solidFill>
                <a:srgbClr val="373A3C"/>
              </a:solidFill>
              <a:latin typeface="Times" pitchFamily="2" charset="0"/>
            </a:endParaRPr>
          </a:p>
          <a:p>
            <a:r>
              <a:rPr lang="en-US" altLang="ja-JP" b="0" dirty="0">
                <a:solidFill>
                  <a:srgbClr val="373A3C"/>
                </a:solidFill>
                <a:effectLst/>
                <a:latin typeface="Times" pitchFamily="2" charset="0"/>
              </a:rPr>
              <a:t>False</a:t>
            </a:r>
            <a:r>
              <a:rPr lang="en-US" altLang="ja-JP" dirty="0">
                <a:solidFill>
                  <a:srgbClr val="373A3C"/>
                </a:solidFill>
                <a:latin typeface="Times" pitchFamily="2" charset="0"/>
              </a:rPr>
              <a:t>: </a:t>
            </a:r>
            <a:r>
              <a:rPr lang="en-US" altLang="ja-JP" b="0" dirty="0">
                <a:solidFill>
                  <a:srgbClr val="373A3C"/>
                </a:solidFill>
                <a:effectLst/>
                <a:latin typeface="Times" pitchFamily="2" charset="0"/>
              </a:rPr>
              <a:t>r</a:t>
            </a:r>
          </a:p>
        </p:txBody>
      </p:sp>
      <p:sp>
        <p:nvSpPr>
          <p:cNvPr id="7" name="テキスト ボックス 6">
            <a:extLst>
              <a:ext uri="{FF2B5EF4-FFF2-40B4-BE49-F238E27FC236}">
                <a16:creationId xmlns:a16="http://schemas.microsoft.com/office/drawing/2014/main" id="{14D191CF-7657-FB16-B488-1A38F81C0AC4}"/>
              </a:ext>
            </a:extLst>
          </p:cNvPr>
          <p:cNvSpPr txBox="1"/>
          <p:nvPr/>
        </p:nvSpPr>
        <p:spPr>
          <a:xfrm>
            <a:off x="968614" y="4110956"/>
            <a:ext cx="857927" cy="369332"/>
          </a:xfrm>
          <a:prstGeom prst="rect">
            <a:avLst/>
          </a:prstGeom>
          <a:solidFill>
            <a:schemeClr val="bg2">
              <a:lumMod val="90000"/>
            </a:schemeClr>
          </a:solidFill>
        </p:spPr>
        <p:txBody>
          <a:bodyPr wrap="none" rtlCol="0">
            <a:spAutoFit/>
          </a:bodyPr>
          <a:lstStyle/>
          <a:p>
            <a:r>
              <a:rPr kumimoji="1" lang="en-US" altLang="ja-JP" dirty="0">
                <a:latin typeface="Times" pitchFamily="2" charset="0"/>
              </a:rPr>
              <a:t>True: p</a:t>
            </a:r>
          </a:p>
        </p:txBody>
      </p:sp>
      <p:sp>
        <p:nvSpPr>
          <p:cNvPr id="9" name="テキスト ボックス 8">
            <a:extLst>
              <a:ext uri="{FF2B5EF4-FFF2-40B4-BE49-F238E27FC236}">
                <a16:creationId xmlns:a16="http://schemas.microsoft.com/office/drawing/2014/main" id="{39233D8E-D9A3-46F9-BDF3-1D3A25BC5812}"/>
              </a:ext>
            </a:extLst>
          </p:cNvPr>
          <p:cNvSpPr txBox="1"/>
          <p:nvPr/>
        </p:nvSpPr>
        <p:spPr>
          <a:xfrm>
            <a:off x="3371049" y="4110956"/>
            <a:ext cx="849913" cy="369332"/>
          </a:xfrm>
          <a:prstGeom prst="rect">
            <a:avLst/>
          </a:prstGeom>
          <a:solidFill>
            <a:schemeClr val="bg2">
              <a:lumMod val="90000"/>
            </a:schemeClr>
          </a:solidFill>
        </p:spPr>
        <p:txBody>
          <a:bodyPr wrap="none" rtlCol="0">
            <a:spAutoFit/>
          </a:bodyPr>
          <a:lstStyle/>
          <a:p>
            <a:r>
              <a:rPr kumimoji="1" lang="en-US" altLang="ja-JP" dirty="0">
                <a:latin typeface="Times" pitchFamily="2" charset="0"/>
              </a:rPr>
              <a:t>True: q</a:t>
            </a:r>
          </a:p>
        </p:txBody>
      </p:sp>
      <p:sp>
        <p:nvSpPr>
          <p:cNvPr id="10" name="テキスト ボックス 9">
            <a:extLst>
              <a:ext uri="{FF2B5EF4-FFF2-40B4-BE49-F238E27FC236}">
                <a16:creationId xmlns:a16="http://schemas.microsoft.com/office/drawing/2014/main" id="{EB1D30E6-1956-690D-7F7C-C7C299566FB2}"/>
              </a:ext>
            </a:extLst>
          </p:cNvPr>
          <p:cNvSpPr txBox="1"/>
          <p:nvPr/>
        </p:nvSpPr>
        <p:spPr>
          <a:xfrm>
            <a:off x="287675" y="5469947"/>
            <a:ext cx="909223" cy="369332"/>
          </a:xfrm>
          <a:prstGeom prst="rect">
            <a:avLst/>
          </a:prstGeom>
          <a:solidFill>
            <a:schemeClr val="bg2">
              <a:lumMod val="90000"/>
            </a:schemeClr>
          </a:solidFill>
        </p:spPr>
        <p:txBody>
          <a:bodyPr wrap="none" rtlCol="0">
            <a:spAutoFit/>
          </a:bodyPr>
          <a:lstStyle/>
          <a:p>
            <a:r>
              <a:rPr kumimoji="1" lang="en-US" altLang="ja-JP" dirty="0">
                <a:latin typeface="Times" pitchFamily="2" charset="0"/>
              </a:rPr>
              <a:t>False: p</a:t>
            </a:r>
          </a:p>
        </p:txBody>
      </p:sp>
      <p:sp>
        <p:nvSpPr>
          <p:cNvPr id="11" name="テキスト ボックス 10">
            <a:extLst>
              <a:ext uri="{FF2B5EF4-FFF2-40B4-BE49-F238E27FC236}">
                <a16:creationId xmlns:a16="http://schemas.microsoft.com/office/drawing/2014/main" id="{6B88C92B-DA75-E557-0634-6CF950176F03}"/>
              </a:ext>
            </a:extLst>
          </p:cNvPr>
          <p:cNvSpPr txBox="1"/>
          <p:nvPr/>
        </p:nvSpPr>
        <p:spPr>
          <a:xfrm>
            <a:off x="1575636" y="5469947"/>
            <a:ext cx="819455" cy="369332"/>
          </a:xfrm>
          <a:prstGeom prst="rect">
            <a:avLst/>
          </a:prstGeom>
          <a:solidFill>
            <a:schemeClr val="bg2">
              <a:lumMod val="90000"/>
            </a:schemeClr>
          </a:solidFill>
        </p:spPr>
        <p:txBody>
          <a:bodyPr wrap="none" rtlCol="0">
            <a:spAutoFit/>
          </a:bodyPr>
          <a:lstStyle/>
          <a:p>
            <a:r>
              <a:rPr kumimoji="1" lang="en-US" altLang="ja-JP" dirty="0">
                <a:latin typeface="Times" pitchFamily="2" charset="0"/>
              </a:rPr>
              <a:t>True: r</a:t>
            </a:r>
          </a:p>
        </p:txBody>
      </p:sp>
      <p:sp>
        <p:nvSpPr>
          <p:cNvPr id="15" name="テキスト ボックス 14">
            <a:extLst>
              <a:ext uri="{FF2B5EF4-FFF2-40B4-BE49-F238E27FC236}">
                <a16:creationId xmlns:a16="http://schemas.microsoft.com/office/drawing/2014/main" id="{1D1D2CCE-FFD2-41CA-F6E0-FA4FD38D1C0A}"/>
              </a:ext>
            </a:extLst>
          </p:cNvPr>
          <p:cNvSpPr txBox="1"/>
          <p:nvPr/>
        </p:nvSpPr>
        <p:spPr>
          <a:xfrm>
            <a:off x="2794007" y="5444539"/>
            <a:ext cx="909223" cy="369332"/>
          </a:xfrm>
          <a:prstGeom prst="rect">
            <a:avLst/>
          </a:prstGeom>
          <a:solidFill>
            <a:schemeClr val="bg2">
              <a:lumMod val="90000"/>
            </a:schemeClr>
          </a:solidFill>
        </p:spPr>
        <p:txBody>
          <a:bodyPr wrap="none" rtlCol="0">
            <a:spAutoFit/>
          </a:bodyPr>
          <a:lstStyle/>
          <a:p>
            <a:r>
              <a:rPr kumimoji="1" lang="en-US" altLang="ja-JP" dirty="0">
                <a:latin typeface="Times" pitchFamily="2" charset="0"/>
              </a:rPr>
              <a:t>False: q</a:t>
            </a:r>
          </a:p>
        </p:txBody>
      </p:sp>
      <p:sp>
        <p:nvSpPr>
          <p:cNvPr id="16" name="テキスト ボックス 15">
            <a:extLst>
              <a:ext uri="{FF2B5EF4-FFF2-40B4-BE49-F238E27FC236}">
                <a16:creationId xmlns:a16="http://schemas.microsoft.com/office/drawing/2014/main" id="{2FA0A5A1-198E-F17E-DBD6-C2771A0FD00A}"/>
              </a:ext>
            </a:extLst>
          </p:cNvPr>
          <p:cNvSpPr txBox="1"/>
          <p:nvPr/>
        </p:nvSpPr>
        <p:spPr>
          <a:xfrm>
            <a:off x="3995177" y="5460203"/>
            <a:ext cx="819455" cy="369332"/>
          </a:xfrm>
          <a:prstGeom prst="rect">
            <a:avLst/>
          </a:prstGeom>
          <a:solidFill>
            <a:schemeClr val="bg2">
              <a:lumMod val="90000"/>
            </a:schemeClr>
          </a:solidFill>
        </p:spPr>
        <p:txBody>
          <a:bodyPr wrap="none" rtlCol="0">
            <a:spAutoFit/>
          </a:bodyPr>
          <a:lstStyle/>
          <a:p>
            <a:r>
              <a:rPr kumimoji="1" lang="en-US" altLang="ja-JP" dirty="0">
                <a:latin typeface="Times" pitchFamily="2" charset="0"/>
              </a:rPr>
              <a:t>True: r</a:t>
            </a:r>
          </a:p>
        </p:txBody>
      </p:sp>
      <p:cxnSp>
        <p:nvCxnSpPr>
          <p:cNvPr id="17" name="直線コネクタ 16">
            <a:extLst>
              <a:ext uri="{FF2B5EF4-FFF2-40B4-BE49-F238E27FC236}">
                <a16:creationId xmlns:a16="http://schemas.microsoft.com/office/drawing/2014/main" id="{1DF74793-422A-767B-A987-0A1A3FB62885}"/>
              </a:ext>
            </a:extLst>
          </p:cNvPr>
          <p:cNvCxnSpPr>
            <a:cxnSpLocks/>
            <a:stCxn id="7" idx="0"/>
            <a:endCxn id="6" idx="2"/>
          </p:cNvCxnSpPr>
          <p:nvPr/>
        </p:nvCxnSpPr>
        <p:spPr>
          <a:xfrm flipV="1">
            <a:off x="1397578" y="3448419"/>
            <a:ext cx="1223973" cy="662537"/>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3903D58-CAEB-F741-1869-049A627093A9}"/>
              </a:ext>
            </a:extLst>
          </p:cNvPr>
          <p:cNvCxnSpPr>
            <a:cxnSpLocks/>
            <a:stCxn id="9" idx="0"/>
            <a:endCxn id="6" idx="2"/>
          </p:cNvCxnSpPr>
          <p:nvPr/>
        </p:nvCxnSpPr>
        <p:spPr>
          <a:xfrm flipH="1" flipV="1">
            <a:off x="2621551" y="3448419"/>
            <a:ext cx="1174455" cy="662537"/>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32B0765-BB30-73BD-26BD-01AD4F6E8298}"/>
              </a:ext>
            </a:extLst>
          </p:cNvPr>
          <p:cNvCxnSpPr>
            <a:cxnSpLocks/>
            <a:stCxn id="10" idx="0"/>
            <a:endCxn id="7" idx="2"/>
          </p:cNvCxnSpPr>
          <p:nvPr/>
        </p:nvCxnSpPr>
        <p:spPr>
          <a:xfrm flipV="1">
            <a:off x="742287" y="4480288"/>
            <a:ext cx="655291" cy="989659"/>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D19E298-BF49-D802-0FD5-DF64A432F4CA}"/>
              </a:ext>
            </a:extLst>
          </p:cNvPr>
          <p:cNvCxnSpPr>
            <a:cxnSpLocks/>
            <a:stCxn id="11" idx="0"/>
            <a:endCxn id="7" idx="2"/>
          </p:cNvCxnSpPr>
          <p:nvPr/>
        </p:nvCxnSpPr>
        <p:spPr>
          <a:xfrm flipH="1" flipV="1">
            <a:off x="1397578" y="4480288"/>
            <a:ext cx="587786" cy="989659"/>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FC938B3-BD93-F2E8-59EB-65FA3D46DF02}"/>
              </a:ext>
            </a:extLst>
          </p:cNvPr>
          <p:cNvCxnSpPr>
            <a:cxnSpLocks/>
            <a:stCxn id="15" idx="0"/>
            <a:endCxn id="9" idx="2"/>
          </p:cNvCxnSpPr>
          <p:nvPr/>
        </p:nvCxnSpPr>
        <p:spPr>
          <a:xfrm flipV="1">
            <a:off x="3248619" y="4480288"/>
            <a:ext cx="547387" cy="964251"/>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EC77BE-1396-4A43-B896-C4BE10DEF92F}"/>
              </a:ext>
            </a:extLst>
          </p:cNvPr>
          <p:cNvCxnSpPr>
            <a:cxnSpLocks/>
            <a:stCxn id="16" idx="0"/>
            <a:endCxn id="9" idx="2"/>
          </p:cNvCxnSpPr>
          <p:nvPr/>
        </p:nvCxnSpPr>
        <p:spPr>
          <a:xfrm flipH="1" flipV="1">
            <a:off x="3796006" y="4480288"/>
            <a:ext cx="608899" cy="979915"/>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3D6FE2-E8D1-9DCB-46B3-2F011442FD2A}"/>
              </a:ext>
            </a:extLst>
          </p:cNvPr>
          <p:cNvSpPr txBox="1"/>
          <p:nvPr/>
        </p:nvSpPr>
        <p:spPr>
          <a:xfrm>
            <a:off x="7136571" y="5409567"/>
            <a:ext cx="2575000" cy="369332"/>
          </a:xfrm>
          <a:prstGeom prst="rect">
            <a:avLst/>
          </a:prstGeom>
          <a:noFill/>
        </p:spPr>
        <p:txBody>
          <a:bodyPr wrap="none" rtlCol="0">
            <a:spAutoFit/>
          </a:bodyPr>
          <a:lstStyle/>
          <a:p>
            <a:r>
              <a:rPr lang="en-US" altLang="ja-JP" b="0" i="1" dirty="0">
                <a:solidFill>
                  <a:srgbClr val="373A3C"/>
                </a:solidFill>
                <a:effectLst/>
                <a:latin typeface="Public Sans"/>
              </a:rPr>
              <a:t>p → r, q → r </a:t>
            </a:r>
            <a:r>
              <a:rPr lang="en-US" altLang="ja-JP" b="0" i="0" dirty="0">
                <a:solidFill>
                  <a:srgbClr val="373A3C"/>
                </a:solidFill>
                <a:effectLst/>
                <a:latin typeface="Public Sans"/>
              </a:rPr>
              <a:t>⊢</a:t>
            </a:r>
            <a:r>
              <a:rPr lang="en-US" altLang="ja-JP" b="0" i="1" dirty="0">
                <a:solidFill>
                  <a:srgbClr val="373A3C"/>
                </a:solidFill>
                <a:effectLst/>
                <a:latin typeface="Public Sans"/>
              </a:rPr>
              <a:t> (p </a:t>
            </a:r>
            <a:r>
              <a:rPr lang="en-US" altLang="ja-JP" b="0" i="0" dirty="0">
                <a:solidFill>
                  <a:srgbClr val="373A3C"/>
                </a:solidFill>
                <a:effectLst/>
                <a:latin typeface="Public Sans"/>
              </a:rPr>
              <a:t>∨</a:t>
            </a:r>
            <a:r>
              <a:rPr lang="en-US" altLang="ja-JP" b="0" i="1" dirty="0">
                <a:solidFill>
                  <a:srgbClr val="373A3C"/>
                </a:solidFill>
                <a:effectLst/>
                <a:latin typeface="Public Sans"/>
              </a:rPr>
              <a:t> q) → r</a:t>
            </a:r>
            <a:endParaRPr lang="en-US" altLang="ja-JP" b="0" i="0" dirty="0">
              <a:solidFill>
                <a:srgbClr val="373A3C"/>
              </a:solidFill>
              <a:effectLst/>
              <a:latin typeface="Public Sans"/>
            </a:endParaRPr>
          </a:p>
        </p:txBody>
      </p:sp>
      <p:sp>
        <p:nvSpPr>
          <p:cNvPr id="47" name="テキスト ボックス 46">
            <a:extLst>
              <a:ext uri="{FF2B5EF4-FFF2-40B4-BE49-F238E27FC236}">
                <a16:creationId xmlns:a16="http://schemas.microsoft.com/office/drawing/2014/main" id="{6F70113A-B6E6-6B63-2F65-72FE6C9F5B89}"/>
              </a:ext>
            </a:extLst>
          </p:cNvPr>
          <p:cNvSpPr txBox="1"/>
          <p:nvPr/>
        </p:nvSpPr>
        <p:spPr>
          <a:xfrm>
            <a:off x="7192804" y="4531103"/>
            <a:ext cx="2462534" cy="369332"/>
          </a:xfrm>
          <a:prstGeom prst="rect">
            <a:avLst/>
          </a:prstGeom>
          <a:noFill/>
        </p:spPr>
        <p:txBody>
          <a:bodyPr wrap="none" rtlCol="0">
            <a:spAutoFit/>
          </a:bodyPr>
          <a:lstStyle/>
          <a:p>
            <a:r>
              <a:rPr lang="en-US" altLang="ja-JP" b="0" i="1" dirty="0">
                <a:solidFill>
                  <a:srgbClr val="373A3C"/>
                </a:solidFill>
                <a:effectLst/>
                <a:latin typeface="Public Sans"/>
              </a:rPr>
              <a:t>p → r, q → r, (p </a:t>
            </a:r>
            <a:r>
              <a:rPr lang="en-US" altLang="ja-JP" b="0" i="0" dirty="0">
                <a:solidFill>
                  <a:srgbClr val="373A3C"/>
                </a:solidFill>
                <a:effectLst/>
                <a:latin typeface="Public Sans"/>
              </a:rPr>
              <a:t>∨</a:t>
            </a:r>
            <a:r>
              <a:rPr lang="en-US" altLang="ja-JP" b="0" i="1" dirty="0">
                <a:solidFill>
                  <a:srgbClr val="373A3C"/>
                </a:solidFill>
                <a:effectLst/>
                <a:latin typeface="Public Sans"/>
              </a:rPr>
              <a:t> q)  </a:t>
            </a:r>
            <a:r>
              <a:rPr lang="en-US" altLang="ja-JP" b="0" i="0" dirty="0">
                <a:solidFill>
                  <a:srgbClr val="373A3C"/>
                </a:solidFill>
                <a:effectLst/>
                <a:latin typeface="Public Sans"/>
              </a:rPr>
              <a:t>⊢</a:t>
            </a:r>
            <a:r>
              <a:rPr lang="en-US" altLang="ja-JP" b="0" i="1" dirty="0">
                <a:solidFill>
                  <a:srgbClr val="373A3C"/>
                </a:solidFill>
                <a:effectLst/>
                <a:latin typeface="Public Sans"/>
              </a:rPr>
              <a:t>  r</a:t>
            </a:r>
            <a:endParaRPr lang="en-US" altLang="ja-JP" b="0" i="0" dirty="0">
              <a:solidFill>
                <a:srgbClr val="373A3C"/>
              </a:solidFill>
              <a:effectLst/>
              <a:latin typeface="Public Sans"/>
            </a:endParaRPr>
          </a:p>
        </p:txBody>
      </p:sp>
      <p:cxnSp>
        <p:nvCxnSpPr>
          <p:cNvPr id="49" name="直線コネクタ 48">
            <a:extLst>
              <a:ext uri="{FF2B5EF4-FFF2-40B4-BE49-F238E27FC236}">
                <a16:creationId xmlns:a16="http://schemas.microsoft.com/office/drawing/2014/main" id="{9C311FF3-AFAF-25D6-2A2A-46BBF5E90AFB}"/>
              </a:ext>
            </a:extLst>
          </p:cNvPr>
          <p:cNvCxnSpPr>
            <a:cxnSpLocks/>
          </p:cNvCxnSpPr>
          <p:nvPr/>
        </p:nvCxnSpPr>
        <p:spPr>
          <a:xfrm>
            <a:off x="7136571" y="5089064"/>
            <a:ext cx="27590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048989BD-771D-EB0E-570C-560196509E28}"/>
              </a:ext>
            </a:extLst>
          </p:cNvPr>
          <p:cNvSpPr txBox="1"/>
          <p:nvPr/>
        </p:nvSpPr>
        <p:spPr>
          <a:xfrm>
            <a:off x="9895590" y="4899450"/>
            <a:ext cx="601447" cy="369332"/>
          </a:xfrm>
          <a:prstGeom prst="rect">
            <a:avLst/>
          </a:prstGeom>
          <a:noFill/>
        </p:spPr>
        <p:txBody>
          <a:bodyPr wrap="none" rtlCol="0">
            <a:spAutoFit/>
          </a:bodyPr>
          <a:lstStyle/>
          <a:p>
            <a:r>
              <a:rPr lang="en-US" altLang="ja-JP" b="0" i="0" dirty="0">
                <a:solidFill>
                  <a:srgbClr val="373A3C"/>
                </a:solidFill>
                <a:effectLst/>
                <a:latin typeface="Public Sans"/>
              </a:rPr>
              <a:t>⊢</a:t>
            </a:r>
            <a:r>
              <a:rPr lang="en-US" altLang="ja-JP" b="0" i="1" dirty="0">
                <a:solidFill>
                  <a:srgbClr val="373A3C"/>
                </a:solidFill>
                <a:effectLst/>
                <a:latin typeface="Public Sans"/>
              </a:rPr>
              <a:t> →</a:t>
            </a:r>
            <a:endParaRPr kumimoji="1" lang="ja-JP" altLang="en-US"/>
          </a:p>
        </p:txBody>
      </p:sp>
      <p:cxnSp>
        <p:nvCxnSpPr>
          <p:cNvPr id="53" name="直線コネクタ 52">
            <a:extLst>
              <a:ext uri="{FF2B5EF4-FFF2-40B4-BE49-F238E27FC236}">
                <a16:creationId xmlns:a16="http://schemas.microsoft.com/office/drawing/2014/main" id="{9737AFA0-6376-7137-E3A5-03AA776BB596}"/>
              </a:ext>
            </a:extLst>
          </p:cNvPr>
          <p:cNvCxnSpPr>
            <a:cxnSpLocks/>
          </p:cNvCxnSpPr>
          <p:nvPr/>
        </p:nvCxnSpPr>
        <p:spPr>
          <a:xfrm>
            <a:off x="6234438" y="4110956"/>
            <a:ext cx="45506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BF0F27DD-766D-E8BB-9C47-5508A7C5E944}"/>
              </a:ext>
            </a:extLst>
          </p:cNvPr>
          <p:cNvSpPr txBox="1"/>
          <p:nvPr/>
        </p:nvSpPr>
        <p:spPr>
          <a:xfrm>
            <a:off x="10849680" y="3933631"/>
            <a:ext cx="529312" cy="369332"/>
          </a:xfrm>
          <a:prstGeom prst="rect">
            <a:avLst/>
          </a:prstGeom>
          <a:noFill/>
        </p:spPr>
        <p:txBody>
          <a:bodyPr wrap="none" rtlCol="0">
            <a:spAutoFit/>
          </a:bodyPr>
          <a:lstStyle/>
          <a:p>
            <a:r>
              <a:rPr lang="en-US" altLang="ja-JP" b="0" i="0" dirty="0">
                <a:solidFill>
                  <a:srgbClr val="373A3C"/>
                </a:solidFill>
                <a:effectLst/>
                <a:latin typeface="Public Sans"/>
              </a:rPr>
              <a:t>∨ ⊢</a:t>
            </a:r>
            <a:endParaRPr kumimoji="1" lang="ja-JP" altLang="en-US"/>
          </a:p>
        </p:txBody>
      </p:sp>
      <p:sp>
        <p:nvSpPr>
          <p:cNvPr id="56" name="テキスト ボックス 55">
            <a:extLst>
              <a:ext uri="{FF2B5EF4-FFF2-40B4-BE49-F238E27FC236}">
                <a16:creationId xmlns:a16="http://schemas.microsoft.com/office/drawing/2014/main" id="{1824CB47-B755-8594-0610-FDF4DF86E845}"/>
              </a:ext>
            </a:extLst>
          </p:cNvPr>
          <p:cNvSpPr txBox="1"/>
          <p:nvPr/>
        </p:nvSpPr>
        <p:spPr>
          <a:xfrm>
            <a:off x="5802937" y="3323887"/>
            <a:ext cx="1958100" cy="369332"/>
          </a:xfrm>
          <a:prstGeom prst="rect">
            <a:avLst/>
          </a:prstGeom>
          <a:noFill/>
        </p:spPr>
        <p:txBody>
          <a:bodyPr wrap="none" rtlCol="0">
            <a:spAutoFit/>
          </a:bodyPr>
          <a:lstStyle/>
          <a:p>
            <a:r>
              <a:rPr lang="en-US" altLang="ja-JP" b="0" i="1" dirty="0">
                <a:solidFill>
                  <a:srgbClr val="373A3C"/>
                </a:solidFill>
                <a:effectLst/>
                <a:latin typeface="Public Sans"/>
              </a:rPr>
              <a:t>p → r, q → r, p</a:t>
            </a:r>
            <a:r>
              <a:rPr lang="en-US" altLang="ja-JP" b="0" i="0" dirty="0">
                <a:solidFill>
                  <a:srgbClr val="373A3C"/>
                </a:solidFill>
                <a:effectLst/>
                <a:latin typeface="Public Sans"/>
              </a:rPr>
              <a:t> ⊢ </a:t>
            </a:r>
            <a:r>
              <a:rPr lang="en-US" altLang="ja-JP" b="0" i="1" dirty="0">
                <a:solidFill>
                  <a:srgbClr val="373A3C"/>
                </a:solidFill>
                <a:effectLst/>
                <a:latin typeface="Public Sans"/>
              </a:rPr>
              <a:t>  r</a:t>
            </a:r>
            <a:endParaRPr kumimoji="1" lang="ja-JP" altLang="en-US"/>
          </a:p>
        </p:txBody>
      </p:sp>
      <p:sp>
        <p:nvSpPr>
          <p:cNvPr id="57" name="テキスト ボックス 56">
            <a:extLst>
              <a:ext uri="{FF2B5EF4-FFF2-40B4-BE49-F238E27FC236}">
                <a16:creationId xmlns:a16="http://schemas.microsoft.com/office/drawing/2014/main" id="{ED5DFC77-FAA4-613D-9A7D-969A46EA2B30}"/>
              </a:ext>
            </a:extLst>
          </p:cNvPr>
          <p:cNvSpPr txBox="1"/>
          <p:nvPr/>
        </p:nvSpPr>
        <p:spPr>
          <a:xfrm>
            <a:off x="9035239" y="3291262"/>
            <a:ext cx="1958100" cy="369332"/>
          </a:xfrm>
          <a:prstGeom prst="rect">
            <a:avLst/>
          </a:prstGeom>
          <a:noFill/>
        </p:spPr>
        <p:txBody>
          <a:bodyPr wrap="none" rtlCol="0">
            <a:spAutoFit/>
          </a:bodyPr>
          <a:lstStyle/>
          <a:p>
            <a:r>
              <a:rPr lang="en-US" altLang="ja-JP" b="0" i="1" dirty="0">
                <a:solidFill>
                  <a:srgbClr val="373A3C"/>
                </a:solidFill>
                <a:effectLst/>
                <a:latin typeface="Public Sans"/>
              </a:rPr>
              <a:t>p → r, q → r, q</a:t>
            </a:r>
            <a:r>
              <a:rPr lang="en-US" altLang="ja-JP" b="0" i="0" dirty="0">
                <a:solidFill>
                  <a:srgbClr val="373A3C"/>
                </a:solidFill>
                <a:effectLst/>
                <a:latin typeface="Public Sans"/>
              </a:rPr>
              <a:t> ⊢ </a:t>
            </a:r>
            <a:r>
              <a:rPr lang="en-US" altLang="ja-JP" b="0" i="1" dirty="0">
                <a:solidFill>
                  <a:srgbClr val="373A3C"/>
                </a:solidFill>
                <a:effectLst/>
                <a:latin typeface="Public Sans"/>
              </a:rPr>
              <a:t>  r</a:t>
            </a:r>
            <a:endParaRPr kumimoji="1" lang="ja-JP" altLang="en-US"/>
          </a:p>
        </p:txBody>
      </p:sp>
      <p:cxnSp>
        <p:nvCxnSpPr>
          <p:cNvPr id="58" name="直線コネクタ 57">
            <a:extLst>
              <a:ext uri="{FF2B5EF4-FFF2-40B4-BE49-F238E27FC236}">
                <a16:creationId xmlns:a16="http://schemas.microsoft.com/office/drawing/2014/main" id="{8298065D-6A69-B800-5720-191E0C58D2B2}"/>
              </a:ext>
            </a:extLst>
          </p:cNvPr>
          <p:cNvCxnSpPr>
            <a:cxnSpLocks/>
          </p:cNvCxnSpPr>
          <p:nvPr/>
        </p:nvCxnSpPr>
        <p:spPr>
          <a:xfrm>
            <a:off x="5442404" y="2822704"/>
            <a:ext cx="27293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299DDC7-48A7-7C34-1F16-552BE1253B4C}"/>
              </a:ext>
            </a:extLst>
          </p:cNvPr>
          <p:cNvSpPr txBox="1"/>
          <p:nvPr/>
        </p:nvSpPr>
        <p:spPr>
          <a:xfrm>
            <a:off x="5322420" y="2253374"/>
            <a:ext cx="1459567" cy="369332"/>
          </a:xfrm>
          <a:prstGeom prst="rect">
            <a:avLst/>
          </a:prstGeom>
          <a:noFill/>
        </p:spPr>
        <p:txBody>
          <a:bodyPr wrap="none" rtlCol="0">
            <a:spAutoFit/>
          </a:bodyPr>
          <a:lstStyle/>
          <a:p>
            <a:r>
              <a:rPr lang="en-US" altLang="ja-JP" b="0" i="1" dirty="0">
                <a:solidFill>
                  <a:srgbClr val="373A3C"/>
                </a:solidFill>
                <a:effectLst/>
                <a:latin typeface="Public Sans"/>
              </a:rPr>
              <a:t>q → r, p</a:t>
            </a:r>
            <a:r>
              <a:rPr lang="en-US" altLang="ja-JP" b="0" i="0" dirty="0">
                <a:solidFill>
                  <a:srgbClr val="373A3C"/>
                </a:solidFill>
                <a:effectLst/>
                <a:latin typeface="Public Sans"/>
              </a:rPr>
              <a:t> ⊢ </a:t>
            </a:r>
            <a:r>
              <a:rPr lang="en-US" altLang="ja-JP" b="0" i="1" dirty="0">
                <a:solidFill>
                  <a:srgbClr val="373A3C"/>
                </a:solidFill>
                <a:effectLst/>
                <a:latin typeface="Public Sans"/>
              </a:rPr>
              <a:t>r, p</a:t>
            </a:r>
            <a:endParaRPr kumimoji="1" lang="ja-JP" altLang="en-US"/>
          </a:p>
        </p:txBody>
      </p:sp>
      <p:sp>
        <p:nvSpPr>
          <p:cNvPr id="61" name="テキスト ボックス 60">
            <a:extLst>
              <a:ext uri="{FF2B5EF4-FFF2-40B4-BE49-F238E27FC236}">
                <a16:creationId xmlns:a16="http://schemas.microsoft.com/office/drawing/2014/main" id="{D456D297-3C78-23D6-BB0E-1B29E44E71FC}"/>
              </a:ext>
            </a:extLst>
          </p:cNvPr>
          <p:cNvSpPr txBox="1"/>
          <p:nvPr/>
        </p:nvSpPr>
        <p:spPr>
          <a:xfrm>
            <a:off x="6788250" y="2250701"/>
            <a:ext cx="1436868" cy="369332"/>
          </a:xfrm>
          <a:prstGeom prst="rect">
            <a:avLst/>
          </a:prstGeom>
          <a:noFill/>
        </p:spPr>
        <p:txBody>
          <a:bodyPr wrap="none" rtlCol="0">
            <a:spAutoFit/>
          </a:bodyPr>
          <a:lstStyle/>
          <a:p>
            <a:r>
              <a:rPr lang="en-US" altLang="ja-JP" b="0" i="1" dirty="0">
                <a:solidFill>
                  <a:srgbClr val="373A3C"/>
                </a:solidFill>
                <a:effectLst/>
                <a:latin typeface="Public Sans"/>
              </a:rPr>
              <a:t>r, q</a:t>
            </a:r>
            <a:r>
              <a:rPr lang="en-US" altLang="ja-JP" b="0" i="0" dirty="0">
                <a:solidFill>
                  <a:srgbClr val="373A3C"/>
                </a:solidFill>
                <a:effectLst/>
                <a:latin typeface="Public Sans"/>
              </a:rPr>
              <a:t> </a:t>
            </a:r>
            <a:r>
              <a:rPr lang="en-US" altLang="ja-JP" b="0" i="1" dirty="0">
                <a:solidFill>
                  <a:srgbClr val="373A3C"/>
                </a:solidFill>
                <a:effectLst/>
                <a:latin typeface="Public Sans"/>
              </a:rPr>
              <a:t>→ r , p </a:t>
            </a:r>
            <a:r>
              <a:rPr lang="en-US" altLang="ja-JP" b="0" i="0" dirty="0">
                <a:solidFill>
                  <a:srgbClr val="373A3C"/>
                </a:solidFill>
                <a:effectLst/>
                <a:latin typeface="Public Sans"/>
              </a:rPr>
              <a:t>⊢</a:t>
            </a:r>
            <a:r>
              <a:rPr lang="en-US" altLang="ja-JP" b="0" i="1" dirty="0">
                <a:solidFill>
                  <a:srgbClr val="373A3C"/>
                </a:solidFill>
                <a:effectLst/>
                <a:latin typeface="Public Sans"/>
              </a:rPr>
              <a:t>r</a:t>
            </a:r>
            <a:endParaRPr kumimoji="1" lang="ja-JP" altLang="en-US"/>
          </a:p>
        </p:txBody>
      </p:sp>
      <p:cxnSp>
        <p:nvCxnSpPr>
          <p:cNvPr id="62" name="直線コネクタ 61">
            <a:extLst>
              <a:ext uri="{FF2B5EF4-FFF2-40B4-BE49-F238E27FC236}">
                <a16:creationId xmlns:a16="http://schemas.microsoft.com/office/drawing/2014/main" id="{AE87A614-2A9D-8045-34D5-94FFDBEAAD65}"/>
              </a:ext>
            </a:extLst>
          </p:cNvPr>
          <p:cNvCxnSpPr>
            <a:cxnSpLocks/>
          </p:cNvCxnSpPr>
          <p:nvPr/>
        </p:nvCxnSpPr>
        <p:spPr>
          <a:xfrm>
            <a:off x="8773215" y="2803818"/>
            <a:ext cx="27221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91C3078-E407-9D64-7814-982B1E39FDB6}"/>
              </a:ext>
            </a:extLst>
          </p:cNvPr>
          <p:cNvSpPr txBox="1"/>
          <p:nvPr/>
        </p:nvSpPr>
        <p:spPr>
          <a:xfrm>
            <a:off x="8591718" y="2225531"/>
            <a:ext cx="1459567" cy="369332"/>
          </a:xfrm>
          <a:prstGeom prst="rect">
            <a:avLst/>
          </a:prstGeom>
          <a:noFill/>
        </p:spPr>
        <p:txBody>
          <a:bodyPr wrap="none" rtlCol="0">
            <a:spAutoFit/>
          </a:bodyPr>
          <a:lstStyle/>
          <a:p>
            <a:r>
              <a:rPr lang="en-US" altLang="ja-JP" b="0" i="1" dirty="0">
                <a:solidFill>
                  <a:srgbClr val="373A3C"/>
                </a:solidFill>
                <a:effectLst/>
                <a:latin typeface="Public Sans"/>
              </a:rPr>
              <a:t>q → r, q</a:t>
            </a:r>
            <a:r>
              <a:rPr lang="en-US" altLang="ja-JP" b="0" i="0" dirty="0">
                <a:solidFill>
                  <a:srgbClr val="373A3C"/>
                </a:solidFill>
                <a:effectLst/>
                <a:latin typeface="Public Sans"/>
              </a:rPr>
              <a:t> ⊢ </a:t>
            </a:r>
            <a:r>
              <a:rPr lang="en-US" altLang="ja-JP" b="0" i="1" dirty="0">
                <a:solidFill>
                  <a:srgbClr val="373A3C"/>
                </a:solidFill>
                <a:effectLst/>
                <a:latin typeface="Public Sans"/>
              </a:rPr>
              <a:t>r, q</a:t>
            </a:r>
            <a:endParaRPr kumimoji="1" lang="ja-JP" altLang="en-US"/>
          </a:p>
        </p:txBody>
      </p:sp>
      <p:sp>
        <p:nvSpPr>
          <p:cNvPr id="65" name="テキスト ボックス 64">
            <a:extLst>
              <a:ext uri="{FF2B5EF4-FFF2-40B4-BE49-F238E27FC236}">
                <a16:creationId xmlns:a16="http://schemas.microsoft.com/office/drawing/2014/main" id="{77F27478-F079-22FF-D7BD-69D85E870FD1}"/>
              </a:ext>
            </a:extLst>
          </p:cNvPr>
          <p:cNvSpPr txBox="1"/>
          <p:nvPr/>
        </p:nvSpPr>
        <p:spPr>
          <a:xfrm>
            <a:off x="10014289" y="2217910"/>
            <a:ext cx="1436868" cy="369332"/>
          </a:xfrm>
          <a:prstGeom prst="rect">
            <a:avLst/>
          </a:prstGeom>
          <a:noFill/>
        </p:spPr>
        <p:txBody>
          <a:bodyPr wrap="none" rtlCol="0">
            <a:spAutoFit/>
          </a:bodyPr>
          <a:lstStyle/>
          <a:p>
            <a:r>
              <a:rPr lang="en-US" altLang="ja-JP" b="0" i="1" dirty="0">
                <a:solidFill>
                  <a:srgbClr val="373A3C"/>
                </a:solidFill>
                <a:effectLst/>
                <a:latin typeface="Public Sans"/>
              </a:rPr>
              <a:t>r, q</a:t>
            </a:r>
            <a:r>
              <a:rPr lang="en-US" altLang="ja-JP" b="0" i="0" dirty="0">
                <a:solidFill>
                  <a:srgbClr val="373A3C"/>
                </a:solidFill>
                <a:effectLst/>
                <a:latin typeface="Public Sans"/>
              </a:rPr>
              <a:t> </a:t>
            </a:r>
            <a:r>
              <a:rPr lang="en-US" altLang="ja-JP" b="0" i="1" dirty="0">
                <a:solidFill>
                  <a:srgbClr val="373A3C"/>
                </a:solidFill>
                <a:effectLst/>
                <a:latin typeface="Public Sans"/>
              </a:rPr>
              <a:t>→ r , q </a:t>
            </a:r>
            <a:r>
              <a:rPr lang="en-US" altLang="ja-JP" b="0" i="0" dirty="0">
                <a:solidFill>
                  <a:srgbClr val="373A3C"/>
                </a:solidFill>
                <a:effectLst/>
                <a:latin typeface="Public Sans"/>
              </a:rPr>
              <a:t>⊢</a:t>
            </a:r>
            <a:r>
              <a:rPr lang="en-US" altLang="ja-JP" b="0" i="1" dirty="0">
                <a:solidFill>
                  <a:srgbClr val="373A3C"/>
                </a:solidFill>
                <a:effectLst/>
                <a:latin typeface="Public Sans"/>
              </a:rPr>
              <a:t>r</a:t>
            </a:r>
            <a:endParaRPr kumimoji="1" lang="ja-JP" altLang="en-US"/>
          </a:p>
        </p:txBody>
      </p:sp>
      <p:sp>
        <p:nvSpPr>
          <p:cNvPr id="66" name="テキスト ボックス 65">
            <a:extLst>
              <a:ext uri="{FF2B5EF4-FFF2-40B4-BE49-F238E27FC236}">
                <a16:creationId xmlns:a16="http://schemas.microsoft.com/office/drawing/2014/main" id="{394B6364-D953-184E-CB1D-933B8241A8D5}"/>
              </a:ext>
            </a:extLst>
          </p:cNvPr>
          <p:cNvSpPr txBox="1"/>
          <p:nvPr/>
        </p:nvSpPr>
        <p:spPr>
          <a:xfrm>
            <a:off x="8171768" y="2628740"/>
            <a:ext cx="601447" cy="369332"/>
          </a:xfrm>
          <a:prstGeom prst="rect">
            <a:avLst/>
          </a:prstGeom>
          <a:noFill/>
        </p:spPr>
        <p:txBody>
          <a:bodyPr wrap="none" rtlCol="0">
            <a:spAutoFit/>
          </a:bodyPr>
          <a:lstStyle/>
          <a:p>
            <a:r>
              <a:rPr lang="en-US" altLang="ja-JP" b="0" i="1" dirty="0">
                <a:solidFill>
                  <a:srgbClr val="373A3C"/>
                </a:solidFill>
                <a:effectLst/>
                <a:latin typeface="Public Sans"/>
              </a:rPr>
              <a:t>→</a:t>
            </a:r>
            <a:r>
              <a:rPr lang="en-US" altLang="ja-JP" b="0" i="0" dirty="0">
                <a:solidFill>
                  <a:srgbClr val="373A3C"/>
                </a:solidFill>
                <a:effectLst/>
                <a:latin typeface="Public Sans"/>
              </a:rPr>
              <a:t> ⊢</a:t>
            </a:r>
            <a:endParaRPr kumimoji="1" lang="ja-JP" altLang="en-US"/>
          </a:p>
        </p:txBody>
      </p:sp>
      <p:sp>
        <p:nvSpPr>
          <p:cNvPr id="69" name="テキスト ボックス 68">
            <a:extLst>
              <a:ext uri="{FF2B5EF4-FFF2-40B4-BE49-F238E27FC236}">
                <a16:creationId xmlns:a16="http://schemas.microsoft.com/office/drawing/2014/main" id="{272CAE54-17CC-881E-23EF-5B9CEF24AB39}"/>
              </a:ext>
            </a:extLst>
          </p:cNvPr>
          <p:cNvSpPr txBox="1"/>
          <p:nvPr/>
        </p:nvSpPr>
        <p:spPr>
          <a:xfrm>
            <a:off x="11457453" y="2619152"/>
            <a:ext cx="601447" cy="369332"/>
          </a:xfrm>
          <a:prstGeom prst="rect">
            <a:avLst/>
          </a:prstGeom>
          <a:noFill/>
        </p:spPr>
        <p:txBody>
          <a:bodyPr wrap="none" rtlCol="0">
            <a:spAutoFit/>
          </a:bodyPr>
          <a:lstStyle/>
          <a:p>
            <a:r>
              <a:rPr lang="en-US" altLang="ja-JP" b="0" i="1" dirty="0">
                <a:solidFill>
                  <a:srgbClr val="373A3C"/>
                </a:solidFill>
                <a:effectLst/>
                <a:latin typeface="Public Sans"/>
              </a:rPr>
              <a:t>→</a:t>
            </a:r>
            <a:r>
              <a:rPr lang="en-US" altLang="ja-JP" b="0" i="0" dirty="0">
                <a:solidFill>
                  <a:srgbClr val="373A3C"/>
                </a:solidFill>
                <a:effectLst/>
                <a:latin typeface="Public Sans"/>
              </a:rPr>
              <a:t> ⊢</a:t>
            </a:r>
            <a:endParaRPr kumimoji="1" lang="ja-JP" altLang="en-US"/>
          </a:p>
        </p:txBody>
      </p:sp>
      <p:cxnSp>
        <p:nvCxnSpPr>
          <p:cNvPr id="70" name="直線コネクタ 69">
            <a:extLst>
              <a:ext uri="{FF2B5EF4-FFF2-40B4-BE49-F238E27FC236}">
                <a16:creationId xmlns:a16="http://schemas.microsoft.com/office/drawing/2014/main" id="{05D98EDD-C9CB-C162-1776-4799A41A5AD2}"/>
              </a:ext>
            </a:extLst>
          </p:cNvPr>
          <p:cNvCxnSpPr>
            <a:cxnSpLocks/>
            <a:stCxn id="60" idx="2"/>
            <a:endCxn id="56" idx="0"/>
          </p:cNvCxnSpPr>
          <p:nvPr/>
        </p:nvCxnSpPr>
        <p:spPr>
          <a:xfrm>
            <a:off x="6052204" y="2622706"/>
            <a:ext cx="729783" cy="701181"/>
          </a:xfrm>
          <a:prstGeom prst="line">
            <a:avLst/>
          </a:prstGeom>
          <a:ln w="38100">
            <a:solidFill>
              <a:srgbClr val="7030A0">
                <a:alpha val="27000"/>
              </a:srgb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44454B4-FE60-94D6-31F3-62D03EADFE4C}"/>
              </a:ext>
            </a:extLst>
          </p:cNvPr>
          <p:cNvCxnSpPr>
            <a:cxnSpLocks/>
            <a:stCxn id="61" idx="2"/>
            <a:endCxn id="56" idx="0"/>
          </p:cNvCxnSpPr>
          <p:nvPr/>
        </p:nvCxnSpPr>
        <p:spPr>
          <a:xfrm flipH="1">
            <a:off x="6781987" y="2620033"/>
            <a:ext cx="724697" cy="703854"/>
          </a:xfrm>
          <a:prstGeom prst="line">
            <a:avLst/>
          </a:prstGeom>
          <a:ln w="38100">
            <a:solidFill>
              <a:srgbClr val="7030A0">
                <a:alpha val="27000"/>
              </a:srgb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88E15C3-EBC6-62C9-2221-62AF400AE451}"/>
              </a:ext>
            </a:extLst>
          </p:cNvPr>
          <p:cNvCxnSpPr>
            <a:cxnSpLocks/>
            <a:stCxn id="63" idx="2"/>
            <a:endCxn id="57" idx="0"/>
          </p:cNvCxnSpPr>
          <p:nvPr/>
        </p:nvCxnSpPr>
        <p:spPr>
          <a:xfrm>
            <a:off x="9321502" y="2594863"/>
            <a:ext cx="692787" cy="696399"/>
          </a:xfrm>
          <a:prstGeom prst="line">
            <a:avLst/>
          </a:prstGeom>
          <a:ln w="38100">
            <a:solidFill>
              <a:srgbClr val="7030A0">
                <a:alpha val="27000"/>
              </a:srgb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AB72F1D9-C645-8B29-8932-E4DDA18D455B}"/>
              </a:ext>
            </a:extLst>
          </p:cNvPr>
          <p:cNvCxnSpPr>
            <a:cxnSpLocks/>
            <a:stCxn id="57" idx="2"/>
            <a:endCxn id="47" idx="0"/>
          </p:cNvCxnSpPr>
          <p:nvPr/>
        </p:nvCxnSpPr>
        <p:spPr>
          <a:xfrm flipH="1">
            <a:off x="8424071" y="3660594"/>
            <a:ext cx="1590218" cy="870509"/>
          </a:xfrm>
          <a:prstGeom prst="line">
            <a:avLst/>
          </a:prstGeom>
          <a:ln w="38100">
            <a:solidFill>
              <a:srgbClr val="7030A0">
                <a:alpha val="27000"/>
              </a:srgb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E1D217C8-2C03-FEED-C07F-369242C4355A}"/>
              </a:ext>
            </a:extLst>
          </p:cNvPr>
          <p:cNvCxnSpPr>
            <a:cxnSpLocks/>
            <a:stCxn id="65" idx="2"/>
            <a:endCxn id="57" idx="0"/>
          </p:cNvCxnSpPr>
          <p:nvPr/>
        </p:nvCxnSpPr>
        <p:spPr>
          <a:xfrm flipH="1">
            <a:off x="10014289" y="2587242"/>
            <a:ext cx="718434" cy="704020"/>
          </a:xfrm>
          <a:prstGeom prst="line">
            <a:avLst/>
          </a:prstGeom>
          <a:ln w="38100">
            <a:solidFill>
              <a:srgbClr val="7030A0">
                <a:alpha val="27000"/>
              </a:srgb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049AFF55-6714-CA80-2A06-E504D288E334}"/>
              </a:ext>
            </a:extLst>
          </p:cNvPr>
          <p:cNvCxnSpPr>
            <a:cxnSpLocks/>
            <a:stCxn id="56" idx="2"/>
            <a:endCxn id="47" idx="0"/>
          </p:cNvCxnSpPr>
          <p:nvPr/>
        </p:nvCxnSpPr>
        <p:spPr>
          <a:xfrm>
            <a:off x="6781987" y="3693219"/>
            <a:ext cx="1642084" cy="837884"/>
          </a:xfrm>
          <a:prstGeom prst="line">
            <a:avLst/>
          </a:prstGeom>
          <a:ln w="38100">
            <a:solidFill>
              <a:srgbClr val="7030A0">
                <a:alpha val="27000"/>
              </a:srgb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1F5B345B-9B28-2C33-2740-D77AFEC55CE2}"/>
              </a:ext>
            </a:extLst>
          </p:cNvPr>
          <p:cNvCxnSpPr>
            <a:cxnSpLocks/>
            <a:stCxn id="6" idx="2"/>
            <a:endCxn id="6" idx="0"/>
          </p:cNvCxnSpPr>
          <p:nvPr/>
        </p:nvCxnSpPr>
        <p:spPr>
          <a:xfrm flipV="1">
            <a:off x="2621551" y="1971091"/>
            <a:ext cx="0" cy="1477328"/>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25972F3-5953-4653-9446-F72D88447366}"/>
              </a:ext>
            </a:extLst>
          </p:cNvPr>
          <p:cNvCxnSpPr>
            <a:cxnSpLocks/>
            <a:stCxn id="46" idx="2"/>
            <a:endCxn id="47" idx="0"/>
          </p:cNvCxnSpPr>
          <p:nvPr/>
        </p:nvCxnSpPr>
        <p:spPr>
          <a:xfrm flipV="1">
            <a:off x="8424071" y="4531103"/>
            <a:ext cx="0" cy="1247796"/>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00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C014C6-1AEC-FBB8-FAB9-0D457BE3D75A}"/>
              </a:ext>
            </a:extLst>
          </p:cNvPr>
          <p:cNvSpPr txBox="1"/>
          <p:nvPr/>
        </p:nvSpPr>
        <p:spPr>
          <a:xfrm>
            <a:off x="1405766" y="236306"/>
            <a:ext cx="8664744" cy="1200329"/>
          </a:xfrm>
          <a:prstGeom prst="rect">
            <a:avLst/>
          </a:prstGeom>
          <a:noFill/>
        </p:spPr>
        <p:txBody>
          <a:bodyPr wrap="none" rtlCol="0">
            <a:spAutoFit/>
          </a:bodyPr>
          <a:lstStyle/>
          <a:p>
            <a:pPr algn="l"/>
            <a:r>
              <a:rPr lang="en-US" altLang="ja-JP" b="1" i="0" u="sng" dirty="0">
                <a:solidFill>
                  <a:srgbClr val="373A3C"/>
                </a:solidFill>
                <a:effectLst/>
                <a:latin typeface="Times" pitchFamily="2" charset="0"/>
              </a:rPr>
              <a:t>Question 1:</a:t>
            </a:r>
            <a:endParaRPr lang="en-US" altLang="ja-JP" b="0" i="0" dirty="0">
              <a:solidFill>
                <a:srgbClr val="373A3C"/>
              </a:solidFill>
              <a:effectLst/>
              <a:latin typeface="Times" pitchFamily="2" charset="0"/>
            </a:endParaRPr>
          </a:p>
          <a:p>
            <a:pPr algn="l"/>
            <a:r>
              <a:rPr lang="en-US" altLang="ja-JP" b="0" i="0" dirty="0">
                <a:solidFill>
                  <a:srgbClr val="373A3C"/>
                </a:solidFill>
                <a:effectLst/>
                <a:latin typeface="Times" pitchFamily="2" charset="0"/>
              </a:rPr>
              <a:t>Let's start with two semantic tableaux questions, which we should all be fine with by now. </a:t>
            </a:r>
          </a:p>
          <a:p>
            <a:pPr algn="l"/>
            <a:r>
              <a:rPr lang="en-US" altLang="ja-JP" b="0" i="0" dirty="0">
                <a:solidFill>
                  <a:srgbClr val="373A3C"/>
                </a:solidFill>
                <a:effectLst/>
                <a:latin typeface="Times" pitchFamily="2" charset="0"/>
              </a:rPr>
              <a:t>Prove the following to be valid using semantic tableaux:</a:t>
            </a:r>
          </a:p>
          <a:p>
            <a:pPr algn="l"/>
            <a:r>
              <a:rPr lang="en-US" altLang="ja-JP" dirty="0">
                <a:solidFill>
                  <a:srgbClr val="373A3C"/>
                </a:solidFill>
                <a:latin typeface="Times" pitchFamily="2" charset="0"/>
              </a:rPr>
              <a:t>2.</a:t>
            </a:r>
            <a:r>
              <a:rPr lang="en-US" altLang="ja-JP" b="0" i="0" dirty="0">
                <a:solidFill>
                  <a:srgbClr val="373A3C"/>
                </a:solidFill>
                <a:effectLst/>
                <a:latin typeface="Times" pitchFamily="2" charset="0"/>
              </a:rPr>
              <a:t> ∃</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 ∃</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 G</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a:t>
            </a:r>
            <a:endParaRPr lang="en-US" altLang="ja-JP" b="0" i="0" dirty="0">
              <a:solidFill>
                <a:srgbClr val="373A3C"/>
              </a:solidFill>
              <a:effectLst/>
              <a:latin typeface="Times" pitchFamily="2" charset="0"/>
            </a:endParaRPr>
          </a:p>
        </p:txBody>
      </p:sp>
      <p:sp>
        <p:nvSpPr>
          <p:cNvPr id="6" name="テキスト ボックス 5">
            <a:extLst>
              <a:ext uri="{FF2B5EF4-FFF2-40B4-BE49-F238E27FC236}">
                <a16:creationId xmlns:a16="http://schemas.microsoft.com/office/drawing/2014/main" id="{B8639896-66F8-AC2B-3DA3-02B1962884F2}"/>
              </a:ext>
            </a:extLst>
          </p:cNvPr>
          <p:cNvSpPr txBox="1"/>
          <p:nvPr/>
        </p:nvSpPr>
        <p:spPr>
          <a:xfrm>
            <a:off x="1405766" y="1998600"/>
            <a:ext cx="2374657" cy="646331"/>
          </a:xfrm>
          <a:prstGeom prst="rect">
            <a:avLst/>
          </a:prstGeom>
          <a:solidFill>
            <a:schemeClr val="bg2">
              <a:lumMod val="90000"/>
            </a:schemeClr>
          </a:solidFill>
        </p:spPr>
        <p:txBody>
          <a:bodyPr wrap="square" rtlCol="0">
            <a:spAutoFit/>
          </a:bodyPr>
          <a:lstStyle/>
          <a:p>
            <a:r>
              <a:rPr kumimoji="1" lang="en-US" altLang="ja-JP" dirty="0">
                <a:latin typeface="Times" pitchFamily="2" charset="0"/>
              </a:rPr>
              <a:t>True:</a:t>
            </a:r>
            <a:r>
              <a:rPr lang="en-US" altLang="ja-JP" sz="1800" dirty="0">
                <a:latin typeface="Times" pitchFamily="2" charset="0"/>
              </a:rPr>
              <a:t> ∃x¬ </a:t>
            </a:r>
            <a:r>
              <a:rPr lang="en-US" altLang="ja-JP" sz="1800" dirty="0" err="1">
                <a:latin typeface="Times" pitchFamily="2" charset="0"/>
              </a:rPr>
              <a:t>Fx</a:t>
            </a:r>
            <a:r>
              <a:rPr lang="en-US" altLang="ja-JP" sz="1800" dirty="0">
                <a:latin typeface="Times" pitchFamily="2" charset="0"/>
              </a:rPr>
              <a:t> ∨ ∃x Gx </a:t>
            </a:r>
            <a:endParaRPr lang="en-US" altLang="ja-JP" b="0" dirty="0">
              <a:solidFill>
                <a:srgbClr val="373A3C"/>
              </a:solidFill>
              <a:effectLst/>
              <a:latin typeface="Times" pitchFamily="2" charset="0"/>
            </a:endParaRPr>
          </a:p>
          <a:p>
            <a:r>
              <a:rPr lang="en-US" altLang="ja-JP" dirty="0">
                <a:latin typeface="Times" pitchFamily="2" charset="0"/>
              </a:rPr>
              <a:t>False:</a:t>
            </a:r>
            <a:r>
              <a:rPr lang="en-US" altLang="ja-JP" sz="1800" dirty="0">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a:t>
            </a:r>
            <a:endParaRPr lang="en-US" altLang="ja-JP" b="0" dirty="0">
              <a:solidFill>
                <a:srgbClr val="373A3C"/>
              </a:solidFill>
              <a:effectLst/>
              <a:latin typeface="Times" pitchFamily="2" charset="0"/>
            </a:endParaRPr>
          </a:p>
        </p:txBody>
      </p:sp>
      <p:sp>
        <p:nvSpPr>
          <p:cNvPr id="7" name="テキスト ボックス 6">
            <a:extLst>
              <a:ext uri="{FF2B5EF4-FFF2-40B4-BE49-F238E27FC236}">
                <a16:creationId xmlns:a16="http://schemas.microsoft.com/office/drawing/2014/main" id="{14D191CF-7657-FB16-B488-1A38F81C0AC4}"/>
              </a:ext>
            </a:extLst>
          </p:cNvPr>
          <p:cNvSpPr txBox="1"/>
          <p:nvPr/>
        </p:nvSpPr>
        <p:spPr>
          <a:xfrm>
            <a:off x="526634" y="3535121"/>
            <a:ext cx="1615299" cy="1754326"/>
          </a:xfrm>
          <a:prstGeom prst="rect">
            <a:avLst/>
          </a:prstGeom>
          <a:solidFill>
            <a:schemeClr val="bg2">
              <a:lumMod val="90000"/>
            </a:schemeClr>
          </a:solidFill>
        </p:spPr>
        <p:txBody>
          <a:bodyPr wrap="square" rtlCol="0">
            <a:spAutoFit/>
          </a:bodyPr>
          <a:lstStyle/>
          <a:p>
            <a:r>
              <a:rPr kumimoji="1" lang="en-US" altLang="ja-JP" dirty="0">
                <a:latin typeface="Times" pitchFamily="2" charset="0"/>
              </a:rPr>
              <a:t>True: </a:t>
            </a:r>
            <a:r>
              <a:rPr lang="en-US" altLang="ja-JP" sz="1800" dirty="0">
                <a:latin typeface="Times" pitchFamily="2" charset="0"/>
              </a:rPr>
              <a:t>∃x¬ </a:t>
            </a:r>
            <a:r>
              <a:rPr lang="en-US" altLang="ja-JP" sz="1800" dirty="0" err="1">
                <a:latin typeface="Times" pitchFamily="2" charset="0"/>
              </a:rPr>
              <a:t>Fx</a:t>
            </a:r>
            <a:r>
              <a:rPr lang="en-US" altLang="ja-JP" sz="1800" dirty="0">
                <a:latin typeface="Times" pitchFamily="2" charset="0"/>
              </a:rPr>
              <a:t> </a:t>
            </a:r>
          </a:p>
          <a:p>
            <a:r>
              <a:rPr lang="en-US" altLang="ja-JP" dirty="0">
                <a:latin typeface="Times" pitchFamily="2" charset="0"/>
              </a:rPr>
              <a:t>True: Fa</a:t>
            </a:r>
          </a:p>
          <a:p>
            <a:r>
              <a:rPr lang="en-US" altLang="ja-JP" sz="1800" dirty="0">
                <a:latin typeface="Times" pitchFamily="2" charset="0"/>
              </a:rPr>
              <a:t>False: Fa</a:t>
            </a:r>
            <a:r>
              <a:rPr lang="en-US" altLang="ja-JP" b="0" dirty="0">
                <a:solidFill>
                  <a:srgbClr val="373A3C"/>
                </a:solidFill>
                <a:effectLst/>
                <a:latin typeface="Times" pitchFamily="2" charset="0"/>
              </a:rPr>
              <a:t> →Ga</a:t>
            </a:r>
          </a:p>
          <a:p>
            <a:r>
              <a:rPr lang="en-US" altLang="ja-JP" sz="1800" dirty="0">
                <a:solidFill>
                  <a:srgbClr val="FF0000"/>
                </a:solidFill>
                <a:latin typeface="Times" pitchFamily="2" charset="0"/>
              </a:rPr>
              <a:t>True: Fa</a:t>
            </a:r>
          </a:p>
          <a:p>
            <a:r>
              <a:rPr lang="en-US" altLang="ja-JP" dirty="0">
                <a:solidFill>
                  <a:srgbClr val="373A3C"/>
                </a:solidFill>
                <a:latin typeface="Times" pitchFamily="2" charset="0"/>
              </a:rPr>
              <a:t>False: Ga</a:t>
            </a:r>
          </a:p>
          <a:p>
            <a:r>
              <a:rPr lang="en-US" altLang="ja-JP" sz="1800" dirty="0">
                <a:solidFill>
                  <a:srgbClr val="FF0000"/>
                </a:solidFill>
                <a:latin typeface="Times" pitchFamily="2" charset="0"/>
              </a:rPr>
              <a:t>False  Fa </a:t>
            </a:r>
          </a:p>
        </p:txBody>
      </p:sp>
      <p:cxnSp>
        <p:nvCxnSpPr>
          <p:cNvPr id="17" name="直線コネクタ 16">
            <a:extLst>
              <a:ext uri="{FF2B5EF4-FFF2-40B4-BE49-F238E27FC236}">
                <a16:creationId xmlns:a16="http://schemas.microsoft.com/office/drawing/2014/main" id="{1DF74793-422A-767B-A987-0A1A3FB62885}"/>
              </a:ext>
            </a:extLst>
          </p:cNvPr>
          <p:cNvCxnSpPr>
            <a:cxnSpLocks/>
            <a:stCxn id="7" idx="0"/>
            <a:endCxn id="6" idx="2"/>
          </p:cNvCxnSpPr>
          <p:nvPr/>
        </p:nvCxnSpPr>
        <p:spPr>
          <a:xfrm flipV="1">
            <a:off x="1334284" y="2644931"/>
            <a:ext cx="1258811" cy="890190"/>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3903D58-CAEB-F741-1869-049A627093A9}"/>
              </a:ext>
            </a:extLst>
          </p:cNvPr>
          <p:cNvCxnSpPr>
            <a:cxnSpLocks/>
            <a:stCxn id="21" idx="0"/>
            <a:endCxn id="6" idx="2"/>
          </p:cNvCxnSpPr>
          <p:nvPr/>
        </p:nvCxnSpPr>
        <p:spPr>
          <a:xfrm flipH="1" flipV="1">
            <a:off x="2593095" y="2644931"/>
            <a:ext cx="1231267" cy="866111"/>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3D6FE2-E8D1-9DCB-46B3-2F011442FD2A}"/>
              </a:ext>
            </a:extLst>
          </p:cNvPr>
          <p:cNvSpPr txBox="1"/>
          <p:nvPr/>
        </p:nvSpPr>
        <p:spPr>
          <a:xfrm>
            <a:off x="7309770" y="5883834"/>
            <a:ext cx="3227165" cy="369332"/>
          </a:xfrm>
          <a:prstGeom prst="rect">
            <a:avLst/>
          </a:prstGeom>
          <a:noFill/>
        </p:spPr>
        <p:txBody>
          <a:bodyPr wrap="none" rtlCol="0">
            <a:spAutoFit/>
          </a:bodyPr>
          <a:lstStyle/>
          <a:p>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 ∃</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 G</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a:t>
            </a:r>
            <a:endParaRPr lang="en-US" altLang="ja-JP" b="0" i="0" dirty="0">
              <a:solidFill>
                <a:srgbClr val="373A3C"/>
              </a:solidFill>
              <a:effectLst/>
              <a:latin typeface="Times" pitchFamily="2" charset="0"/>
            </a:endParaRPr>
          </a:p>
        </p:txBody>
      </p:sp>
      <p:sp>
        <p:nvSpPr>
          <p:cNvPr id="47" name="テキスト ボックス 46">
            <a:extLst>
              <a:ext uri="{FF2B5EF4-FFF2-40B4-BE49-F238E27FC236}">
                <a16:creationId xmlns:a16="http://schemas.microsoft.com/office/drawing/2014/main" id="{6F70113A-B6E6-6B63-2F65-72FE6C9F5B89}"/>
              </a:ext>
            </a:extLst>
          </p:cNvPr>
          <p:cNvSpPr txBox="1"/>
          <p:nvPr/>
        </p:nvSpPr>
        <p:spPr>
          <a:xfrm>
            <a:off x="5994945" y="4889275"/>
            <a:ext cx="2525050" cy="369332"/>
          </a:xfrm>
          <a:prstGeom prst="rect">
            <a:avLst/>
          </a:prstGeom>
          <a:noFill/>
        </p:spPr>
        <p:txBody>
          <a:bodyPr wrap="none" rtlCol="0">
            <a:spAutoFit/>
          </a:bodyPr>
          <a:lstStyle/>
          <a:p>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 </a:t>
            </a:r>
            <a:endParaRPr lang="en-US" altLang="ja-JP" b="0" i="0" dirty="0">
              <a:solidFill>
                <a:srgbClr val="373A3C"/>
              </a:solidFill>
              <a:effectLst/>
              <a:latin typeface="Times" pitchFamily="2" charset="0"/>
            </a:endParaRPr>
          </a:p>
        </p:txBody>
      </p:sp>
      <p:cxnSp>
        <p:nvCxnSpPr>
          <p:cNvPr id="49" name="直線コネクタ 48">
            <a:extLst>
              <a:ext uri="{FF2B5EF4-FFF2-40B4-BE49-F238E27FC236}">
                <a16:creationId xmlns:a16="http://schemas.microsoft.com/office/drawing/2014/main" id="{9C311FF3-AFAF-25D6-2A2A-46BBF5E90AFB}"/>
              </a:ext>
            </a:extLst>
          </p:cNvPr>
          <p:cNvCxnSpPr>
            <a:cxnSpLocks/>
            <a:endCxn id="55" idx="1"/>
          </p:cNvCxnSpPr>
          <p:nvPr/>
        </p:nvCxnSpPr>
        <p:spPr>
          <a:xfrm>
            <a:off x="7309770" y="5563331"/>
            <a:ext cx="3355499" cy="1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737AFA0-6376-7137-E3A5-03AA776BB596}"/>
              </a:ext>
            </a:extLst>
          </p:cNvPr>
          <p:cNvCxnSpPr>
            <a:cxnSpLocks/>
          </p:cNvCxnSpPr>
          <p:nvPr/>
        </p:nvCxnSpPr>
        <p:spPr>
          <a:xfrm>
            <a:off x="6192911" y="4530239"/>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BF0F27DD-766D-E8BB-9C47-5508A7C5E944}"/>
              </a:ext>
            </a:extLst>
          </p:cNvPr>
          <p:cNvSpPr txBox="1"/>
          <p:nvPr/>
        </p:nvSpPr>
        <p:spPr>
          <a:xfrm>
            <a:off x="10665269" y="5380545"/>
            <a:ext cx="529312" cy="369332"/>
          </a:xfrm>
          <a:prstGeom prst="rect">
            <a:avLst/>
          </a:prstGeom>
          <a:noFill/>
        </p:spPr>
        <p:txBody>
          <a:bodyPr wrap="none" rtlCol="0">
            <a:spAutoFit/>
          </a:bodyPr>
          <a:lstStyle/>
          <a:p>
            <a:r>
              <a:rPr lang="en-US" altLang="ja-JP" b="0" i="0" dirty="0">
                <a:solidFill>
                  <a:srgbClr val="373A3C"/>
                </a:solidFill>
                <a:effectLst/>
                <a:latin typeface="Times" pitchFamily="2" charset="0"/>
              </a:rPr>
              <a:t>∨ ⊢</a:t>
            </a:r>
            <a:endParaRPr kumimoji="1" lang="ja-JP" altLang="en-US">
              <a:latin typeface="Times" pitchFamily="2" charset="0"/>
            </a:endParaRPr>
          </a:p>
        </p:txBody>
      </p:sp>
      <p:sp>
        <p:nvSpPr>
          <p:cNvPr id="21" name="テキスト ボックス 20">
            <a:extLst>
              <a:ext uri="{FF2B5EF4-FFF2-40B4-BE49-F238E27FC236}">
                <a16:creationId xmlns:a16="http://schemas.microsoft.com/office/drawing/2014/main" id="{36AD4162-1335-82EB-72FA-E78820ED5DC3}"/>
              </a:ext>
            </a:extLst>
          </p:cNvPr>
          <p:cNvSpPr txBox="1"/>
          <p:nvPr/>
        </p:nvSpPr>
        <p:spPr>
          <a:xfrm>
            <a:off x="2941301" y="3511042"/>
            <a:ext cx="1766121" cy="1477328"/>
          </a:xfrm>
          <a:prstGeom prst="rect">
            <a:avLst/>
          </a:prstGeom>
          <a:solidFill>
            <a:schemeClr val="bg2">
              <a:lumMod val="90000"/>
            </a:schemeClr>
          </a:solidFill>
        </p:spPr>
        <p:txBody>
          <a:bodyPr wrap="square" rtlCol="0">
            <a:spAutoFit/>
          </a:bodyPr>
          <a:lstStyle/>
          <a:p>
            <a:r>
              <a:rPr kumimoji="1" lang="en-US" altLang="ja-JP" dirty="0">
                <a:latin typeface="Times" pitchFamily="2" charset="0"/>
              </a:rPr>
              <a:t>True: </a:t>
            </a:r>
            <a:r>
              <a:rPr lang="en-US" altLang="ja-JP" sz="1800" dirty="0">
                <a:latin typeface="Times" pitchFamily="2" charset="0"/>
              </a:rPr>
              <a:t>∃x Gx</a:t>
            </a:r>
          </a:p>
          <a:p>
            <a:r>
              <a:rPr lang="en-US" altLang="ja-JP" dirty="0">
                <a:solidFill>
                  <a:srgbClr val="FF0000"/>
                </a:solidFill>
                <a:latin typeface="Times" pitchFamily="2" charset="0"/>
              </a:rPr>
              <a:t>True: Ga</a:t>
            </a:r>
            <a:r>
              <a:rPr lang="en-US" altLang="ja-JP" sz="1800" dirty="0">
                <a:solidFill>
                  <a:srgbClr val="FF0000"/>
                </a:solidFill>
                <a:latin typeface="Times" pitchFamily="2" charset="0"/>
              </a:rPr>
              <a:t> </a:t>
            </a:r>
          </a:p>
          <a:p>
            <a:r>
              <a:rPr lang="en-US" altLang="ja-JP" sz="1800" dirty="0">
                <a:latin typeface="Times" pitchFamily="2" charset="0"/>
              </a:rPr>
              <a:t>False: Fa</a:t>
            </a:r>
            <a:r>
              <a:rPr lang="en-US" altLang="ja-JP" b="0" i="1" dirty="0">
                <a:solidFill>
                  <a:srgbClr val="373A3C"/>
                </a:solidFill>
                <a:effectLst/>
                <a:latin typeface="Times" pitchFamily="2" charset="0"/>
              </a:rPr>
              <a:t> →</a:t>
            </a:r>
            <a:r>
              <a:rPr lang="en-US" altLang="ja-JP" b="0" dirty="0">
                <a:solidFill>
                  <a:srgbClr val="373A3C"/>
                </a:solidFill>
                <a:effectLst/>
                <a:latin typeface="Times" pitchFamily="2" charset="0"/>
              </a:rPr>
              <a:t>Ga</a:t>
            </a:r>
            <a:endParaRPr lang="en-US" altLang="ja-JP" sz="1800" dirty="0">
              <a:latin typeface="Times" pitchFamily="2" charset="0"/>
            </a:endParaRPr>
          </a:p>
          <a:p>
            <a:r>
              <a:rPr kumimoji="1" lang="en-US" altLang="ja-JP" dirty="0">
                <a:latin typeface="Times" pitchFamily="2" charset="0"/>
              </a:rPr>
              <a:t>True: Fa</a:t>
            </a:r>
          </a:p>
          <a:p>
            <a:r>
              <a:rPr lang="en-US" altLang="ja-JP" dirty="0">
                <a:solidFill>
                  <a:srgbClr val="FF0000"/>
                </a:solidFill>
                <a:latin typeface="Times" pitchFamily="2" charset="0"/>
              </a:rPr>
              <a:t>False: Ga</a:t>
            </a:r>
            <a:endParaRPr kumimoji="1" lang="en-US" altLang="ja-JP" dirty="0">
              <a:solidFill>
                <a:srgbClr val="FF0000"/>
              </a:solidFill>
              <a:latin typeface="Times" pitchFamily="2" charset="0"/>
            </a:endParaRPr>
          </a:p>
        </p:txBody>
      </p:sp>
      <p:sp>
        <p:nvSpPr>
          <p:cNvPr id="30" name="テキスト ボックス 29">
            <a:extLst>
              <a:ext uri="{FF2B5EF4-FFF2-40B4-BE49-F238E27FC236}">
                <a16:creationId xmlns:a16="http://schemas.microsoft.com/office/drawing/2014/main" id="{DF96ECAA-8151-87B1-8DF0-DD68DB076333}"/>
              </a:ext>
            </a:extLst>
          </p:cNvPr>
          <p:cNvSpPr txBox="1"/>
          <p:nvPr/>
        </p:nvSpPr>
        <p:spPr>
          <a:xfrm>
            <a:off x="990268" y="5594233"/>
            <a:ext cx="415498" cy="369332"/>
          </a:xfrm>
          <a:prstGeom prst="rect">
            <a:avLst/>
          </a:prstGeom>
          <a:noFill/>
        </p:spPr>
        <p:txBody>
          <a:bodyPr wrap="square" rtlCol="0">
            <a:spAutoFit/>
          </a:bodyPr>
          <a:lstStyle/>
          <a:p>
            <a:r>
              <a:rPr lang="ja-JP" altLang="en-US"/>
              <a:t>✖️</a:t>
            </a:r>
            <a:endParaRPr kumimoji="1" lang="ja-JP" altLang="en-US"/>
          </a:p>
        </p:txBody>
      </p:sp>
      <p:pic>
        <p:nvPicPr>
          <p:cNvPr id="33" name="図 32">
            <a:extLst>
              <a:ext uri="{FF2B5EF4-FFF2-40B4-BE49-F238E27FC236}">
                <a16:creationId xmlns:a16="http://schemas.microsoft.com/office/drawing/2014/main" id="{C301B47C-6336-393F-D545-EB70B02F3C8F}"/>
              </a:ext>
            </a:extLst>
          </p:cNvPr>
          <p:cNvPicPr>
            <a:picLocks noChangeAspect="1"/>
          </p:cNvPicPr>
          <p:nvPr/>
        </p:nvPicPr>
        <p:blipFill>
          <a:blip r:embed="rId2"/>
          <a:stretch>
            <a:fillRect/>
          </a:stretch>
        </p:blipFill>
        <p:spPr>
          <a:xfrm>
            <a:off x="3520073" y="5537599"/>
            <a:ext cx="520700" cy="482600"/>
          </a:xfrm>
          <a:prstGeom prst="rect">
            <a:avLst/>
          </a:prstGeom>
        </p:spPr>
      </p:pic>
      <p:sp>
        <p:nvSpPr>
          <p:cNvPr id="39" name="テキスト ボックス 38">
            <a:extLst>
              <a:ext uri="{FF2B5EF4-FFF2-40B4-BE49-F238E27FC236}">
                <a16:creationId xmlns:a16="http://schemas.microsoft.com/office/drawing/2014/main" id="{D6A1EDB5-401A-18E9-F139-60C86DFBFA5D}"/>
              </a:ext>
            </a:extLst>
          </p:cNvPr>
          <p:cNvSpPr txBox="1"/>
          <p:nvPr/>
        </p:nvSpPr>
        <p:spPr>
          <a:xfrm>
            <a:off x="9360208" y="4869093"/>
            <a:ext cx="2375971" cy="369332"/>
          </a:xfrm>
          <a:prstGeom prst="rect">
            <a:avLst/>
          </a:prstGeom>
          <a:noFill/>
        </p:spPr>
        <p:txBody>
          <a:bodyPr wrap="none" rtlCol="0">
            <a:spAutoFit/>
          </a:bodyPr>
          <a:lstStyle/>
          <a:p>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a:t>
            </a:r>
            <a:r>
              <a:rPr lang="en-US" altLang="ja-JP" b="0" i="0" dirty="0">
                <a:solidFill>
                  <a:srgbClr val="373A3C"/>
                </a:solidFill>
                <a:effectLst/>
                <a:latin typeface="Times" pitchFamily="2" charset="0"/>
              </a:rPr>
              <a:t> G</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 </a:t>
            </a:r>
            <a:endParaRPr lang="en-US" altLang="ja-JP" b="0" i="0" dirty="0">
              <a:solidFill>
                <a:srgbClr val="373A3C"/>
              </a:solidFill>
              <a:effectLst/>
              <a:latin typeface="Times" pitchFamily="2" charset="0"/>
            </a:endParaRPr>
          </a:p>
        </p:txBody>
      </p:sp>
      <p:sp>
        <p:nvSpPr>
          <p:cNvPr id="42" name="テキスト ボックス 41">
            <a:extLst>
              <a:ext uri="{FF2B5EF4-FFF2-40B4-BE49-F238E27FC236}">
                <a16:creationId xmlns:a16="http://schemas.microsoft.com/office/drawing/2014/main" id="{650BC11E-ACF3-F64A-64C6-355EB6367868}"/>
              </a:ext>
            </a:extLst>
          </p:cNvPr>
          <p:cNvSpPr txBox="1"/>
          <p:nvPr/>
        </p:nvSpPr>
        <p:spPr>
          <a:xfrm>
            <a:off x="6107957" y="3956129"/>
            <a:ext cx="2299027" cy="369332"/>
          </a:xfrm>
          <a:prstGeom prst="rect">
            <a:avLst/>
          </a:prstGeom>
          <a:noFill/>
        </p:spPr>
        <p:txBody>
          <a:bodyPr wrap="none" rtlCol="0">
            <a:spAutoFit/>
          </a:bodyPr>
          <a:lstStyle/>
          <a:p>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F</a:t>
            </a:r>
            <a:r>
              <a:rPr lang="en-US" altLang="ja-JP" i="1" dirty="0">
                <a:solidFill>
                  <a:srgbClr val="373A3C"/>
                </a:solidFill>
                <a:latin typeface="Times" pitchFamily="2" charset="0"/>
              </a:rPr>
              <a:t>a</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 </a:t>
            </a:r>
            <a:endParaRPr lang="en-US" altLang="ja-JP" b="0" i="0" dirty="0">
              <a:solidFill>
                <a:srgbClr val="373A3C"/>
              </a:solidFill>
              <a:effectLst/>
              <a:latin typeface="Times" pitchFamily="2" charset="0"/>
            </a:endParaRPr>
          </a:p>
        </p:txBody>
      </p:sp>
      <p:sp>
        <p:nvSpPr>
          <p:cNvPr id="43" name="テキスト ボックス 42">
            <a:extLst>
              <a:ext uri="{FF2B5EF4-FFF2-40B4-BE49-F238E27FC236}">
                <a16:creationId xmlns:a16="http://schemas.microsoft.com/office/drawing/2014/main" id="{A65349B7-B656-93CE-6984-ECACC015901F}"/>
              </a:ext>
            </a:extLst>
          </p:cNvPr>
          <p:cNvSpPr txBox="1"/>
          <p:nvPr/>
        </p:nvSpPr>
        <p:spPr>
          <a:xfrm>
            <a:off x="9537340" y="3921164"/>
            <a:ext cx="2021707" cy="369332"/>
          </a:xfrm>
          <a:prstGeom prst="rect">
            <a:avLst/>
          </a:prstGeom>
          <a:noFill/>
        </p:spPr>
        <p:txBody>
          <a:bodyPr wrap="none" rtlCol="0">
            <a:spAutoFit/>
          </a:bodyPr>
          <a:lstStyle/>
          <a:p>
            <a:r>
              <a:rPr lang="en-US" altLang="ja-JP" b="0" i="0" dirty="0">
                <a:solidFill>
                  <a:srgbClr val="373A3C"/>
                </a:solidFill>
                <a:effectLst/>
                <a:latin typeface="Times" pitchFamily="2" charset="0"/>
              </a:rPr>
              <a:t>Ga⊢</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x </a:t>
            </a:r>
            <a:r>
              <a:rPr lang="en-US" altLang="ja-JP" b="0" i="0" dirty="0">
                <a:solidFill>
                  <a:srgbClr val="373A3C"/>
                </a:solidFill>
                <a:effectLst/>
                <a:latin typeface="Times" pitchFamily="2" charset="0"/>
              </a:rPr>
              <a:t>(</a:t>
            </a:r>
            <a:r>
              <a:rPr lang="en-US" altLang="ja-JP" b="0" i="0" dirty="0" err="1">
                <a:solidFill>
                  <a:srgbClr val="373A3C"/>
                </a:solidFill>
                <a:effectLst/>
                <a:latin typeface="Times" pitchFamily="2" charset="0"/>
              </a:rPr>
              <a:t>F</a:t>
            </a:r>
            <a:r>
              <a:rPr lang="en-US" altLang="ja-JP" b="0" i="1" dirty="0" err="1">
                <a:solidFill>
                  <a:srgbClr val="373A3C"/>
                </a:solidFill>
                <a:effectLst/>
                <a:latin typeface="Times" pitchFamily="2" charset="0"/>
              </a:rPr>
              <a:t>x</a:t>
            </a:r>
            <a:r>
              <a:rPr lang="en-US" altLang="ja-JP" b="0" i="1" dirty="0">
                <a:solidFill>
                  <a:srgbClr val="373A3C"/>
                </a:solidFill>
                <a:effectLst/>
                <a:latin typeface="Times" pitchFamily="2" charset="0"/>
              </a:rPr>
              <a:t>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x) </a:t>
            </a:r>
            <a:endParaRPr lang="en-US" altLang="ja-JP" b="0" i="0" dirty="0">
              <a:solidFill>
                <a:srgbClr val="373A3C"/>
              </a:solidFill>
              <a:effectLst/>
              <a:latin typeface="Times" pitchFamily="2" charset="0"/>
            </a:endParaRPr>
          </a:p>
        </p:txBody>
      </p:sp>
      <p:cxnSp>
        <p:nvCxnSpPr>
          <p:cNvPr id="44" name="直線コネクタ 43">
            <a:extLst>
              <a:ext uri="{FF2B5EF4-FFF2-40B4-BE49-F238E27FC236}">
                <a16:creationId xmlns:a16="http://schemas.microsoft.com/office/drawing/2014/main" id="{003054F9-DF84-4DCA-F91C-9CAD2E143384}"/>
              </a:ext>
            </a:extLst>
          </p:cNvPr>
          <p:cNvCxnSpPr>
            <a:cxnSpLocks/>
          </p:cNvCxnSpPr>
          <p:nvPr/>
        </p:nvCxnSpPr>
        <p:spPr>
          <a:xfrm>
            <a:off x="9483634" y="4530239"/>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61F63EF3-E551-1212-A6B2-0C2657F344B3}"/>
              </a:ext>
            </a:extLst>
          </p:cNvPr>
          <p:cNvSpPr txBox="1"/>
          <p:nvPr/>
        </p:nvSpPr>
        <p:spPr>
          <a:xfrm>
            <a:off x="8292331" y="4380091"/>
            <a:ext cx="707245" cy="369332"/>
          </a:xfrm>
          <a:prstGeom prst="rect">
            <a:avLst/>
          </a:prstGeom>
          <a:noFill/>
        </p:spPr>
        <p:txBody>
          <a:bodyPr wrap="none" rtlCol="0">
            <a:spAutoFit/>
          </a:bodyPr>
          <a:lstStyle/>
          <a:p>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 ∃ </a:t>
            </a:r>
            <a:r>
              <a:rPr lang="en-US" altLang="ja-JP" b="0" i="1" dirty="0">
                <a:solidFill>
                  <a:srgbClr val="373A3C"/>
                </a:solidFill>
                <a:effectLst/>
                <a:latin typeface="Times" pitchFamily="2" charset="0"/>
              </a:rPr>
              <a:t> </a:t>
            </a:r>
            <a:endParaRPr kumimoji="1" lang="ja-JP" altLang="en-US">
              <a:latin typeface="Times" pitchFamily="2" charset="0"/>
            </a:endParaRPr>
          </a:p>
        </p:txBody>
      </p:sp>
      <p:sp>
        <p:nvSpPr>
          <p:cNvPr id="48" name="テキスト ボックス 47">
            <a:extLst>
              <a:ext uri="{FF2B5EF4-FFF2-40B4-BE49-F238E27FC236}">
                <a16:creationId xmlns:a16="http://schemas.microsoft.com/office/drawing/2014/main" id="{B1924A27-C1A2-3592-81AA-250303A5D5FF}"/>
              </a:ext>
            </a:extLst>
          </p:cNvPr>
          <p:cNvSpPr txBox="1"/>
          <p:nvPr/>
        </p:nvSpPr>
        <p:spPr>
          <a:xfrm>
            <a:off x="11541929" y="4330335"/>
            <a:ext cx="707245" cy="369332"/>
          </a:xfrm>
          <a:prstGeom prst="rect">
            <a:avLst/>
          </a:prstGeom>
          <a:noFill/>
        </p:spPr>
        <p:txBody>
          <a:bodyPr wrap="none" rtlCol="0">
            <a:spAutoFit/>
          </a:bodyPr>
          <a:lstStyle/>
          <a:p>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 ∃ </a:t>
            </a:r>
            <a:r>
              <a:rPr lang="en-US" altLang="ja-JP" b="0" i="1" dirty="0">
                <a:solidFill>
                  <a:srgbClr val="373A3C"/>
                </a:solidFill>
                <a:effectLst/>
                <a:latin typeface="Times" pitchFamily="2" charset="0"/>
              </a:rPr>
              <a:t> </a:t>
            </a:r>
            <a:endParaRPr kumimoji="1" lang="ja-JP" altLang="en-US">
              <a:latin typeface="Times" pitchFamily="2" charset="0"/>
            </a:endParaRPr>
          </a:p>
        </p:txBody>
      </p:sp>
      <p:cxnSp>
        <p:nvCxnSpPr>
          <p:cNvPr id="50" name="直線コネクタ 49">
            <a:extLst>
              <a:ext uri="{FF2B5EF4-FFF2-40B4-BE49-F238E27FC236}">
                <a16:creationId xmlns:a16="http://schemas.microsoft.com/office/drawing/2014/main" id="{E27EC320-622C-D26C-1740-559F13E0C9B0}"/>
              </a:ext>
            </a:extLst>
          </p:cNvPr>
          <p:cNvCxnSpPr>
            <a:cxnSpLocks/>
          </p:cNvCxnSpPr>
          <p:nvPr/>
        </p:nvCxnSpPr>
        <p:spPr>
          <a:xfrm>
            <a:off x="6192911" y="3709533"/>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72188A6-9F8E-F042-AA73-BF6CAA07EB3B}"/>
              </a:ext>
            </a:extLst>
          </p:cNvPr>
          <p:cNvCxnSpPr>
            <a:cxnSpLocks/>
          </p:cNvCxnSpPr>
          <p:nvPr/>
        </p:nvCxnSpPr>
        <p:spPr>
          <a:xfrm>
            <a:off x="9483634" y="3709533"/>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ED8F3C00-CCD2-7683-1546-D63D2EF9701A}"/>
              </a:ext>
            </a:extLst>
          </p:cNvPr>
          <p:cNvSpPr txBox="1"/>
          <p:nvPr/>
        </p:nvSpPr>
        <p:spPr>
          <a:xfrm>
            <a:off x="8337983" y="3547285"/>
            <a:ext cx="649537" cy="369332"/>
          </a:xfrm>
          <a:prstGeom prst="rect">
            <a:avLst/>
          </a:prstGeom>
          <a:noFill/>
        </p:spPr>
        <p:txBody>
          <a:bodyPr wrap="none" rtlCol="0">
            <a:spAutoFit/>
          </a:bodyPr>
          <a:lstStyle/>
          <a:p>
            <a:r>
              <a:rPr lang="en-US" altLang="ja-JP" b="0" i="0" dirty="0">
                <a:solidFill>
                  <a:srgbClr val="373A3C"/>
                </a:solidFill>
                <a:effectLst/>
                <a:latin typeface="Times" pitchFamily="2" charset="0"/>
              </a:rPr>
              <a:t>∃ ⊢ </a:t>
            </a:r>
            <a:r>
              <a:rPr lang="en-US" altLang="ja-JP" b="0" i="1" dirty="0">
                <a:solidFill>
                  <a:srgbClr val="373A3C"/>
                </a:solidFill>
                <a:effectLst/>
                <a:latin typeface="Times" pitchFamily="2" charset="0"/>
              </a:rPr>
              <a:t> </a:t>
            </a:r>
            <a:endParaRPr kumimoji="1" lang="ja-JP" altLang="en-US">
              <a:latin typeface="Times" pitchFamily="2" charset="0"/>
            </a:endParaRPr>
          </a:p>
        </p:txBody>
      </p:sp>
      <p:sp>
        <p:nvSpPr>
          <p:cNvPr id="59" name="テキスト ボックス 58">
            <a:extLst>
              <a:ext uri="{FF2B5EF4-FFF2-40B4-BE49-F238E27FC236}">
                <a16:creationId xmlns:a16="http://schemas.microsoft.com/office/drawing/2014/main" id="{43C62DD4-ABC7-18B7-BB38-45E2F9711EBD}"/>
              </a:ext>
            </a:extLst>
          </p:cNvPr>
          <p:cNvSpPr txBox="1"/>
          <p:nvPr/>
        </p:nvSpPr>
        <p:spPr>
          <a:xfrm>
            <a:off x="11664450" y="3558748"/>
            <a:ext cx="649537" cy="369332"/>
          </a:xfrm>
          <a:prstGeom prst="rect">
            <a:avLst/>
          </a:prstGeom>
          <a:noFill/>
        </p:spPr>
        <p:txBody>
          <a:bodyPr wrap="none" rtlCol="0">
            <a:spAutoFit/>
          </a:bodyPr>
          <a:lstStyle/>
          <a:p>
            <a:r>
              <a:rPr lang="en-US" altLang="ja-JP" b="0" i="0" dirty="0">
                <a:solidFill>
                  <a:srgbClr val="373A3C"/>
                </a:solidFill>
                <a:effectLst/>
                <a:latin typeface="Times" pitchFamily="2" charset="0"/>
              </a:rPr>
              <a:t>∃ ⊢ </a:t>
            </a:r>
            <a:r>
              <a:rPr lang="en-US" altLang="ja-JP" b="0" i="1" dirty="0">
                <a:solidFill>
                  <a:srgbClr val="373A3C"/>
                </a:solidFill>
                <a:effectLst/>
                <a:latin typeface="Times" pitchFamily="2" charset="0"/>
              </a:rPr>
              <a:t> </a:t>
            </a:r>
            <a:endParaRPr kumimoji="1" lang="ja-JP" altLang="en-US">
              <a:latin typeface="Times" pitchFamily="2" charset="0"/>
            </a:endParaRPr>
          </a:p>
        </p:txBody>
      </p:sp>
      <p:sp>
        <p:nvSpPr>
          <p:cNvPr id="64" name="テキスト ボックス 63">
            <a:extLst>
              <a:ext uri="{FF2B5EF4-FFF2-40B4-BE49-F238E27FC236}">
                <a16:creationId xmlns:a16="http://schemas.microsoft.com/office/drawing/2014/main" id="{6A6B9D08-939B-90D8-888F-E60E62EE379E}"/>
              </a:ext>
            </a:extLst>
          </p:cNvPr>
          <p:cNvSpPr txBox="1"/>
          <p:nvPr/>
        </p:nvSpPr>
        <p:spPr>
          <a:xfrm>
            <a:off x="6313943" y="3252787"/>
            <a:ext cx="1887055" cy="369332"/>
          </a:xfrm>
          <a:prstGeom prst="rect">
            <a:avLst/>
          </a:prstGeom>
          <a:noFill/>
        </p:spPr>
        <p:txBody>
          <a:bodyPr wrap="none" rtlCol="0">
            <a:spAutoFit/>
          </a:bodyPr>
          <a:lstStyle/>
          <a:p>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F</a:t>
            </a:r>
            <a:r>
              <a:rPr lang="en-US" altLang="ja-JP" i="1" dirty="0">
                <a:solidFill>
                  <a:srgbClr val="373A3C"/>
                </a:solidFill>
                <a:latin typeface="Times" pitchFamily="2" charset="0"/>
              </a:rPr>
              <a:t>a</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Fa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a </a:t>
            </a:r>
            <a:endParaRPr lang="en-US" altLang="ja-JP" b="0" i="0" dirty="0">
              <a:solidFill>
                <a:srgbClr val="373A3C"/>
              </a:solidFill>
              <a:effectLst/>
              <a:latin typeface="Times" pitchFamily="2" charset="0"/>
            </a:endParaRPr>
          </a:p>
        </p:txBody>
      </p:sp>
      <p:sp>
        <p:nvSpPr>
          <p:cNvPr id="67" name="テキスト ボックス 66">
            <a:extLst>
              <a:ext uri="{FF2B5EF4-FFF2-40B4-BE49-F238E27FC236}">
                <a16:creationId xmlns:a16="http://schemas.microsoft.com/office/drawing/2014/main" id="{595E50AB-D507-D556-123C-2454B58F764E}"/>
              </a:ext>
            </a:extLst>
          </p:cNvPr>
          <p:cNvSpPr txBox="1"/>
          <p:nvPr/>
        </p:nvSpPr>
        <p:spPr>
          <a:xfrm>
            <a:off x="9714471" y="3234114"/>
            <a:ext cx="1667444" cy="369332"/>
          </a:xfrm>
          <a:prstGeom prst="rect">
            <a:avLst/>
          </a:prstGeom>
          <a:noFill/>
        </p:spPr>
        <p:txBody>
          <a:bodyPr wrap="none" rtlCol="0">
            <a:spAutoFit/>
          </a:bodyPr>
          <a:lstStyle/>
          <a:p>
            <a:r>
              <a:rPr lang="en-US" altLang="ja-JP" b="0" i="0" dirty="0">
                <a:solidFill>
                  <a:srgbClr val="373A3C"/>
                </a:solidFill>
                <a:effectLst/>
                <a:latin typeface="Times" pitchFamily="2" charset="0"/>
              </a:rPr>
              <a:t>Ga ⊢</a:t>
            </a:r>
            <a:r>
              <a:rPr lang="en-US" altLang="ja-JP" b="0" i="1" dirty="0">
                <a:solidFill>
                  <a:srgbClr val="373A3C"/>
                </a:solidFill>
                <a:effectLst/>
                <a:latin typeface="Times" pitchFamily="2" charset="0"/>
              </a:rPr>
              <a:t> Fa → </a:t>
            </a:r>
            <a:r>
              <a:rPr lang="en-US" altLang="ja-JP" b="0" i="0" dirty="0">
                <a:solidFill>
                  <a:srgbClr val="373A3C"/>
                </a:solidFill>
                <a:effectLst/>
                <a:latin typeface="Times" pitchFamily="2" charset="0"/>
              </a:rPr>
              <a:t>G</a:t>
            </a:r>
            <a:r>
              <a:rPr lang="en-US" altLang="ja-JP" b="0" i="1" dirty="0">
                <a:solidFill>
                  <a:srgbClr val="373A3C"/>
                </a:solidFill>
                <a:effectLst/>
                <a:latin typeface="Times" pitchFamily="2" charset="0"/>
              </a:rPr>
              <a:t>a </a:t>
            </a:r>
            <a:endParaRPr lang="en-US" altLang="ja-JP" b="0" i="0" dirty="0">
              <a:solidFill>
                <a:srgbClr val="373A3C"/>
              </a:solidFill>
              <a:effectLst/>
              <a:latin typeface="Times" pitchFamily="2" charset="0"/>
            </a:endParaRPr>
          </a:p>
        </p:txBody>
      </p:sp>
      <p:cxnSp>
        <p:nvCxnSpPr>
          <p:cNvPr id="68" name="直線コネクタ 67">
            <a:extLst>
              <a:ext uri="{FF2B5EF4-FFF2-40B4-BE49-F238E27FC236}">
                <a16:creationId xmlns:a16="http://schemas.microsoft.com/office/drawing/2014/main" id="{6516A8D9-2F80-DD85-BB0B-1AC0FA7642B0}"/>
              </a:ext>
            </a:extLst>
          </p:cNvPr>
          <p:cNvCxnSpPr>
            <a:cxnSpLocks/>
          </p:cNvCxnSpPr>
          <p:nvPr/>
        </p:nvCxnSpPr>
        <p:spPr>
          <a:xfrm>
            <a:off x="6192911" y="2925464"/>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E7F235E1-6BA8-FE6B-F55D-410BC8A6CFF4}"/>
              </a:ext>
            </a:extLst>
          </p:cNvPr>
          <p:cNvSpPr txBox="1"/>
          <p:nvPr/>
        </p:nvSpPr>
        <p:spPr>
          <a:xfrm>
            <a:off x="6400505" y="2393299"/>
            <a:ext cx="1713931" cy="369332"/>
          </a:xfrm>
          <a:prstGeom prst="rect">
            <a:avLst/>
          </a:prstGeom>
          <a:noFill/>
        </p:spPr>
        <p:txBody>
          <a:bodyPr wrap="none" rtlCol="0">
            <a:spAutoFit/>
          </a:bodyPr>
          <a:lstStyle/>
          <a:p>
            <a:r>
              <a:rPr lang="en-US" altLang="ja-JP" b="0" i="0" dirty="0">
                <a:solidFill>
                  <a:srgbClr val="373A3C"/>
                </a:solidFill>
                <a:effectLst/>
                <a:latin typeface="Times" pitchFamily="2" charset="0"/>
              </a:rPr>
              <a:t>¬</a:t>
            </a:r>
            <a:r>
              <a:rPr lang="en-US" altLang="ja-JP" b="0" i="1" dirty="0">
                <a:solidFill>
                  <a:srgbClr val="373A3C"/>
                </a:solidFill>
                <a:effectLst/>
                <a:latin typeface="Times" pitchFamily="2" charset="0"/>
              </a:rPr>
              <a:t> </a:t>
            </a:r>
            <a:r>
              <a:rPr lang="en-US" altLang="ja-JP" b="0" i="0" dirty="0">
                <a:solidFill>
                  <a:srgbClr val="373A3C"/>
                </a:solidFill>
                <a:effectLst/>
                <a:latin typeface="Times" pitchFamily="2" charset="0"/>
              </a:rPr>
              <a:t>F</a:t>
            </a:r>
            <a:r>
              <a:rPr lang="en-US" altLang="ja-JP" i="1" dirty="0">
                <a:solidFill>
                  <a:srgbClr val="373A3C"/>
                </a:solidFill>
                <a:latin typeface="Times" pitchFamily="2" charset="0"/>
              </a:rPr>
              <a:t>a</a:t>
            </a:r>
            <a:r>
              <a:rPr lang="en-US" altLang="ja-JP" b="0" i="1" dirty="0">
                <a:solidFill>
                  <a:srgbClr val="373A3C"/>
                </a:solidFill>
                <a:effectLst/>
                <a:latin typeface="Times" pitchFamily="2" charset="0"/>
              </a:rPr>
              <a:t> , Fa </a:t>
            </a:r>
            <a:r>
              <a:rPr lang="en-US" altLang="ja-JP" b="0" i="0" dirty="0">
                <a:solidFill>
                  <a:srgbClr val="373A3C"/>
                </a:solidFill>
                <a:effectLst/>
                <a:latin typeface="Times" pitchFamily="2" charset="0"/>
              </a:rPr>
              <a:t> ⊢ G</a:t>
            </a:r>
            <a:r>
              <a:rPr lang="en-US" altLang="ja-JP" b="0" i="1" dirty="0">
                <a:solidFill>
                  <a:srgbClr val="373A3C"/>
                </a:solidFill>
                <a:effectLst/>
                <a:latin typeface="Times" pitchFamily="2" charset="0"/>
              </a:rPr>
              <a:t>a </a:t>
            </a:r>
            <a:endParaRPr lang="en-US" altLang="ja-JP" b="0" i="0" dirty="0">
              <a:solidFill>
                <a:srgbClr val="373A3C"/>
              </a:solidFill>
              <a:effectLst/>
              <a:latin typeface="Times" pitchFamily="2" charset="0"/>
            </a:endParaRPr>
          </a:p>
        </p:txBody>
      </p:sp>
      <p:cxnSp>
        <p:nvCxnSpPr>
          <p:cNvPr id="73" name="直線コネクタ 72">
            <a:extLst>
              <a:ext uri="{FF2B5EF4-FFF2-40B4-BE49-F238E27FC236}">
                <a16:creationId xmlns:a16="http://schemas.microsoft.com/office/drawing/2014/main" id="{CA060E8C-26E4-70F8-DAD1-78789394D834}"/>
              </a:ext>
            </a:extLst>
          </p:cNvPr>
          <p:cNvCxnSpPr>
            <a:cxnSpLocks/>
          </p:cNvCxnSpPr>
          <p:nvPr/>
        </p:nvCxnSpPr>
        <p:spPr>
          <a:xfrm>
            <a:off x="9483634" y="2925464"/>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14E9620D-F0D3-C730-547B-527A3C3DC813}"/>
              </a:ext>
            </a:extLst>
          </p:cNvPr>
          <p:cNvSpPr txBox="1"/>
          <p:nvPr/>
        </p:nvSpPr>
        <p:spPr>
          <a:xfrm>
            <a:off x="9772179" y="2393299"/>
            <a:ext cx="1552028" cy="369332"/>
          </a:xfrm>
          <a:prstGeom prst="rect">
            <a:avLst/>
          </a:prstGeom>
          <a:noFill/>
        </p:spPr>
        <p:txBody>
          <a:bodyPr wrap="none" rtlCol="0">
            <a:spAutoFit/>
          </a:bodyPr>
          <a:lstStyle/>
          <a:p>
            <a:r>
              <a:rPr lang="en-US" altLang="ja-JP" b="0" i="0" dirty="0">
                <a:solidFill>
                  <a:srgbClr val="373A3C"/>
                </a:solidFill>
                <a:effectLst/>
                <a:latin typeface="Times" pitchFamily="2" charset="0"/>
              </a:rPr>
              <a:t>Ga, </a:t>
            </a:r>
            <a:r>
              <a:rPr lang="en-US" altLang="ja-JP" b="0" i="1" dirty="0">
                <a:solidFill>
                  <a:srgbClr val="373A3C"/>
                </a:solidFill>
                <a:effectLst/>
                <a:latin typeface="Times" pitchFamily="2" charset="0"/>
              </a:rPr>
              <a:t> Fa </a:t>
            </a:r>
            <a:r>
              <a:rPr lang="en-US" altLang="ja-JP" b="0" i="0" dirty="0">
                <a:solidFill>
                  <a:srgbClr val="373A3C"/>
                </a:solidFill>
                <a:effectLst/>
                <a:latin typeface="Times" pitchFamily="2" charset="0"/>
              </a:rPr>
              <a:t> ⊢ G</a:t>
            </a:r>
            <a:r>
              <a:rPr lang="en-US" altLang="ja-JP" b="0" i="1" dirty="0">
                <a:solidFill>
                  <a:srgbClr val="373A3C"/>
                </a:solidFill>
                <a:effectLst/>
                <a:latin typeface="Times" pitchFamily="2" charset="0"/>
              </a:rPr>
              <a:t>a </a:t>
            </a:r>
            <a:endParaRPr lang="en-US" altLang="ja-JP" b="0" i="0" dirty="0">
              <a:solidFill>
                <a:srgbClr val="373A3C"/>
              </a:solidFill>
              <a:effectLst/>
              <a:latin typeface="Times" pitchFamily="2" charset="0"/>
            </a:endParaRPr>
          </a:p>
        </p:txBody>
      </p:sp>
      <p:sp>
        <p:nvSpPr>
          <p:cNvPr id="75" name="テキスト ボックス 74">
            <a:extLst>
              <a:ext uri="{FF2B5EF4-FFF2-40B4-BE49-F238E27FC236}">
                <a16:creationId xmlns:a16="http://schemas.microsoft.com/office/drawing/2014/main" id="{FB1B18FD-3DB1-C7E9-5FC7-09B945EB2CF6}"/>
              </a:ext>
            </a:extLst>
          </p:cNvPr>
          <p:cNvSpPr txBox="1"/>
          <p:nvPr/>
        </p:nvSpPr>
        <p:spPr>
          <a:xfrm>
            <a:off x="8337983" y="2770791"/>
            <a:ext cx="698402" cy="646331"/>
          </a:xfrm>
          <a:prstGeom prst="rect">
            <a:avLst/>
          </a:prstGeom>
          <a:noFill/>
        </p:spPr>
        <p:txBody>
          <a:bodyPr wrap="square" rtlCol="0">
            <a:spAutoFit/>
          </a:bodyPr>
          <a:lstStyle/>
          <a:p>
            <a:r>
              <a:rPr lang="en-US" altLang="ja-JP" b="0" i="0" dirty="0">
                <a:solidFill>
                  <a:srgbClr val="373A3C"/>
                </a:solidFill>
                <a:effectLst/>
                <a:latin typeface="Times" pitchFamily="2" charset="0"/>
              </a:rPr>
              <a:t>⊢ </a:t>
            </a:r>
            <a:r>
              <a:rPr lang="en-US" altLang="ja-JP" b="0" i="1" dirty="0">
                <a:solidFill>
                  <a:srgbClr val="373A3C"/>
                </a:solidFill>
                <a:effectLst/>
                <a:latin typeface="Times" pitchFamily="2" charset="0"/>
              </a:rPr>
              <a:t> →  </a:t>
            </a:r>
            <a:endParaRPr kumimoji="1" lang="ja-JP" altLang="en-US">
              <a:latin typeface="Times" pitchFamily="2" charset="0"/>
            </a:endParaRPr>
          </a:p>
        </p:txBody>
      </p:sp>
      <p:sp>
        <p:nvSpPr>
          <p:cNvPr id="76" name="テキスト ボックス 75">
            <a:extLst>
              <a:ext uri="{FF2B5EF4-FFF2-40B4-BE49-F238E27FC236}">
                <a16:creationId xmlns:a16="http://schemas.microsoft.com/office/drawing/2014/main" id="{D29B8414-D037-3EAF-DFB9-9F66356BB43C}"/>
              </a:ext>
            </a:extLst>
          </p:cNvPr>
          <p:cNvSpPr txBox="1"/>
          <p:nvPr/>
        </p:nvSpPr>
        <p:spPr>
          <a:xfrm>
            <a:off x="11505861" y="2753991"/>
            <a:ext cx="801823" cy="369332"/>
          </a:xfrm>
          <a:prstGeom prst="rect">
            <a:avLst/>
          </a:prstGeom>
          <a:noFill/>
        </p:spPr>
        <p:txBody>
          <a:bodyPr wrap="none" rtlCol="0">
            <a:spAutoFit/>
          </a:bodyPr>
          <a:lstStyle/>
          <a:p>
            <a:r>
              <a:rPr lang="en-US" altLang="ja-JP" b="0" i="0" dirty="0">
                <a:solidFill>
                  <a:srgbClr val="373A3C"/>
                </a:solidFill>
                <a:effectLst/>
                <a:latin typeface="Times" pitchFamily="2" charset="0"/>
              </a:rPr>
              <a:t>⊢ </a:t>
            </a:r>
            <a:r>
              <a:rPr lang="en-US" altLang="ja-JP" b="0" i="1" dirty="0">
                <a:solidFill>
                  <a:srgbClr val="373A3C"/>
                </a:solidFill>
                <a:effectLst/>
                <a:latin typeface="Times" pitchFamily="2" charset="0"/>
              </a:rPr>
              <a:t> →  </a:t>
            </a:r>
            <a:endParaRPr kumimoji="1" lang="ja-JP" altLang="en-US">
              <a:latin typeface="Times" pitchFamily="2" charset="0"/>
            </a:endParaRPr>
          </a:p>
        </p:txBody>
      </p:sp>
      <p:cxnSp>
        <p:nvCxnSpPr>
          <p:cNvPr id="77" name="直線コネクタ 76">
            <a:extLst>
              <a:ext uri="{FF2B5EF4-FFF2-40B4-BE49-F238E27FC236}">
                <a16:creationId xmlns:a16="http://schemas.microsoft.com/office/drawing/2014/main" id="{2936C337-AB70-FE15-0F06-737629205873}"/>
              </a:ext>
            </a:extLst>
          </p:cNvPr>
          <p:cNvCxnSpPr>
            <a:cxnSpLocks/>
          </p:cNvCxnSpPr>
          <p:nvPr/>
        </p:nvCxnSpPr>
        <p:spPr>
          <a:xfrm>
            <a:off x="6192911" y="2257064"/>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4826D527-44B6-F11E-8659-CE8235CDF600}"/>
              </a:ext>
            </a:extLst>
          </p:cNvPr>
          <p:cNvSpPr txBox="1"/>
          <p:nvPr/>
        </p:nvSpPr>
        <p:spPr>
          <a:xfrm>
            <a:off x="6529546" y="1745076"/>
            <a:ext cx="1455848" cy="369332"/>
          </a:xfrm>
          <a:prstGeom prst="rect">
            <a:avLst/>
          </a:prstGeom>
          <a:noFill/>
        </p:spPr>
        <p:txBody>
          <a:bodyPr wrap="none" rtlCol="0">
            <a:spAutoFit/>
          </a:bodyPr>
          <a:lstStyle/>
          <a:p>
            <a:r>
              <a:rPr lang="en-US" altLang="ja-JP" b="0" i="1" dirty="0">
                <a:solidFill>
                  <a:srgbClr val="373A3C"/>
                </a:solidFill>
                <a:effectLst/>
                <a:latin typeface="Times" pitchFamily="2" charset="0"/>
              </a:rPr>
              <a:t>Fa </a:t>
            </a:r>
            <a:r>
              <a:rPr lang="en-US" altLang="ja-JP" b="0" i="0" dirty="0">
                <a:solidFill>
                  <a:srgbClr val="373A3C"/>
                </a:solidFill>
                <a:effectLst/>
                <a:latin typeface="Times" pitchFamily="2" charset="0"/>
              </a:rPr>
              <a:t> ⊢ Fa, G</a:t>
            </a:r>
            <a:r>
              <a:rPr lang="en-US" altLang="ja-JP" b="0" i="1" dirty="0">
                <a:solidFill>
                  <a:srgbClr val="373A3C"/>
                </a:solidFill>
                <a:effectLst/>
                <a:latin typeface="Times" pitchFamily="2" charset="0"/>
              </a:rPr>
              <a:t>a </a:t>
            </a:r>
            <a:endParaRPr lang="en-US" altLang="ja-JP" b="0" i="0" dirty="0">
              <a:solidFill>
                <a:srgbClr val="373A3C"/>
              </a:solidFill>
              <a:effectLst/>
              <a:latin typeface="Times" pitchFamily="2" charset="0"/>
            </a:endParaRPr>
          </a:p>
        </p:txBody>
      </p:sp>
      <p:cxnSp>
        <p:nvCxnSpPr>
          <p:cNvPr id="79" name="直線コネクタ 78">
            <a:extLst>
              <a:ext uri="{FF2B5EF4-FFF2-40B4-BE49-F238E27FC236}">
                <a16:creationId xmlns:a16="http://schemas.microsoft.com/office/drawing/2014/main" id="{D774F805-AD14-ADF4-9ECC-26D1D752D714}"/>
              </a:ext>
            </a:extLst>
          </p:cNvPr>
          <p:cNvCxnSpPr>
            <a:cxnSpLocks/>
          </p:cNvCxnSpPr>
          <p:nvPr/>
        </p:nvCxnSpPr>
        <p:spPr>
          <a:xfrm>
            <a:off x="6192911" y="1635172"/>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D7C5458-ACBA-3F20-33AA-5E7CC2F6E526}"/>
              </a:ext>
            </a:extLst>
          </p:cNvPr>
          <p:cNvCxnSpPr>
            <a:cxnSpLocks/>
          </p:cNvCxnSpPr>
          <p:nvPr/>
        </p:nvCxnSpPr>
        <p:spPr>
          <a:xfrm>
            <a:off x="9483634" y="2257064"/>
            <a:ext cx="21291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42853E52-E365-44D2-7671-9677169C681D}"/>
              </a:ext>
            </a:extLst>
          </p:cNvPr>
          <p:cNvSpPr txBox="1"/>
          <p:nvPr/>
        </p:nvSpPr>
        <p:spPr>
          <a:xfrm>
            <a:off x="8245516" y="1454035"/>
            <a:ext cx="760144" cy="369332"/>
          </a:xfrm>
          <a:prstGeom prst="rect">
            <a:avLst/>
          </a:prstGeom>
          <a:noFill/>
        </p:spPr>
        <p:txBody>
          <a:bodyPr wrap="square" rtlCol="0">
            <a:spAutoFit/>
          </a:bodyPr>
          <a:lstStyle/>
          <a:p>
            <a:r>
              <a:rPr lang="en-US" altLang="ja-JP" dirty="0">
                <a:latin typeface="Times" pitchFamily="2" charset="0"/>
              </a:rPr>
              <a:t>A</a:t>
            </a:r>
            <a:r>
              <a:rPr lang="ja-JP" altLang="en-US">
                <a:latin typeface="Times" pitchFamily="2" charset="0"/>
              </a:rPr>
              <a:t>✖️</a:t>
            </a:r>
            <a:endParaRPr kumimoji="1" lang="ja-JP" altLang="en-US">
              <a:latin typeface="Times" pitchFamily="2" charset="0"/>
            </a:endParaRPr>
          </a:p>
        </p:txBody>
      </p:sp>
      <p:sp>
        <p:nvSpPr>
          <p:cNvPr id="83" name="テキスト ボックス 82">
            <a:extLst>
              <a:ext uri="{FF2B5EF4-FFF2-40B4-BE49-F238E27FC236}">
                <a16:creationId xmlns:a16="http://schemas.microsoft.com/office/drawing/2014/main" id="{A647B865-F4FD-45E9-B68E-8CE61F6A2315}"/>
              </a:ext>
            </a:extLst>
          </p:cNvPr>
          <p:cNvSpPr txBox="1"/>
          <p:nvPr/>
        </p:nvSpPr>
        <p:spPr>
          <a:xfrm>
            <a:off x="11505861" y="2083080"/>
            <a:ext cx="760144" cy="369332"/>
          </a:xfrm>
          <a:prstGeom prst="rect">
            <a:avLst/>
          </a:prstGeom>
          <a:noFill/>
        </p:spPr>
        <p:txBody>
          <a:bodyPr wrap="square" rtlCol="0">
            <a:spAutoFit/>
          </a:bodyPr>
          <a:lstStyle/>
          <a:p>
            <a:r>
              <a:rPr lang="en-US" altLang="ja-JP" dirty="0">
                <a:latin typeface="Times" pitchFamily="2" charset="0"/>
              </a:rPr>
              <a:t>A</a:t>
            </a:r>
            <a:r>
              <a:rPr lang="ja-JP" altLang="en-US">
                <a:latin typeface="Times" pitchFamily="2" charset="0"/>
              </a:rPr>
              <a:t>✖️</a:t>
            </a:r>
            <a:endParaRPr kumimoji="1" lang="ja-JP" altLang="en-US">
              <a:latin typeface="Times" pitchFamily="2" charset="0"/>
            </a:endParaRPr>
          </a:p>
        </p:txBody>
      </p:sp>
      <p:cxnSp>
        <p:nvCxnSpPr>
          <p:cNvPr id="84" name="直線コネクタ 83">
            <a:extLst>
              <a:ext uri="{FF2B5EF4-FFF2-40B4-BE49-F238E27FC236}">
                <a16:creationId xmlns:a16="http://schemas.microsoft.com/office/drawing/2014/main" id="{41E2551A-A16D-FCB7-7954-B512AA5EA0D1}"/>
              </a:ext>
            </a:extLst>
          </p:cNvPr>
          <p:cNvCxnSpPr>
            <a:cxnSpLocks/>
            <a:stCxn id="7" idx="0"/>
            <a:endCxn id="7" idx="2"/>
          </p:cNvCxnSpPr>
          <p:nvPr/>
        </p:nvCxnSpPr>
        <p:spPr>
          <a:xfrm>
            <a:off x="1334284" y="3535121"/>
            <a:ext cx="0" cy="1754326"/>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1DE41ED-16F6-D4C7-5B25-4F2D419D6F28}"/>
              </a:ext>
            </a:extLst>
          </p:cNvPr>
          <p:cNvCxnSpPr>
            <a:cxnSpLocks/>
            <a:stCxn id="21" idx="0"/>
            <a:endCxn id="21" idx="2"/>
          </p:cNvCxnSpPr>
          <p:nvPr/>
        </p:nvCxnSpPr>
        <p:spPr>
          <a:xfrm>
            <a:off x="3824362" y="3511042"/>
            <a:ext cx="0" cy="1477328"/>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8C69457D-14C0-8E27-59F7-B1133CD8F518}"/>
              </a:ext>
            </a:extLst>
          </p:cNvPr>
          <p:cNvCxnSpPr>
            <a:cxnSpLocks/>
            <a:stCxn id="47" idx="2"/>
            <a:endCxn id="78" idx="0"/>
          </p:cNvCxnSpPr>
          <p:nvPr/>
        </p:nvCxnSpPr>
        <p:spPr>
          <a:xfrm flipV="1">
            <a:off x="7257470" y="1745076"/>
            <a:ext cx="0" cy="3513531"/>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15E666BF-375F-EE20-AF72-109AD18D4B08}"/>
              </a:ext>
            </a:extLst>
          </p:cNvPr>
          <p:cNvCxnSpPr>
            <a:cxnSpLocks/>
          </p:cNvCxnSpPr>
          <p:nvPr/>
        </p:nvCxnSpPr>
        <p:spPr>
          <a:xfrm flipV="1">
            <a:off x="10518038" y="1724894"/>
            <a:ext cx="0" cy="3513531"/>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7DCC064C-5D98-3EF8-C68C-991AE0EA516C}"/>
              </a:ext>
            </a:extLst>
          </p:cNvPr>
          <p:cNvCxnSpPr>
            <a:cxnSpLocks/>
            <a:stCxn id="46" idx="2"/>
            <a:endCxn id="47" idx="2"/>
          </p:cNvCxnSpPr>
          <p:nvPr/>
        </p:nvCxnSpPr>
        <p:spPr>
          <a:xfrm flipH="1" flipV="1">
            <a:off x="7257470" y="5258607"/>
            <a:ext cx="1665883" cy="994559"/>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94F02A2F-A9FF-B694-C3CA-9F76AD264F9D}"/>
              </a:ext>
            </a:extLst>
          </p:cNvPr>
          <p:cNvCxnSpPr>
            <a:cxnSpLocks/>
            <a:stCxn id="46" idx="2"/>
            <a:endCxn id="39" idx="2"/>
          </p:cNvCxnSpPr>
          <p:nvPr/>
        </p:nvCxnSpPr>
        <p:spPr>
          <a:xfrm flipV="1">
            <a:off x="8923353" y="5238425"/>
            <a:ext cx="1624841" cy="1014741"/>
          </a:xfrm>
          <a:prstGeom prst="line">
            <a:avLst/>
          </a:prstGeom>
          <a:ln w="38100">
            <a:solidFill>
              <a:srgbClr val="7030A0">
                <a:alpha val="23777"/>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0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E6CB087-3225-E33C-2B49-609BE842BD45}"/>
              </a:ext>
            </a:extLst>
          </p:cNvPr>
          <p:cNvPicPr>
            <a:picLocks noChangeAspect="1"/>
          </p:cNvPicPr>
          <p:nvPr/>
        </p:nvPicPr>
        <p:blipFill>
          <a:blip r:embed="rId2"/>
          <a:stretch>
            <a:fillRect/>
          </a:stretch>
        </p:blipFill>
        <p:spPr>
          <a:xfrm>
            <a:off x="665389" y="132348"/>
            <a:ext cx="10140498" cy="6416572"/>
          </a:xfrm>
          <a:prstGeom prst="rect">
            <a:avLst/>
          </a:prstGeom>
        </p:spPr>
      </p:pic>
      <p:sp>
        <p:nvSpPr>
          <p:cNvPr id="5" name="テキスト ボックス 4">
            <a:extLst>
              <a:ext uri="{FF2B5EF4-FFF2-40B4-BE49-F238E27FC236}">
                <a16:creationId xmlns:a16="http://schemas.microsoft.com/office/drawing/2014/main" id="{F9B08F79-866C-F148-CB47-B22008919E5A}"/>
              </a:ext>
            </a:extLst>
          </p:cNvPr>
          <p:cNvSpPr txBox="1"/>
          <p:nvPr/>
        </p:nvSpPr>
        <p:spPr>
          <a:xfrm>
            <a:off x="3723842" y="341156"/>
            <a:ext cx="4172937" cy="369332"/>
          </a:xfrm>
          <a:prstGeom prst="rect">
            <a:avLst/>
          </a:prstGeom>
          <a:noFill/>
        </p:spPr>
        <p:txBody>
          <a:bodyPr wrap="none" rtlCol="0">
            <a:spAutoFit/>
          </a:bodyPr>
          <a:lstStyle/>
          <a:p>
            <a:r>
              <a:rPr kumimoji="1" lang="en-US" altLang="ja-JP" dirty="0">
                <a:highlight>
                  <a:srgbClr val="FFFF00"/>
                </a:highlight>
                <a:latin typeface="Times" pitchFamily="2" charset="0"/>
              </a:rPr>
              <a:t>All branches close, and the sequent is valid</a:t>
            </a:r>
            <a:endParaRPr kumimoji="1" lang="ja-JP" altLang="en-US">
              <a:highlight>
                <a:srgbClr val="FFFF00"/>
              </a:highlight>
              <a:latin typeface="Times" pitchFamily="2" charset="0"/>
            </a:endParaRPr>
          </a:p>
        </p:txBody>
      </p:sp>
      <p:sp>
        <p:nvSpPr>
          <p:cNvPr id="9" name="フレーム 8">
            <a:extLst>
              <a:ext uri="{FF2B5EF4-FFF2-40B4-BE49-F238E27FC236}">
                <a16:creationId xmlns:a16="http://schemas.microsoft.com/office/drawing/2014/main" id="{7CC6D872-2A21-0C45-02CB-8EF90EE9E312}"/>
              </a:ext>
            </a:extLst>
          </p:cNvPr>
          <p:cNvSpPr/>
          <p:nvPr/>
        </p:nvSpPr>
        <p:spPr>
          <a:xfrm>
            <a:off x="4215539" y="5940618"/>
            <a:ext cx="1880461"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2" name="図 11">
            <a:extLst>
              <a:ext uri="{FF2B5EF4-FFF2-40B4-BE49-F238E27FC236}">
                <a16:creationId xmlns:a16="http://schemas.microsoft.com/office/drawing/2014/main" id="{3E08F6EE-55BD-A4E3-CC2A-CA9BF79035F9}"/>
              </a:ext>
            </a:extLst>
          </p:cNvPr>
          <p:cNvPicPr>
            <a:picLocks noChangeAspect="1"/>
          </p:cNvPicPr>
          <p:nvPr/>
        </p:nvPicPr>
        <p:blipFill>
          <a:blip r:embed="rId3"/>
          <a:stretch>
            <a:fillRect/>
          </a:stretch>
        </p:blipFill>
        <p:spPr>
          <a:xfrm>
            <a:off x="8513380" y="5533866"/>
            <a:ext cx="3340100" cy="952500"/>
          </a:xfrm>
          <a:prstGeom prst="rect">
            <a:avLst/>
          </a:prstGeom>
          <a:ln w="19050">
            <a:solidFill>
              <a:schemeClr val="tx1">
                <a:lumMod val="50000"/>
                <a:lumOff val="50000"/>
              </a:schemeClr>
            </a:solidFill>
          </a:ln>
        </p:spPr>
      </p:pic>
      <p:sp>
        <p:nvSpPr>
          <p:cNvPr id="14" name="フレーム 13">
            <a:extLst>
              <a:ext uri="{FF2B5EF4-FFF2-40B4-BE49-F238E27FC236}">
                <a16:creationId xmlns:a16="http://schemas.microsoft.com/office/drawing/2014/main" id="{04FF9832-5E65-9FC5-3686-4233EABC5F8D}"/>
              </a:ext>
            </a:extLst>
          </p:cNvPr>
          <p:cNvSpPr/>
          <p:nvPr/>
        </p:nvSpPr>
        <p:spPr>
          <a:xfrm>
            <a:off x="8513380" y="3259845"/>
            <a:ext cx="268158" cy="417133"/>
          </a:xfrm>
          <a:prstGeom prst="frame">
            <a:avLst>
              <a:gd name="adj1" fmla="val 2500"/>
            </a:avLst>
          </a:prstGeom>
          <a:solidFill>
            <a:srgbClr val="FF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フレーム 15">
            <a:extLst>
              <a:ext uri="{FF2B5EF4-FFF2-40B4-BE49-F238E27FC236}">
                <a16:creationId xmlns:a16="http://schemas.microsoft.com/office/drawing/2014/main" id="{46BFC4C8-7117-3676-9BC5-9D4D9E882D7B}"/>
              </a:ext>
            </a:extLst>
          </p:cNvPr>
          <p:cNvSpPr/>
          <p:nvPr/>
        </p:nvSpPr>
        <p:spPr>
          <a:xfrm>
            <a:off x="4902687" y="2573382"/>
            <a:ext cx="510141" cy="417133"/>
          </a:xfrm>
          <a:prstGeom prst="frame">
            <a:avLst>
              <a:gd name="adj1" fmla="val 2500"/>
            </a:avLst>
          </a:prstGeom>
          <a:solidFill>
            <a:srgbClr val="FF0000"/>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A2313B4D-9615-2595-E8AA-6C87504EA825}"/>
              </a:ext>
            </a:extLst>
          </p:cNvPr>
          <p:cNvSpPr/>
          <p:nvPr/>
        </p:nvSpPr>
        <p:spPr>
          <a:xfrm>
            <a:off x="8145517" y="2595242"/>
            <a:ext cx="332087" cy="417133"/>
          </a:xfrm>
          <a:prstGeom prst="frame">
            <a:avLst>
              <a:gd name="adj1" fmla="val 2500"/>
            </a:avLst>
          </a:prstGeom>
          <a:solidFill>
            <a:srgbClr val="FF0000"/>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フレーム 20">
            <a:extLst>
              <a:ext uri="{FF2B5EF4-FFF2-40B4-BE49-F238E27FC236}">
                <a16:creationId xmlns:a16="http://schemas.microsoft.com/office/drawing/2014/main" id="{4EB41679-3B21-AD02-49CB-EBC992FC2074}"/>
              </a:ext>
            </a:extLst>
          </p:cNvPr>
          <p:cNvSpPr/>
          <p:nvPr/>
        </p:nvSpPr>
        <p:spPr>
          <a:xfrm>
            <a:off x="5680129" y="5277226"/>
            <a:ext cx="1307024"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C1A23A17-21AE-02E5-9519-65D934111D07}"/>
              </a:ext>
            </a:extLst>
          </p:cNvPr>
          <p:cNvSpPr/>
          <p:nvPr/>
        </p:nvSpPr>
        <p:spPr>
          <a:xfrm>
            <a:off x="5810311" y="4550813"/>
            <a:ext cx="877208"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フレーム 23">
            <a:extLst>
              <a:ext uri="{FF2B5EF4-FFF2-40B4-BE49-F238E27FC236}">
                <a16:creationId xmlns:a16="http://schemas.microsoft.com/office/drawing/2014/main" id="{BA39C24D-B162-10B1-4367-9F24FCB5CCBF}"/>
              </a:ext>
            </a:extLst>
          </p:cNvPr>
          <p:cNvSpPr/>
          <p:nvPr/>
        </p:nvSpPr>
        <p:spPr>
          <a:xfrm>
            <a:off x="4403833" y="3905329"/>
            <a:ext cx="294291" cy="417133"/>
          </a:xfrm>
          <a:prstGeom prst="frame">
            <a:avLst>
              <a:gd name="adj1" fmla="val 2500"/>
            </a:avLst>
          </a:prstGeom>
          <a:solidFill>
            <a:srgbClr val="FF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449A955E-55CE-5ECE-5191-1023EA4B79D0}"/>
              </a:ext>
            </a:extLst>
          </p:cNvPr>
          <p:cNvSpPr/>
          <p:nvPr/>
        </p:nvSpPr>
        <p:spPr>
          <a:xfrm>
            <a:off x="3921248" y="3898106"/>
            <a:ext cx="294291" cy="417133"/>
          </a:xfrm>
          <a:prstGeom prst="frame">
            <a:avLst>
              <a:gd name="adj1" fmla="val 2500"/>
            </a:avLst>
          </a:prstGeom>
          <a:solidFill>
            <a:srgbClr val="FF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386FD24-CCAC-2D11-A8DD-83EE36461AC6}"/>
              </a:ext>
            </a:extLst>
          </p:cNvPr>
          <p:cNvSpPr/>
          <p:nvPr/>
        </p:nvSpPr>
        <p:spPr>
          <a:xfrm>
            <a:off x="877615" y="3220433"/>
            <a:ext cx="268158" cy="417133"/>
          </a:xfrm>
          <a:prstGeom prst="frame">
            <a:avLst>
              <a:gd name="adj1" fmla="val 2500"/>
            </a:avLst>
          </a:prstGeom>
          <a:solidFill>
            <a:srgbClr val="FF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2" name="カギ線コネクタ 31">
            <a:extLst>
              <a:ext uri="{FF2B5EF4-FFF2-40B4-BE49-F238E27FC236}">
                <a16:creationId xmlns:a16="http://schemas.microsoft.com/office/drawing/2014/main" id="{F5AD73A7-2BE0-9CAC-7AC0-4C1674BA7F37}"/>
              </a:ext>
            </a:extLst>
          </p:cNvPr>
          <p:cNvCxnSpPr>
            <a:cxnSpLocks/>
            <a:endCxn id="14" idx="0"/>
          </p:cNvCxnSpPr>
          <p:nvPr/>
        </p:nvCxnSpPr>
        <p:spPr>
          <a:xfrm flipV="1">
            <a:off x="4068393" y="3259845"/>
            <a:ext cx="4579066" cy="611451"/>
          </a:xfrm>
          <a:prstGeom prst="bentConnector4">
            <a:avLst>
              <a:gd name="adj1" fmla="val 105"/>
              <a:gd name="adj2" fmla="val 118478"/>
            </a:avLst>
          </a:prstGeom>
          <a:ln w="25400"/>
        </p:spPr>
        <p:style>
          <a:lnRef idx="1">
            <a:schemeClr val="accent1"/>
          </a:lnRef>
          <a:fillRef idx="0">
            <a:schemeClr val="accent1"/>
          </a:fillRef>
          <a:effectRef idx="0">
            <a:schemeClr val="accent1"/>
          </a:effectRef>
          <a:fontRef idx="minor">
            <a:schemeClr val="tx1"/>
          </a:fontRef>
        </p:style>
      </p:cxnSp>
      <p:cxnSp>
        <p:nvCxnSpPr>
          <p:cNvPr id="36" name="カギ線コネクタ 35">
            <a:extLst>
              <a:ext uri="{FF2B5EF4-FFF2-40B4-BE49-F238E27FC236}">
                <a16:creationId xmlns:a16="http://schemas.microsoft.com/office/drawing/2014/main" id="{B8EBD69D-0B20-36B8-242A-2CE375F8B685}"/>
              </a:ext>
            </a:extLst>
          </p:cNvPr>
          <p:cNvCxnSpPr>
            <a:cxnSpLocks/>
            <a:endCxn id="24" idx="2"/>
          </p:cNvCxnSpPr>
          <p:nvPr/>
        </p:nvCxnSpPr>
        <p:spPr>
          <a:xfrm>
            <a:off x="1011694" y="3651847"/>
            <a:ext cx="3539285" cy="670615"/>
          </a:xfrm>
          <a:prstGeom prst="bentConnector4">
            <a:avLst>
              <a:gd name="adj1" fmla="val 110"/>
              <a:gd name="adj2" fmla="val 134088"/>
            </a:avLst>
          </a:prstGeom>
          <a:ln w="25400"/>
        </p:spPr>
        <p:style>
          <a:lnRef idx="1">
            <a:schemeClr val="accent1"/>
          </a:lnRef>
          <a:fillRef idx="0">
            <a:schemeClr val="accent1"/>
          </a:fillRef>
          <a:effectRef idx="0">
            <a:schemeClr val="accent1"/>
          </a:effectRef>
          <a:fontRef idx="minor">
            <a:schemeClr val="tx1"/>
          </a:fontRef>
        </p:style>
      </p:cxnSp>
      <p:sp>
        <p:nvSpPr>
          <p:cNvPr id="40" name="フレーム 39">
            <a:extLst>
              <a:ext uri="{FF2B5EF4-FFF2-40B4-BE49-F238E27FC236}">
                <a16:creationId xmlns:a16="http://schemas.microsoft.com/office/drawing/2014/main" id="{984CE8A0-D49D-56C1-DF4A-8677571CB6A7}"/>
              </a:ext>
            </a:extLst>
          </p:cNvPr>
          <p:cNvSpPr/>
          <p:nvPr/>
        </p:nvSpPr>
        <p:spPr>
          <a:xfrm>
            <a:off x="6517587" y="3208779"/>
            <a:ext cx="294291" cy="417133"/>
          </a:xfrm>
          <a:prstGeom prst="frame">
            <a:avLst>
              <a:gd name="adj1" fmla="val 2500"/>
            </a:avLst>
          </a:prstGeom>
          <a:solidFill>
            <a:srgbClr val="FF0000"/>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フレーム 40">
            <a:extLst>
              <a:ext uri="{FF2B5EF4-FFF2-40B4-BE49-F238E27FC236}">
                <a16:creationId xmlns:a16="http://schemas.microsoft.com/office/drawing/2014/main" id="{367D6F5C-078A-D83A-2BB3-A7438B92302E}"/>
              </a:ext>
            </a:extLst>
          </p:cNvPr>
          <p:cNvSpPr/>
          <p:nvPr/>
        </p:nvSpPr>
        <p:spPr>
          <a:xfrm>
            <a:off x="7024242" y="3220433"/>
            <a:ext cx="609906" cy="417133"/>
          </a:xfrm>
          <a:prstGeom prst="frame">
            <a:avLst>
              <a:gd name="adj1" fmla="val 2500"/>
            </a:avLst>
          </a:prstGeom>
          <a:solidFill>
            <a:srgbClr val="FF0000"/>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カギ線コネクタ 41">
            <a:extLst>
              <a:ext uri="{FF2B5EF4-FFF2-40B4-BE49-F238E27FC236}">
                <a16:creationId xmlns:a16="http://schemas.microsoft.com/office/drawing/2014/main" id="{0366DA15-98C6-8F6E-C5B8-AD5D35BBBEF0}"/>
              </a:ext>
            </a:extLst>
          </p:cNvPr>
          <p:cNvCxnSpPr>
            <a:cxnSpLocks/>
            <a:stCxn id="16" idx="2"/>
            <a:endCxn id="41" idx="2"/>
          </p:cNvCxnSpPr>
          <p:nvPr/>
        </p:nvCxnSpPr>
        <p:spPr>
          <a:xfrm rot="16200000" flipH="1">
            <a:off x="5919951" y="2228321"/>
            <a:ext cx="647051" cy="2171437"/>
          </a:xfrm>
          <a:prstGeom prst="bentConnector3">
            <a:avLst>
              <a:gd name="adj1" fmla="val 135330"/>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カギ線コネクタ 44">
            <a:extLst>
              <a:ext uri="{FF2B5EF4-FFF2-40B4-BE49-F238E27FC236}">
                <a16:creationId xmlns:a16="http://schemas.microsoft.com/office/drawing/2014/main" id="{D0EDCE86-C904-1E4A-B5D8-0DEE312F460F}"/>
              </a:ext>
            </a:extLst>
          </p:cNvPr>
          <p:cNvCxnSpPr>
            <a:cxnSpLocks/>
            <a:stCxn id="40" idx="0"/>
            <a:endCxn id="17" idx="0"/>
          </p:cNvCxnSpPr>
          <p:nvPr/>
        </p:nvCxnSpPr>
        <p:spPr>
          <a:xfrm rot="5400000" flipH="1" flipV="1">
            <a:off x="7181379" y="2078597"/>
            <a:ext cx="613537" cy="1646828"/>
          </a:xfrm>
          <a:prstGeom prst="bentConnector3">
            <a:avLst>
              <a:gd name="adj1" fmla="val 116702"/>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2" name="フレーム 51">
            <a:extLst>
              <a:ext uri="{FF2B5EF4-FFF2-40B4-BE49-F238E27FC236}">
                <a16:creationId xmlns:a16="http://schemas.microsoft.com/office/drawing/2014/main" id="{E12BCF3B-E9D8-EBF7-444B-04772C6AB63A}"/>
              </a:ext>
            </a:extLst>
          </p:cNvPr>
          <p:cNvSpPr/>
          <p:nvPr/>
        </p:nvSpPr>
        <p:spPr>
          <a:xfrm>
            <a:off x="771381" y="3127664"/>
            <a:ext cx="454746" cy="549314"/>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6" name="図 55">
            <a:extLst>
              <a:ext uri="{FF2B5EF4-FFF2-40B4-BE49-F238E27FC236}">
                <a16:creationId xmlns:a16="http://schemas.microsoft.com/office/drawing/2014/main" id="{09B4969B-0080-A8D5-3610-AD4DD574A3DB}"/>
              </a:ext>
            </a:extLst>
          </p:cNvPr>
          <p:cNvPicPr>
            <a:picLocks noChangeAspect="1"/>
          </p:cNvPicPr>
          <p:nvPr/>
        </p:nvPicPr>
        <p:blipFill>
          <a:blip r:embed="rId4"/>
          <a:stretch>
            <a:fillRect/>
          </a:stretch>
        </p:blipFill>
        <p:spPr>
          <a:xfrm>
            <a:off x="8320995" y="1099907"/>
            <a:ext cx="3429000" cy="914400"/>
          </a:xfrm>
          <a:prstGeom prst="rect">
            <a:avLst/>
          </a:prstGeom>
          <a:ln w="19050">
            <a:solidFill>
              <a:schemeClr val="tx1">
                <a:lumMod val="50000"/>
                <a:lumOff val="50000"/>
              </a:schemeClr>
            </a:solidFill>
          </a:ln>
        </p:spPr>
      </p:pic>
      <p:sp>
        <p:nvSpPr>
          <p:cNvPr id="57" name="フレーム 56">
            <a:extLst>
              <a:ext uri="{FF2B5EF4-FFF2-40B4-BE49-F238E27FC236}">
                <a16:creationId xmlns:a16="http://schemas.microsoft.com/office/drawing/2014/main" id="{073F8438-EA60-3EAD-56C6-2275F694CCD5}"/>
              </a:ext>
            </a:extLst>
          </p:cNvPr>
          <p:cNvSpPr/>
          <p:nvPr/>
        </p:nvSpPr>
        <p:spPr>
          <a:xfrm>
            <a:off x="4238122" y="1825124"/>
            <a:ext cx="312857"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フレーム 57">
            <a:extLst>
              <a:ext uri="{FF2B5EF4-FFF2-40B4-BE49-F238E27FC236}">
                <a16:creationId xmlns:a16="http://schemas.microsoft.com/office/drawing/2014/main" id="{F5D582F5-CEF7-DEDE-FB5A-4BA805873257}"/>
              </a:ext>
            </a:extLst>
          </p:cNvPr>
          <p:cNvSpPr/>
          <p:nvPr/>
        </p:nvSpPr>
        <p:spPr>
          <a:xfrm>
            <a:off x="6243476" y="1825124"/>
            <a:ext cx="312857"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フレーム 58">
            <a:extLst>
              <a:ext uri="{FF2B5EF4-FFF2-40B4-BE49-F238E27FC236}">
                <a16:creationId xmlns:a16="http://schemas.microsoft.com/office/drawing/2014/main" id="{EF64FF4C-BA4C-C9E9-A195-AF967A141E37}"/>
              </a:ext>
            </a:extLst>
          </p:cNvPr>
          <p:cNvSpPr/>
          <p:nvPr/>
        </p:nvSpPr>
        <p:spPr>
          <a:xfrm>
            <a:off x="4842912" y="2460400"/>
            <a:ext cx="627446"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536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604FC87-8617-5D2E-0281-56A40408E513}"/>
              </a:ext>
            </a:extLst>
          </p:cNvPr>
          <p:cNvPicPr>
            <a:picLocks noChangeAspect="1"/>
          </p:cNvPicPr>
          <p:nvPr/>
        </p:nvPicPr>
        <p:blipFill>
          <a:blip r:embed="rId2"/>
          <a:stretch>
            <a:fillRect/>
          </a:stretch>
        </p:blipFill>
        <p:spPr>
          <a:xfrm>
            <a:off x="1415484" y="582036"/>
            <a:ext cx="8640308" cy="5693927"/>
          </a:xfrm>
          <a:prstGeom prst="rect">
            <a:avLst/>
          </a:prstGeom>
        </p:spPr>
      </p:pic>
      <p:sp>
        <p:nvSpPr>
          <p:cNvPr id="5" name="テキスト ボックス 4">
            <a:extLst>
              <a:ext uri="{FF2B5EF4-FFF2-40B4-BE49-F238E27FC236}">
                <a16:creationId xmlns:a16="http://schemas.microsoft.com/office/drawing/2014/main" id="{BC215157-0610-675E-800B-972F85F2E9BF}"/>
              </a:ext>
            </a:extLst>
          </p:cNvPr>
          <p:cNvSpPr txBox="1"/>
          <p:nvPr/>
        </p:nvSpPr>
        <p:spPr>
          <a:xfrm>
            <a:off x="3935729" y="483851"/>
            <a:ext cx="8229600" cy="646331"/>
          </a:xfrm>
          <a:prstGeom prst="rect">
            <a:avLst/>
          </a:prstGeom>
          <a:noFill/>
        </p:spPr>
        <p:txBody>
          <a:bodyPr wrap="square" rtlCol="0">
            <a:spAutoFit/>
          </a:bodyPr>
          <a:lstStyle/>
          <a:p>
            <a:r>
              <a:rPr lang="en-US" altLang="ja-JP" dirty="0">
                <a:highlight>
                  <a:srgbClr val="FFFF00"/>
                </a:highlight>
                <a:latin typeface="Times" pitchFamily="2" charset="0"/>
              </a:rPr>
              <a:t>Notice how smooth and easy this proof is, in comparison with the monster of a natural deduction proof, given as the last propositional logic exercise in the Course Notes.</a:t>
            </a:r>
            <a:endParaRPr kumimoji="1" lang="ja-JP" altLang="en-US">
              <a:highlight>
                <a:srgbClr val="FFFF00"/>
              </a:highlight>
              <a:latin typeface="Times" pitchFamily="2" charset="0"/>
            </a:endParaRPr>
          </a:p>
        </p:txBody>
      </p:sp>
      <p:sp>
        <p:nvSpPr>
          <p:cNvPr id="6" name="フレーム 5">
            <a:extLst>
              <a:ext uri="{FF2B5EF4-FFF2-40B4-BE49-F238E27FC236}">
                <a16:creationId xmlns:a16="http://schemas.microsoft.com/office/drawing/2014/main" id="{F2864B8B-0816-69D7-0FCE-FE60CD9616EE}"/>
              </a:ext>
            </a:extLst>
          </p:cNvPr>
          <p:cNvSpPr/>
          <p:nvPr/>
        </p:nvSpPr>
        <p:spPr>
          <a:xfrm>
            <a:off x="5877245" y="5689561"/>
            <a:ext cx="1950882"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レーム 6">
            <a:extLst>
              <a:ext uri="{FF2B5EF4-FFF2-40B4-BE49-F238E27FC236}">
                <a16:creationId xmlns:a16="http://schemas.microsoft.com/office/drawing/2014/main" id="{2EFA9318-CB73-7889-CDD7-46E23B90D949}"/>
              </a:ext>
            </a:extLst>
          </p:cNvPr>
          <p:cNvSpPr/>
          <p:nvPr/>
        </p:nvSpPr>
        <p:spPr>
          <a:xfrm>
            <a:off x="6193971" y="4981410"/>
            <a:ext cx="631372"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 name="図 7">
            <a:extLst>
              <a:ext uri="{FF2B5EF4-FFF2-40B4-BE49-F238E27FC236}">
                <a16:creationId xmlns:a16="http://schemas.microsoft.com/office/drawing/2014/main" id="{FBEBB3C9-DB54-D1F7-6F0E-2110EE880DE3}"/>
              </a:ext>
            </a:extLst>
          </p:cNvPr>
          <p:cNvPicPr>
            <a:picLocks noChangeAspect="1"/>
          </p:cNvPicPr>
          <p:nvPr/>
        </p:nvPicPr>
        <p:blipFill>
          <a:blip r:embed="rId3"/>
          <a:stretch>
            <a:fillRect/>
          </a:stretch>
        </p:blipFill>
        <p:spPr>
          <a:xfrm>
            <a:off x="9190416" y="3043869"/>
            <a:ext cx="2722956" cy="770261"/>
          </a:xfrm>
          <a:prstGeom prst="rect">
            <a:avLst/>
          </a:prstGeom>
          <a:ln w="19050">
            <a:solidFill>
              <a:schemeClr val="tx1">
                <a:lumMod val="50000"/>
                <a:lumOff val="50000"/>
              </a:schemeClr>
            </a:solidFill>
          </a:ln>
        </p:spPr>
      </p:pic>
      <p:pic>
        <p:nvPicPr>
          <p:cNvPr id="12" name="図 11">
            <a:extLst>
              <a:ext uri="{FF2B5EF4-FFF2-40B4-BE49-F238E27FC236}">
                <a16:creationId xmlns:a16="http://schemas.microsoft.com/office/drawing/2014/main" id="{5EB5058C-A8AC-E1A7-DC3F-C36252737107}"/>
              </a:ext>
            </a:extLst>
          </p:cNvPr>
          <p:cNvPicPr>
            <a:picLocks noChangeAspect="1"/>
          </p:cNvPicPr>
          <p:nvPr/>
        </p:nvPicPr>
        <p:blipFill>
          <a:blip r:embed="rId4"/>
          <a:stretch>
            <a:fillRect/>
          </a:stretch>
        </p:blipFill>
        <p:spPr>
          <a:xfrm>
            <a:off x="9190416" y="5216987"/>
            <a:ext cx="2203574" cy="698983"/>
          </a:xfrm>
          <a:prstGeom prst="rect">
            <a:avLst/>
          </a:prstGeom>
          <a:ln w="19050">
            <a:solidFill>
              <a:schemeClr val="tx1">
                <a:lumMod val="50000"/>
                <a:lumOff val="50000"/>
              </a:schemeClr>
            </a:solidFill>
          </a:ln>
        </p:spPr>
      </p:pic>
      <p:sp>
        <p:nvSpPr>
          <p:cNvPr id="13" name="フレーム 12">
            <a:extLst>
              <a:ext uri="{FF2B5EF4-FFF2-40B4-BE49-F238E27FC236}">
                <a16:creationId xmlns:a16="http://schemas.microsoft.com/office/drawing/2014/main" id="{FCF75105-4CD9-2112-6EDF-462F4C29E588}"/>
              </a:ext>
            </a:extLst>
          </p:cNvPr>
          <p:cNvSpPr/>
          <p:nvPr/>
        </p:nvSpPr>
        <p:spPr>
          <a:xfrm>
            <a:off x="6852686" y="4981409"/>
            <a:ext cx="538714"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 name="図 14">
            <a:extLst>
              <a:ext uri="{FF2B5EF4-FFF2-40B4-BE49-F238E27FC236}">
                <a16:creationId xmlns:a16="http://schemas.microsoft.com/office/drawing/2014/main" id="{1AEF2E16-8618-0F54-6871-3F7EC5EF27C6}"/>
              </a:ext>
            </a:extLst>
          </p:cNvPr>
          <p:cNvPicPr>
            <a:picLocks noChangeAspect="1"/>
          </p:cNvPicPr>
          <p:nvPr/>
        </p:nvPicPr>
        <p:blipFill>
          <a:blip r:embed="rId5"/>
          <a:stretch>
            <a:fillRect/>
          </a:stretch>
        </p:blipFill>
        <p:spPr>
          <a:xfrm>
            <a:off x="9190416" y="4190513"/>
            <a:ext cx="2166848" cy="698983"/>
          </a:xfrm>
          <a:prstGeom prst="rect">
            <a:avLst/>
          </a:prstGeom>
          <a:ln w="19050">
            <a:solidFill>
              <a:schemeClr val="tx1">
                <a:lumMod val="50000"/>
                <a:lumOff val="50000"/>
              </a:schemeClr>
            </a:solidFill>
          </a:ln>
        </p:spPr>
      </p:pic>
      <p:sp>
        <p:nvSpPr>
          <p:cNvPr id="16" name="フレーム 15">
            <a:extLst>
              <a:ext uri="{FF2B5EF4-FFF2-40B4-BE49-F238E27FC236}">
                <a16:creationId xmlns:a16="http://schemas.microsoft.com/office/drawing/2014/main" id="{AE0F5DCD-1E4F-64DE-F09D-4F600E41FFFD}"/>
              </a:ext>
            </a:extLst>
          </p:cNvPr>
          <p:cNvSpPr/>
          <p:nvPr/>
        </p:nvSpPr>
        <p:spPr>
          <a:xfrm>
            <a:off x="5878284" y="5021408"/>
            <a:ext cx="760539" cy="329068"/>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7D89BE7A-6A05-F985-DA0F-3CF24DFC642A}"/>
              </a:ext>
            </a:extLst>
          </p:cNvPr>
          <p:cNvSpPr/>
          <p:nvPr/>
        </p:nvSpPr>
        <p:spPr>
          <a:xfrm>
            <a:off x="5878285" y="4361324"/>
            <a:ext cx="263024" cy="329068"/>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924E3E5B-68BA-0733-B41A-D77CD6E9644D}"/>
              </a:ext>
            </a:extLst>
          </p:cNvPr>
          <p:cNvSpPr/>
          <p:nvPr/>
        </p:nvSpPr>
        <p:spPr>
          <a:xfrm>
            <a:off x="6715692" y="4357649"/>
            <a:ext cx="432692" cy="329068"/>
          </a:xfrm>
          <a:prstGeom prst="frame">
            <a:avLst>
              <a:gd name="adj1" fmla="val 2500"/>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6A966177-ECA1-86BA-E574-F16373AF5E77}"/>
              </a:ext>
            </a:extLst>
          </p:cNvPr>
          <p:cNvSpPr/>
          <p:nvPr/>
        </p:nvSpPr>
        <p:spPr>
          <a:xfrm>
            <a:off x="6258553" y="3719216"/>
            <a:ext cx="241101" cy="329068"/>
          </a:xfrm>
          <a:prstGeom prst="frame">
            <a:avLst>
              <a:gd name="adj1" fmla="val 2500"/>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フレーム 19">
            <a:extLst>
              <a:ext uri="{FF2B5EF4-FFF2-40B4-BE49-F238E27FC236}">
                <a16:creationId xmlns:a16="http://schemas.microsoft.com/office/drawing/2014/main" id="{AFE7FCA3-B2D1-0986-D041-39DB06D9CCE3}"/>
              </a:ext>
            </a:extLst>
          </p:cNvPr>
          <p:cNvSpPr/>
          <p:nvPr/>
        </p:nvSpPr>
        <p:spPr>
          <a:xfrm>
            <a:off x="3779300" y="2992738"/>
            <a:ext cx="650096"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フレーム 20">
            <a:extLst>
              <a:ext uri="{FF2B5EF4-FFF2-40B4-BE49-F238E27FC236}">
                <a16:creationId xmlns:a16="http://schemas.microsoft.com/office/drawing/2014/main" id="{CE01DBBD-4B8E-6A63-2A07-6EAFDFFED7AF}"/>
              </a:ext>
            </a:extLst>
          </p:cNvPr>
          <p:cNvSpPr/>
          <p:nvPr/>
        </p:nvSpPr>
        <p:spPr>
          <a:xfrm>
            <a:off x="5283352" y="3631151"/>
            <a:ext cx="650096"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90E78C4-84B9-B483-69F5-CC0ED87564B6}"/>
              </a:ext>
            </a:extLst>
          </p:cNvPr>
          <p:cNvSpPr/>
          <p:nvPr/>
        </p:nvSpPr>
        <p:spPr>
          <a:xfrm>
            <a:off x="7066352" y="2948792"/>
            <a:ext cx="650096"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フレーム 22">
            <a:extLst>
              <a:ext uri="{FF2B5EF4-FFF2-40B4-BE49-F238E27FC236}">
                <a16:creationId xmlns:a16="http://schemas.microsoft.com/office/drawing/2014/main" id="{3EBC8797-B97D-D494-F6DA-3ACFB3E04C51}"/>
              </a:ext>
            </a:extLst>
          </p:cNvPr>
          <p:cNvSpPr/>
          <p:nvPr/>
        </p:nvSpPr>
        <p:spPr>
          <a:xfrm>
            <a:off x="4308151" y="3631151"/>
            <a:ext cx="650096"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4" name="カギ線コネクタ 23">
            <a:extLst>
              <a:ext uri="{FF2B5EF4-FFF2-40B4-BE49-F238E27FC236}">
                <a16:creationId xmlns:a16="http://schemas.microsoft.com/office/drawing/2014/main" id="{1838FF6F-74A2-AE4B-1B23-8B26726FB54D}"/>
              </a:ext>
            </a:extLst>
          </p:cNvPr>
          <p:cNvCxnSpPr>
            <a:cxnSpLocks/>
            <a:endCxn id="22" idx="0"/>
          </p:cNvCxnSpPr>
          <p:nvPr/>
        </p:nvCxnSpPr>
        <p:spPr>
          <a:xfrm flipV="1">
            <a:off x="5642264" y="2948792"/>
            <a:ext cx="1749136" cy="688773"/>
          </a:xfrm>
          <a:prstGeom prst="bentConnector4">
            <a:avLst>
              <a:gd name="adj1" fmla="val 312"/>
              <a:gd name="adj2" fmla="val 112068"/>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カギ線コネクタ 28">
            <a:extLst>
              <a:ext uri="{FF2B5EF4-FFF2-40B4-BE49-F238E27FC236}">
                <a16:creationId xmlns:a16="http://schemas.microsoft.com/office/drawing/2014/main" id="{D9EBC98F-387D-0A05-A62A-0D9DD08783CF}"/>
              </a:ext>
            </a:extLst>
          </p:cNvPr>
          <p:cNvCxnSpPr>
            <a:cxnSpLocks/>
            <a:stCxn id="20" idx="2"/>
            <a:endCxn id="23" idx="2"/>
          </p:cNvCxnSpPr>
          <p:nvPr/>
        </p:nvCxnSpPr>
        <p:spPr>
          <a:xfrm rot="16200000" flipH="1">
            <a:off x="4049567" y="3464651"/>
            <a:ext cx="638413" cy="528851"/>
          </a:xfrm>
          <a:prstGeom prst="bentConnector3">
            <a:avLst>
              <a:gd name="adj1" fmla="val 109766"/>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17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B594D6-A25E-2FA6-9274-460746A9FB81}"/>
              </a:ext>
            </a:extLst>
          </p:cNvPr>
          <p:cNvSpPr txBox="1"/>
          <p:nvPr/>
        </p:nvSpPr>
        <p:spPr>
          <a:xfrm>
            <a:off x="4135680" y="222069"/>
            <a:ext cx="3199915" cy="923330"/>
          </a:xfrm>
          <a:prstGeom prst="rect">
            <a:avLst/>
          </a:prstGeom>
          <a:noFill/>
        </p:spPr>
        <p:txBody>
          <a:bodyPr wrap="none" rtlCol="0">
            <a:spAutoFit/>
          </a:bodyPr>
          <a:lstStyle/>
          <a:p>
            <a:pPr algn="l">
              <a:buFont typeface="+mj-lt"/>
              <a:buAutoNum type="arabicPeriod"/>
            </a:pPr>
            <a:r>
              <a:rPr lang="en-US" altLang="ja-JP" b="0" i="1" dirty="0">
                <a:solidFill>
                  <a:srgbClr val="373A3C"/>
                </a:solidFill>
                <a:effectLst/>
                <a:latin typeface="Public Sans"/>
              </a:rPr>
              <a:t>p → r, q → r </a:t>
            </a:r>
            <a:r>
              <a:rPr lang="en-US" altLang="ja-JP" b="0" i="0" dirty="0">
                <a:solidFill>
                  <a:srgbClr val="373A3C"/>
                </a:solidFill>
                <a:effectLst/>
                <a:latin typeface="Public Sans"/>
              </a:rPr>
              <a:t>⊢</a:t>
            </a:r>
            <a:r>
              <a:rPr lang="en-US" altLang="ja-JP" b="0" i="1" dirty="0">
                <a:solidFill>
                  <a:srgbClr val="373A3C"/>
                </a:solidFill>
                <a:effectLst/>
                <a:latin typeface="Public Sans"/>
              </a:rPr>
              <a:t> p </a:t>
            </a:r>
            <a:r>
              <a:rPr lang="en-US" altLang="ja-JP" b="0" i="0" dirty="0">
                <a:solidFill>
                  <a:srgbClr val="373A3C"/>
                </a:solidFill>
                <a:effectLst/>
                <a:latin typeface="Public Sans"/>
              </a:rPr>
              <a:t>∨</a:t>
            </a:r>
            <a:r>
              <a:rPr lang="en-US" altLang="ja-JP" b="0" i="1" dirty="0">
                <a:solidFill>
                  <a:srgbClr val="373A3C"/>
                </a:solidFill>
                <a:effectLst/>
                <a:latin typeface="Public Sans"/>
              </a:rPr>
              <a:t> q → r</a:t>
            </a:r>
            <a:endParaRPr lang="en-US" altLang="ja-JP" b="0" i="0" dirty="0">
              <a:solidFill>
                <a:srgbClr val="373A3C"/>
              </a:solidFill>
              <a:effectLst/>
              <a:latin typeface="Public Sans"/>
            </a:endParaRPr>
          </a:p>
          <a:p>
            <a:pPr algn="l">
              <a:buFont typeface="+mj-lt"/>
              <a:buAutoNum type="arabicPeriod"/>
            </a:pPr>
            <a:r>
              <a:rPr lang="en-US" altLang="ja-JP" b="0" i="0" dirty="0">
                <a:solidFill>
                  <a:srgbClr val="373A3C"/>
                </a:solidFill>
                <a:effectLst/>
                <a:latin typeface="Public Sans"/>
              </a:rPr>
              <a:t>∃</a:t>
            </a:r>
            <a:r>
              <a:rPr lang="en-US" altLang="ja-JP" b="0" i="1" dirty="0">
                <a:solidFill>
                  <a:srgbClr val="373A3C"/>
                </a:solidFill>
                <a:effectLst/>
                <a:latin typeface="Public Sans"/>
              </a:rPr>
              <a:t>x</a:t>
            </a:r>
            <a:r>
              <a:rPr lang="en-US" altLang="ja-JP" b="0" i="0" dirty="0">
                <a:solidFill>
                  <a:srgbClr val="373A3C"/>
                </a:solidFill>
                <a:effectLst/>
                <a:latin typeface="Public Sans"/>
              </a:rPr>
              <a:t>¬</a:t>
            </a:r>
            <a:r>
              <a:rPr lang="en-US" altLang="ja-JP" b="0" i="1" dirty="0">
                <a:solidFill>
                  <a:srgbClr val="373A3C"/>
                </a:solidFill>
                <a:effectLst/>
                <a:latin typeface="Public Sans"/>
              </a:rPr>
              <a:t> </a:t>
            </a:r>
            <a:r>
              <a:rPr lang="en-US" altLang="ja-JP" b="0" i="0" dirty="0" err="1">
                <a:solidFill>
                  <a:srgbClr val="373A3C"/>
                </a:solidFill>
                <a:effectLst/>
                <a:latin typeface="Public Sans"/>
              </a:rPr>
              <a:t>F</a:t>
            </a:r>
            <a:r>
              <a:rPr lang="en-US" altLang="ja-JP" b="0" i="1" dirty="0" err="1">
                <a:solidFill>
                  <a:srgbClr val="373A3C"/>
                </a:solidFill>
                <a:effectLst/>
                <a:latin typeface="Public Sans"/>
              </a:rPr>
              <a:t>x</a:t>
            </a:r>
            <a:r>
              <a:rPr lang="en-US" altLang="ja-JP" b="0" i="1" dirty="0">
                <a:solidFill>
                  <a:srgbClr val="373A3C"/>
                </a:solidFill>
                <a:effectLst/>
                <a:latin typeface="Public Sans"/>
              </a:rPr>
              <a:t> </a:t>
            </a:r>
            <a:r>
              <a:rPr lang="en-US" altLang="ja-JP" b="0" i="0" dirty="0">
                <a:solidFill>
                  <a:srgbClr val="373A3C"/>
                </a:solidFill>
                <a:effectLst/>
                <a:latin typeface="Public Sans"/>
              </a:rPr>
              <a:t>∨ ∃</a:t>
            </a:r>
            <a:r>
              <a:rPr lang="en-US" altLang="ja-JP" b="0" i="1" dirty="0">
                <a:solidFill>
                  <a:srgbClr val="373A3C"/>
                </a:solidFill>
                <a:effectLst/>
                <a:latin typeface="Public Sans"/>
              </a:rPr>
              <a:t>x</a:t>
            </a:r>
            <a:r>
              <a:rPr lang="en-US" altLang="ja-JP" b="0" i="0" dirty="0">
                <a:solidFill>
                  <a:srgbClr val="373A3C"/>
                </a:solidFill>
                <a:effectLst/>
                <a:latin typeface="Public Sans"/>
              </a:rPr>
              <a:t> G</a:t>
            </a:r>
            <a:r>
              <a:rPr lang="en-US" altLang="ja-JP" b="0" i="1" dirty="0">
                <a:solidFill>
                  <a:srgbClr val="373A3C"/>
                </a:solidFill>
                <a:effectLst/>
                <a:latin typeface="Public Sans"/>
              </a:rPr>
              <a:t>x </a:t>
            </a:r>
            <a:r>
              <a:rPr lang="en-US" altLang="ja-JP" b="0" i="0" dirty="0">
                <a:solidFill>
                  <a:srgbClr val="373A3C"/>
                </a:solidFill>
                <a:effectLst/>
                <a:latin typeface="Public Sans"/>
              </a:rPr>
              <a:t>⊢</a:t>
            </a:r>
            <a:r>
              <a:rPr lang="en-US" altLang="ja-JP" b="0" i="1" dirty="0">
                <a:solidFill>
                  <a:srgbClr val="373A3C"/>
                </a:solidFill>
                <a:effectLst/>
                <a:latin typeface="Public Sans"/>
              </a:rPr>
              <a:t> </a:t>
            </a:r>
            <a:r>
              <a:rPr lang="en-US" altLang="ja-JP" b="0" i="0" dirty="0">
                <a:solidFill>
                  <a:srgbClr val="373A3C"/>
                </a:solidFill>
                <a:effectLst/>
                <a:latin typeface="Public Sans"/>
              </a:rPr>
              <a:t>∃</a:t>
            </a:r>
            <a:r>
              <a:rPr lang="en-US" altLang="ja-JP" b="0" i="1" dirty="0">
                <a:solidFill>
                  <a:srgbClr val="373A3C"/>
                </a:solidFill>
                <a:effectLst/>
                <a:latin typeface="Public Sans"/>
              </a:rPr>
              <a:t>x </a:t>
            </a:r>
            <a:r>
              <a:rPr lang="en-US" altLang="ja-JP" b="0" i="0" dirty="0">
                <a:solidFill>
                  <a:srgbClr val="373A3C"/>
                </a:solidFill>
                <a:effectLst/>
                <a:latin typeface="Public Sans"/>
              </a:rPr>
              <a:t>(</a:t>
            </a:r>
            <a:r>
              <a:rPr lang="en-US" altLang="ja-JP" b="0" i="0" dirty="0" err="1">
                <a:solidFill>
                  <a:srgbClr val="373A3C"/>
                </a:solidFill>
                <a:effectLst/>
                <a:latin typeface="Public Sans"/>
              </a:rPr>
              <a:t>F</a:t>
            </a:r>
            <a:r>
              <a:rPr lang="en-US" altLang="ja-JP" b="0" i="1" dirty="0" err="1">
                <a:solidFill>
                  <a:srgbClr val="373A3C"/>
                </a:solidFill>
                <a:effectLst/>
                <a:latin typeface="Public Sans"/>
              </a:rPr>
              <a:t>x</a:t>
            </a:r>
            <a:r>
              <a:rPr lang="en-US" altLang="ja-JP" b="0" i="1" dirty="0">
                <a:solidFill>
                  <a:srgbClr val="373A3C"/>
                </a:solidFill>
                <a:effectLst/>
                <a:latin typeface="Public Sans"/>
              </a:rPr>
              <a:t> → </a:t>
            </a:r>
            <a:r>
              <a:rPr lang="en-US" altLang="ja-JP" b="0" i="0" dirty="0">
                <a:solidFill>
                  <a:srgbClr val="373A3C"/>
                </a:solidFill>
                <a:effectLst/>
                <a:latin typeface="Public Sans"/>
              </a:rPr>
              <a:t>G</a:t>
            </a:r>
            <a:r>
              <a:rPr lang="en-US" altLang="ja-JP" b="0" i="1" dirty="0">
                <a:solidFill>
                  <a:srgbClr val="373A3C"/>
                </a:solidFill>
                <a:effectLst/>
                <a:latin typeface="Public Sans"/>
              </a:rPr>
              <a:t>x</a:t>
            </a:r>
            <a:r>
              <a:rPr lang="en-US" altLang="ja-JP" b="0" i="0" dirty="0">
                <a:solidFill>
                  <a:srgbClr val="373A3C"/>
                </a:solidFill>
                <a:effectLst/>
                <a:latin typeface="Public Sans"/>
              </a:rPr>
              <a:t>)</a:t>
            </a:r>
          </a:p>
          <a:p>
            <a:endParaRPr kumimoji="1" lang="ja-JP" altLang="en-US"/>
          </a:p>
        </p:txBody>
      </p:sp>
      <p:pic>
        <p:nvPicPr>
          <p:cNvPr id="5" name="図 4">
            <a:extLst>
              <a:ext uri="{FF2B5EF4-FFF2-40B4-BE49-F238E27FC236}">
                <a16:creationId xmlns:a16="http://schemas.microsoft.com/office/drawing/2014/main" id="{CBF7873D-6959-C099-7220-C490B21A6801}"/>
              </a:ext>
            </a:extLst>
          </p:cNvPr>
          <p:cNvPicPr>
            <a:picLocks noChangeAspect="1"/>
          </p:cNvPicPr>
          <p:nvPr/>
        </p:nvPicPr>
        <p:blipFill>
          <a:blip r:embed="rId2"/>
          <a:stretch>
            <a:fillRect/>
          </a:stretch>
        </p:blipFill>
        <p:spPr>
          <a:xfrm>
            <a:off x="2331565" y="-738263"/>
            <a:ext cx="6808146" cy="7596263"/>
          </a:xfrm>
          <a:prstGeom prst="rect">
            <a:avLst/>
          </a:prstGeom>
        </p:spPr>
      </p:pic>
      <p:sp>
        <p:nvSpPr>
          <p:cNvPr id="6" name="テキスト ボックス 5">
            <a:extLst>
              <a:ext uri="{FF2B5EF4-FFF2-40B4-BE49-F238E27FC236}">
                <a16:creationId xmlns:a16="http://schemas.microsoft.com/office/drawing/2014/main" id="{CB2F7423-7103-6406-FA41-7B250F64D7CA}"/>
              </a:ext>
            </a:extLst>
          </p:cNvPr>
          <p:cNvSpPr txBox="1"/>
          <p:nvPr/>
        </p:nvSpPr>
        <p:spPr>
          <a:xfrm>
            <a:off x="124690" y="1891146"/>
            <a:ext cx="2057401" cy="4247317"/>
          </a:xfrm>
          <a:prstGeom prst="rect">
            <a:avLst/>
          </a:prstGeom>
          <a:noFill/>
        </p:spPr>
        <p:txBody>
          <a:bodyPr wrap="square" rtlCol="0">
            <a:spAutoFit/>
          </a:bodyPr>
          <a:lstStyle/>
          <a:p>
            <a:r>
              <a:rPr lang="en-US" altLang="ja-JP" dirty="0">
                <a:highlight>
                  <a:srgbClr val="FFFF00"/>
                </a:highlight>
                <a:latin typeface="Times" pitchFamily="2" charset="0"/>
              </a:rPr>
              <a:t>Note that the rule for → on the left has been amended slightly to allow the left and right </a:t>
            </a:r>
            <a:r>
              <a:rPr lang="en-US" altLang="ja-JP" dirty="0" err="1">
                <a:highlight>
                  <a:srgbClr val="FFFF00"/>
                </a:highlight>
                <a:latin typeface="Times" pitchFamily="2" charset="0"/>
              </a:rPr>
              <a:t>sequents</a:t>
            </a:r>
            <a:r>
              <a:rPr lang="en-US" altLang="ja-JP" dirty="0">
                <a:highlight>
                  <a:srgbClr val="FFFF00"/>
                </a:highlight>
                <a:latin typeface="Times" pitchFamily="2" charset="0"/>
              </a:rPr>
              <a:t> above the line to share the side formulae rather than both having all of them. This makes no essential difference, but reduces the amount of clutter when the proof is written out.</a:t>
            </a:r>
            <a:endParaRPr kumimoji="1" lang="ja-JP" altLang="en-US">
              <a:highlight>
                <a:srgbClr val="FFFF00"/>
              </a:highlight>
              <a:latin typeface="Times" pitchFamily="2" charset="0"/>
            </a:endParaRPr>
          </a:p>
        </p:txBody>
      </p:sp>
      <p:pic>
        <p:nvPicPr>
          <p:cNvPr id="8" name="図 7">
            <a:extLst>
              <a:ext uri="{FF2B5EF4-FFF2-40B4-BE49-F238E27FC236}">
                <a16:creationId xmlns:a16="http://schemas.microsoft.com/office/drawing/2014/main" id="{41E4E68C-8F2C-F952-2228-5F78DCFD9D4D}"/>
              </a:ext>
            </a:extLst>
          </p:cNvPr>
          <p:cNvPicPr>
            <a:picLocks noChangeAspect="1"/>
          </p:cNvPicPr>
          <p:nvPr/>
        </p:nvPicPr>
        <p:blipFill>
          <a:blip r:embed="rId3"/>
          <a:stretch>
            <a:fillRect/>
          </a:stretch>
        </p:blipFill>
        <p:spPr>
          <a:xfrm>
            <a:off x="851658" y="948549"/>
            <a:ext cx="1155700" cy="393700"/>
          </a:xfrm>
          <a:prstGeom prst="rect">
            <a:avLst/>
          </a:prstGeom>
        </p:spPr>
      </p:pic>
      <p:sp>
        <p:nvSpPr>
          <p:cNvPr id="9" name="フレーム 8">
            <a:extLst>
              <a:ext uri="{FF2B5EF4-FFF2-40B4-BE49-F238E27FC236}">
                <a16:creationId xmlns:a16="http://schemas.microsoft.com/office/drawing/2014/main" id="{F57D36AE-1EFA-2C0D-E376-0F9B52ABE42B}"/>
              </a:ext>
            </a:extLst>
          </p:cNvPr>
          <p:cNvSpPr/>
          <p:nvPr/>
        </p:nvSpPr>
        <p:spPr>
          <a:xfrm>
            <a:off x="6491394" y="6337830"/>
            <a:ext cx="1765502"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レーム 9">
            <a:extLst>
              <a:ext uri="{FF2B5EF4-FFF2-40B4-BE49-F238E27FC236}">
                <a16:creationId xmlns:a16="http://schemas.microsoft.com/office/drawing/2014/main" id="{654A1436-85B0-B5ED-D206-FE5D48AF3606}"/>
              </a:ext>
            </a:extLst>
          </p:cNvPr>
          <p:cNvSpPr/>
          <p:nvPr/>
        </p:nvSpPr>
        <p:spPr>
          <a:xfrm>
            <a:off x="2980510" y="3688849"/>
            <a:ext cx="621241" cy="417133"/>
          </a:xfrm>
          <a:prstGeom prst="frame">
            <a:avLst>
              <a:gd name="adj1" fmla="val 2500"/>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D44FBA4D-0E7C-894D-FE8B-E3BC17D4E2F0}"/>
              </a:ext>
            </a:extLst>
          </p:cNvPr>
          <p:cNvSpPr/>
          <p:nvPr/>
        </p:nvSpPr>
        <p:spPr>
          <a:xfrm>
            <a:off x="7957748" y="5017166"/>
            <a:ext cx="482220" cy="417133"/>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レーム 11">
            <a:extLst>
              <a:ext uri="{FF2B5EF4-FFF2-40B4-BE49-F238E27FC236}">
                <a16:creationId xmlns:a16="http://schemas.microsoft.com/office/drawing/2014/main" id="{7B0DC69C-AEB7-E0EB-8DE5-66FC6BC365EB}"/>
              </a:ext>
            </a:extLst>
          </p:cNvPr>
          <p:cNvSpPr/>
          <p:nvPr/>
        </p:nvSpPr>
        <p:spPr>
          <a:xfrm>
            <a:off x="6491395" y="5804167"/>
            <a:ext cx="1158176"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12">
            <a:extLst>
              <a:ext uri="{FF2B5EF4-FFF2-40B4-BE49-F238E27FC236}">
                <a16:creationId xmlns:a16="http://schemas.microsoft.com/office/drawing/2014/main" id="{1B8B987F-FEFC-C839-2460-25E4F80956E3}"/>
              </a:ext>
            </a:extLst>
          </p:cNvPr>
          <p:cNvSpPr/>
          <p:nvPr/>
        </p:nvSpPr>
        <p:spPr>
          <a:xfrm>
            <a:off x="7551371" y="5283997"/>
            <a:ext cx="466689"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レーム 13">
            <a:extLst>
              <a:ext uri="{FF2B5EF4-FFF2-40B4-BE49-F238E27FC236}">
                <a16:creationId xmlns:a16="http://schemas.microsoft.com/office/drawing/2014/main" id="{29D51DAB-E6F9-238B-639A-46EC2F7FC48D}"/>
              </a:ext>
            </a:extLst>
          </p:cNvPr>
          <p:cNvSpPr/>
          <p:nvPr/>
        </p:nvSpPr>
        <p:spPr>
          <a:xfrm>
            <a:off x="3445670" y="4740361"/>
            <a:ext cx="1487996"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フレーム 14">
            <a:extLst>
              <a:ext uri="{FF2B5EF4-FFF2-40B4-BE49-F238E27FC236}">
                <a16:creationId xmlns:a16="http://schemas.microsoft.com/office/drawing/2014/main" id="{F1F36CED-2B54-8D58-B15C-A4D3E8263187}"/>
              </a:ext>
            </a:extLst>
          </p:cNvPr>
          <p:cNvSpPr/>
          <p:nvPr/>
        </p:nvSpPr>
        <p:spPr>
          <a:xfrm>
            <a:off x="3604895" y="4217197"/>
            <a:ext cx="530786" cy="417133"/>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図 17">
            <a:extLst>
              <a:ext uri="{FF2B5EF4-FFF2-40B4-BE49-F238E27FC236}">
                <a16:creationId xmlns:a16="http://schemas.microsoft.com/office/drawing/2014/main" id="{1C05ED14-0DAC-5477-8815-F4C137C8C378}"/>
              </a:ext>
            </a:extLst>
          </p:cNvPr>
          <p:cNvPicPr>
            <a:picLocks noChangeAspect="1"/>
          </p:cNvPicPr>
          <p:nvPr/>
        </p:nvPicPr>
        <p:blipFill>
          <a:blip r:embed="rId4"/>
          <a:stretch>
            <a:fillRect/>
          </a:stretch>
        </p:blipFill>
        <p:spPr>
          <a:xfrm>
            <a:off x="9139711" y="4452608"/>
            <a:ext cx="1763643" cy="575505"/>
          </a:xfrm>
          <a:prstGeom prst="rect">
            <a:avLst/>
          </a:prstGeom>
        </p:spPr>
      </p:pic>
      <p:pic>
        <p:nvPicPr>
          <p:cNvPr id="20" name="図 19">
            <a:extLst>
              <a:ext uri="{FF2B5EF4-FFF2-40B4-BE49-F238E27FC236}">
                <a16:creationId xmlns:a16="http://schemas.microsoft.com/office/drawing/2014/main" id="{EE8362B9-E1D7-83F7-3AFF-BEEB84ECFF31}"/>
              </a:ext>
            </a:extLst>
          </p:cNvPr>
          <p:cNvPicPr>
            <a:picLocks noChangeAspect="1"/>
          </p:cNvPicPr>
          <p:nvPr/>
        </p:nvPicPr>
        <p:blipFill>
          <a:blip r:embed="rId5"/>
          <a:stretch>
            <a:fillRect/>
          </a:stretch>
        </p:blipFill>
        <p:spPr>
          <a:xfrm>
            <a:off x="9183838" y="5208925"/>
            <a:ext cx="2546138" cy="676949"/>
          </a:xfrm>
          <a:prstGeom prst="rect">
            <a:avLst/>
          </a:prstGeom>
        </p:spPr>
      </p:pic>
      <p:sp>
        <p:nvSpPr>
          <p:cNvPr id="21" name="フレーム 20">
            <a:extLst>
              <a:ext uri="{FF2B5EF4-FFF2-40B4-BE49-F238E27FC236}">
                <a16:creationId xmlns:a16="http://schemas.microsoft.com/office/drawing/2014/main" id="{E8EFEF50-F8C2-CA45-0D14-D5BE84D56B92}"/>
              </a:ext>
            </a:extLst>
          </p:cNvPr>
          <p:cNvSpPr/>
          <p:nvPr/>
        </p:nvSpPr>
        <p:spPr>
          <a:xfrm>
            <a:off x="7909182" y="3688850"/>
            <a:ext cx="530786" cy="417133"/>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2" name="カギ線コネクタ 21">
            <a:extLst>
              <a:ext uri="{FF2B5EF4-FFF2-40B4-BE49-F238E27FC236}">
                <a16:creationId xmlns:a16="http://schemas.microsoft.com/office/drawing/2014/main" id="{86E74564-DA6F-884D-6C88-8504547CB985}"/>
              </a:ext>
            </a:extLst>
          </p:cNvPr>
          <p:cNvCxnSpPr>
            <a:cxnSpLocks/>
            <a:stCxn id="15" idx="0"/>
            <a:endCxn id="21" idx="2"/>
          </p:cNvCxnSpPr>
          <p:nvPr/>
        </p:nvCxnSpPr>
        <p:spPr>
          <a:xfrm rot="5400000" flipH="1" flipV="1">
            <a:off x="5966824" y="2009447"/>
            <a:ext cx="111214" cy="4304287"/>
          </a:xfrm>
          <a:prstGeom prst="bentConnector3">
            <a:avLst>
              <a:gd name="adj1" fmla="val -59144"/>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AE340E88-9135-45E5-4560-5EF808B014B4}"/>
              </a:ext>
            </a:extLst>
          </p:cNvPr>
          <p:cNvPicPr>
            <a:picLocks noChangeAspect="1"/>
          </p:cNvPicPr>
          <p:nvPr/>
        </p:nvPicPr>
        <p:blipFill>
          <a:blip r:embed="rId6"/>
          <a:stretch>
            <a:fillRect/>
          </a:stretch>
        </p:blipFill>
        <p:spPr>
          <a:xfrm>
            <a:off x="7335595" y="2747260"/>
            <a:ext cx="1675389" cy="583848"/>
          </a:xfrm>
          <a:prstGeom prst="rect">
            <a:avLst/>
          </a:prstGeom>
        </p:spPr>
      </p:pic>
      <p:sp>
        <p:nvSpPr>
          <p:cNvPr id="30" name="フレーム 29">
            <a:extLst>
              <a:ext uri="{FF2B5EF4-FFF2-40B4-BE49-F238E27FC236}">
                <a16:creationId xmlns:a16="http://schemas.microsoft.com/office/drawing/2014/main" id="{1C239335-45B7-8289-7FA4-E57A192220A7}"/>
              </a:ext>
            </a:extLst>
          </p:cNvPr>
          <p:cNvSpPr/>
          <p:nvPr/>
        </p:nvSpPr>
        <p:spPr>
          <a:xfrm>
            <a:off x="3090286" y="3163093"/>
            <a:ext cx="429749" cy="417133"/>
          </a:xfrm>
          <a:prstGeom prst="frame">
            <a:avLst>
              <a:gd name="adj1" fmla="val 2500"/>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図 31">
            <a:extLst>
              <a:ext uri="{FF2B5EF4-FFF2-40B4-BE49-F238E27FC236}">
                <a16:creationId xmlns:a16="http://schemas.microsoft.com/office/drawing/2014/main" id="{16495DC5-66CB-DE7E-5342-6551B9BDE4AC}"/>
              </a:ext>
            </a:extLst>
          </p:cNvPr>
          <p:cNvPicPr>
            <a:picLocks noChangeAspect="1"/>
          </p:cNvPicPr>
          <p:nvPr/>
        </p:nvPicPr>
        <p:blipFill>
          <a:blip r:embed="rId7"/>
          <a:stretch>
            <a:fillRect/>
          </a:stretch>
        </p:blipFill>
        <p:spPr>
          <a:xfrm>
            <a:off x="9231370" y="6012733"/>
            <a:ext cx="1627857" cy="575505"/>
          </a:xfrm>
          <a:prstGeom prst="rect">
            <a:avLst/>
          </a:prstGeom>
        </p:spPr>
      </p:pic>
      <p:sp>
        <p:nvSpPr>
          <p:cNvPr id="33" name="フレーム 32">
            <a:extLst>
              <a:ext uri="{FF2B5EF4-FFF2-40B4-BE49-F238E27FC236}">
                <a16:creationId xmlns:a16="http://schemas.microsoft.com/office/drawing/2014/main" id="{F4C49DC5-BB06-E084-A724-CD25F05C0132}"/>
              </a:ext>
            </a:extLst>
          </p:cNvPr>
          <p:cNvSpPr/>
          <p:nvPr/>
        </p:nvSpPr>
        <p:spPr>
          <a:xfrm>
            <a:off x="5079578" y="3163092"/>
            <a:ext cx="738595"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フレーム 33">
            <a:extLst>
              <a:ext uri="{FF2B5EF4-FFF2-40B4-BE49-F238E27FC236}">
                <a16:creationId xmlns:a16="http://schemas.microsoft.com/office/drawing/2014/main" id="{5E95D7D4-4642-C80C-BF89-4FE8C2FF6EF7}"/>
              </a:ext>
            </a:extLst>
          </p:cNvPr>
          <p:cNvSpPr/>
          <p:nvPr/>
        </p:nvSpPr>
        <p:spPr>
          <a:xfrm>
            <a:off x="5211120" y="2642735"/>
            <a:ext cx="607053"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フレーム 35">
            <a:extLst>
              <a:ext uri="{FF2B5EF4-FFF2-40B4-BE49-F238E27FC236}">
                <a16:creationId xmlns:a16="http://schemas.microsoft.com/office/drawing/2014/main" id="{08F32FF9-F197-C14D-97A3-CAA29112ED6E}"/>
              </a:ext>
            </a:extLst>
          </p:cNvPr>
          <p:cNvSpPr/>
          <p:nvPr/>
        </p:nvSpPr>
        <p:spPr>
          <a:xfrm>
            <a:off x="5488947" y="2116977"/>
            <a:ext cx="607053" cy="356257"/>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フレーム 36">
            <a:extLst>
              <a:ext uri="{FF2B5EF4-FFF2-40B4-BE49-F238E27FC236}">
                <a16:creationId xmlns:a16="http://schemas.microsoft.com/office/drawing/2014/main" id="{F936A9B4-7DEA-071F-0C67-38CB1795B327}"/>
              </a:ext>
            </a:extLst>
          </p:cNvPr>
          <p:cNvSpPr/>
          <p:nvPr/>
        </p:nvSpPr>
        <p:spPr>
          <a:xfrm>
            <a:off x="3725304" y="2117298"/>
            <a:ext cx="1614169" cy="355935"/>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フレーム 37">
            <a:extLst>
              <a:ext uri="{FF2B5EF4-FFF2-40B4-BE49-F238E27FC236}">
                <a16:creationId xmlns:a16="http://schemas.microsoft.com/office/drawing/2014/main" id="{8250FB6D-BE30-84EE-802B-607788FE177F}"/>
              </a:ext>
            </a:extLst>
          </p:cNvPr>
          <p:cNvSpPr/>
          <p:nvPr/>
        </p:nvSpPr>
        <p:spPr>
          <a:xfrm>
            <a:off x="3870287" y="1629094"/>
            <a:ext cx="1340833" cy="356257"/>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フレーム 38">
            <a:extLst>
              <a:ext uri="{FF2B5EF4-FFF2-40B4-BE49-F238E27FC236}">
                <a16:creationId xmlns:a16="http://schemas.microsoft.com/office/drawing/2014/main" id="{AB7C4D06-E7B4-DF66-AA01-B303A77C5D9D}"/>
              </a:ext>
            </a:extLst>
          </p:cNvPr>
          <p:cNvSpPr/>
          <p:nvPr/>
        </p:nvSpPr>
        <p:spPr>
          <a:xfrm>
            <a:off x="4044021" y="1063528"/>
            <a:ext cx="959779" cy="356257"/>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5154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86D0D05-34F8-2756-E285-8B9E0838094D}"/>
              </a:ext>
            </a:extLst>
          </p:cNvPr>
          <p:cNvSpPr txBox="1"/>
          <p:nvPr/>
        </p:nvSpPr>
        <p:spPr>
          <a:xfrm>
            <a:off x="508000" y="5639195"/>
            <a:ext cx="11176000" cy="923330"/>
          </a:xfrm>
          <a:prstGeom prst="rect">
            <a:avLst/>
          </a:prstGeom>
          <a:noFill/>
        </p:spPr>
        <p:txBody>
          <a:bodyPr wrap="square" rtlCol="0">
            <a:spAutoFit/>
          </a:bodyPr>
          <a:lstStyle/>
          <a:p>
            <a:r>
              <a:rPr lang="en-US" altLang="ja-JP" dirty="0">
                <a:highlight>
                  <a:srgbClr val="FFFF00"/>
                </a:highlight>
                <a:latin typeface="Times" pitchFamily="2" charset="0"/>
              </a:rPr>
              <a:t>The proof essentially involves contraction (at the last step) and also requires the </a:t>
            </a:r>
            <a:r>
              <a:rPr lang="en-US" altLang="ja-JP" dirty="0" err="1">
                <a:highlight>
                  <a:srgbClr val="FFFF00"/>
                </a:highlight>
                <a:latin typeface="Times" pitchFamily="2" charset="0"/>
              </a:rPr>
              <a:t>sequents</a:t>
            </a:r>
            <a:r>
              <a:rPr lang="en-US" altLang="ja-JP" dirty="0">
                <a:highlight>
                  <a:srgbClr val="FFFF00"/>
                </a:highlight>
                <a:latin typeface="Times" pitchFamily="2" charset="0"/>
              </a:rPr>
              <a:t> to be multiple on the right. </a:t>
            </a:r>
          </a:p>
          <a:p>
            <a:r>
              <a:rPr lang="en-US" altLang="ja-JP" dirty="0">
                <a:highlight>
                  <a:srgbClr val="FFFF00"/>
                </a:highlight>
                <a:latin typeface="Times" pitchFamily="2" charset="0"/>
              </a:rPr>
              <a:t>The contraction move is tricky in the sequent calculus notation, though somehow in the corresponding tableau it happens easily.</a:t>
            </a:r>
            <a:endParaRPr kumimoji="1" lang="ja-JP" altLang="en-US">
              <a:highlight>
                <a:srgbClr val="FFFF00"/>
              </a:highlight>
              <a:latin typeface="Times" pitchFamily="2" charset="0"/>
            </a:endParaRPr>
          </a:p>
        </p:txBody>
      </p:sp>
      <p:pic>
        <p:nvPicPr>
          <p:cNvPr id="7" name="図 6">
            <a:extLst>
              <a:ext uri="{FF2B5EF4-FFF2-40B4-BE49-F238E27FC236}">
                <a16:creationId xmlns:a16="http://schemas.microsoft.com/office/drawing/2014/main" id="{C73804C7-C6E3-023A-300F-F3F4CF7143EB}"/>
              </a:ext>
            </a:extLst>
          </p:cNvPr>
          <p:cNvPicPr>
            <a:picLocks noChangeAspect="1"/>
          </p:cNvPicPr>
          <p:nvPr/>
        </p:nvPicPr>
        <p:blipFill>
          <a:blip r:embed="rId2"/>
          <a:stretch>
            <a:fillRect/>
          </a:stretch>
        </p:blipFill>
        <p:spPr>
          <a:xfrm>
            <a:off x="3308295" y="689589"/>
            <a:ext cx="4854685" cy="4854685"/>
          </a:xfrm>
          <a:prstGeom prst="rect">
            <a:avLst/>
          </a:prstGeom>
        </p:spPr>
      </p:pic>
      <p:pic>
        <p:nvPicPr>
          <p:cNvPr id="10" name="図 9">
            <a:extLst>
              <a:ext uri="{FF2B5EF4-FFF2-40B4-BE49-F238E27FC236}">
                <a16:creationId xmlns:a16="http://schemas.microsoft.com/office/drawing/2014/main" id="{8041DF26-54A7-134B-D040-2FB8A5D05848}"/>
              </a:ext>
            </a:extLst>
          </p:cNvPr>
          <p:cNvPicPr>
            <a:picLocks noChangeAspect="1"/>
          </p:cNvPicPr>
          <p:nvPr/>
        </p:nvPicPr>
        <p:blipFill>
          <a:blip r:embed="rId3"/>
          <a:stretch>
            <a:fillRect/>
          </a:stretch>
        </p:blipFill>
        <p:spPr>
          <a:xfrm>
            <a:off x="8396902" y="4233746"/>
            <a:ext cx="2311400" cy="965200"/>
          </a:xfrm>
          <a:prstGeom prst="rect">
            <a:avLst/>
          </a:prstGeom>
          <a:ln w="19050">
            <a:solidFill>
              <a:schemeClr val="tx1">
                <a:lumMod val="50000"/>
                <a:lumOff val="50000"/>
              </a:schemeClr>
            </a:solidFill>
          </a:ln>
        </p:spPr>
      </p:pic>
      <p:pic>
        <p:nvPicPr>
          <p:cNvPr id="12" name="図 11">
            <a:extLst>
              <a:ext uri="{FF2B5EF4-FFF2-40B4-BE49-F238E27FC236}">
                <a16:creationId xmlns:a16="http://schemas.microsoft.com/office/drawing/2014/main" id="{E55DEDC8-0F6D-0294-EE31-6601D716B614}"/>
              </a:ext>
            </a:extLst>
          </p:cNvPr>
          <p:cNvPicPr>
            <a:picLocks noChangeAspect="1"/>
          </p:cNvPicPr>
          <p:nvPr/>
        </p:nvPicPr>
        <p:blipFill>
          <a:blip r:embed="rId4"/>
          <a:stretch>
            <a:fillRect/>
          </a:stretch>
        </p:blipFill>
        <p:spPr>
          <a:xfrm>
            <a:off x="8250852" y="3050449"/>
            <a:ext cx="2603500" cy="977900"/>
          </a:xfrm>
          <a:prstGeom prst="rect">
            <a:avLst/>
          </a:prstGeom>
          <a:ln w="19050">
            <a:solidFill>
              <a:schemeClr val="tx1">
                <a:lumMod val="50000"/>
                <a:lumOff val="50000"/>
              </a:schemeClr>
            </a:solidFill>
          </a:ln>
        </p:spPr>
      </p:pic>
      <p:pic>
        <p:nvPicPr>
          <p:cNvPr id="14" name="図 13">
            <a:extLst>
              <a:ext uri="{FF2B5EF4-FFF2-40B4-BE49-F238E27FC236}">
                <a16:creationId xmlns:a16="http://schemas.microsoft.com/office/drawing/2014/main" id="{923844DD-A931-5050-7FCC-822D224A3D01}"/>
              </a:ext>
            </a:extLst>
          </p:cNvPr>
          <p:cNvPicPr>
            <a:picLocks noChangeAspect="1"/>
          </p:cNvPicPr>
          <p:nvPr/>
        </p:nvPicPr>
        <p:blipFill>
          <a:blip r:embed="rId5"/>
          <a:stretch>
            <a:fillRect/>
          </a:stretch>
        </p:blipFill>
        <p:spPr>
          <a:xfrm>
            <a:off x="8238152" y="1830470"/>
            <a:ext cx="2628900" cy="939800"/>
          </a:xfrm>
          <a:prstGeom prst="rect">
            <a:avLst/>
          </a:prstGeom>
          <a:ln w="19050">
            <a:solidFill>
              <a:schemeClr val="tx1">
                <a:lumMod val="50000"/>
                <a:lumOff val="50000"/>
              </a:schemeClr>
            </a:solidFill>
          </a:ln>
        </p:spPr>
      </p:pic>
      <p:pic>
        <p:nvPicPr>
          <p:cNvPr id="16" name="図 15">
            <a:extLst>
              <a:ext uri="{FF2B5EF4-FFF2-40B4-BE49-F238E27FC236}">
                <a16:creationId xmlns:a16="http://schemas.microsoft.com/office/drawing/2014/main" id="{EAE0510B-F061-B01A-6DD2-DBCB0DE11D3D}"/>
              </a:ext>
            </a:extLst>
          </p:cNvPr>
          <p:cNvPicPr>
            <a:picLocks noChangeAspect="1"/>
          </p:cNvPicPr>
          <p:nvPr/>
        </p:nvPicPr>
        <p:blipFill>
          <a:blip r:embed="rId6"/>
          <a:stretch>
            <a:fillRect/>
          </a:stretch>
        </p:blipFill>
        <p:spPr>
          <a:xfrm>
            <a:off x="7863502" y="543924"/>
            <a:ext cx="3378200" cy="990600"/>
          </a:xfrm>
          <a:prstGeom prst="rect">
            <a:avLst/>
          </a:prstGeom>
          <a:ln w="19050">
            <a:solidFill>
              <a:schemeClr val="tx1">
                <a:lumMod val="50000"/>
                <a:lumOff val="50000"/>
              </a:schemeClr>
            </a:solidFill>
          </a:ln>
        </p:spPr>
      </p:pic>
      <p:sp>
        <p:nvSpPr>
          <p:cNvPr id="17" name="フレーム 16">
            <a:extLst>
              <a:ext uri="{FF2B5EF4-FFF2-40B4-BE49-F238E27FC236}">
                <a16:creationId xmlns:a16="http://schemas.microsoft.com/office/drawing/2014/main" id="{3B904B6D-D2C0-7CA7-2F19-5A1D744C47E4}"/>
              </a:ext>
            </a:extLst>
          </p:cNvPr>
          <p:cNvSpPr/>
          <p:nvPr/>
        </p:nvSpPr>
        <p:spPr>
          <a:xfrm>
            <a:off x="5852303" y="4050185"/>
            <a:ext cx="926869" cy="417133"/>
          </a:xfrm>
          <a:prstGeom prst="frame">
            <a:avLst>
              <a:gd name="adj1" fmla="val 25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2F0F9EF9-EC40-491C-0204-1C99EDDDC15F}"/>
              </a:ext>
            </a:extLst>
          </p:cNvPr>
          <p:cNvSpPr/>
          <p:nvPr/>
        </p:nvSpPr>
        <p:spPr>
          <a:xfrm>
            <a:off x="3680145" y="3409720"/>
            <a:ext cx="792704" cy="417133"/>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DD56D6BA-23A6-35A6-955F-4A5EEBC8F94F}"/>
              </a:ext>
            </a:extLst>
          </p:cNvPr>
          <p:cNvSpPr/>
          <p:nvPr/>
        </p:nvSpPr>
        <p:spPr>
          <a:xfrm>
            <a:off x="3854579" y="2681122"/>
            <a:ext cx="464033" cy="417133"/>
          </a:xfrm>
          <a:prstGeom prst="frame">
            <a:avLst>
              <a:gd name="adj1" fmla="val 2500"/>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フレーム 19">
            <a:extLst>
              <a:ext uri="{FF2B5EF4-FFF2-40B4-BE49-F238E27FC236}">
                <a16:creationId xmlns:a16="http://schemas.microsoft.com/office/drawing/2014/main" id="{FF76992C-07DC-6DDE-C8B8-D58B56EDACDE}"/>
              </a:ext>
            </a:extLst>
          </p:cNvPr>
          <p:cNvSpPr/>
          <p:nvPr/>
        </p:nvSpPr>
        <p:spPr>
          <a:xfrm>
            <a:off x="4632879" y="2690968"/>
            <a:ext cx="1712837"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フレーム 20">
            <a:extLst>
              <a:ext uri="{FF2B5EF4-FFF2-40B4-BE49-F238E27FC236}">
                <a16:creationId xmlns:a16="http://schemas.microsoft.com/office/drawing/2014/main" id="{F851DFA2-4A64-662F-863C-FA40EB5D4F40}"/>
              </a:ext>
            </a:extLst>
          </p:cNvPr>
          <p:cNvSpPr/>
          <p:nvPr/>
        </p:nvSpPr>
        <p:spPr>
          <a:xfrm>
            <a:off x="4879219" y="2011360"/>
            <a:ext cx="1312262" cy="417133"/>
          </a:xfrm>
          <a:prstGeom prst="frame">
            <a:avLst>
              <a:gd name="adj1" fmla="val 250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159294A8-1116-D03D-7A2C-E2EC93EDC652}"/>
              </a:ext>
            </a:extLst>
          </p:cNvPr>
          <p:cNvSpPr/>
          <p:nvPr/>
        </p:nvSpPr>
        <p:spPr>
          <a:xfrm>
            <a:off x="4916805" y="2038689"/>
            <a:ext cx="861748" cy="347858"/>
          </a:xfrm>
          <a:prstGeom prst="frame">
            <a:avLst>
              <a:gd name="adj1" fmla="val 2500"/>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フレーム 22">
            <a:extLst>
              <a:ext uri="{FF2B5EF4-FFF2-40B4-BE49-F238E27FC236}">
                <a16:creationId xmlns:a16="http://schemas.microsoft.com/office/drawing/2014/main" id="{30BAEFA7-7C68-5803-D35A-260ADF9D9E70}"/>
              </a:ext>
            </a:extLst>
          </p:cNvPr>
          <p:cNvSpPr/>
          <p:nvPr/>
        </p:nvSpPr>
        <p:spPr>
          <a:xfrm>
            <a:off x="4632879" y="1385665"/>
            <a:ext cx="710170" cy="347858"/>
          </a:xfrm>
          <a:prstGeom prst="frame">
            <a:avLst>
              <a:gd name="adj1" fmla="val 2500"/>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7177945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576</Words>
  <Application>Microsoft Macintosh PowerPoint</Application>
  <PresentationFormat>ワイド画面</PresentationFormat>
  <Paragraphs>74</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Public Sans</vt:lpstr>
      <vt:lpstr>游ゴシック</vt:lpstr>
      <vt:lpstr>游ゴシック Light</vt:lpstr>
      <vt:lpstr>Arial</vt:lpstr>
      <vt:lpstr>Times</vt:lpstr>
      <vt:lpstr>Office テーマ</vt:lpstr>
      <vt:lpstr>Logic COMP2620/COMP6262/PHIL2080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COMP2620/COMP6262/PHIL2080 </dc:title>
  <dc:creator>Arisa Yasuda</dc:creator>
  <cp:lastModifiedBy>Arisa Yasuda</cp:lastModifiedBy>
  <cp:revision>1</cp:revision>
  <dcterms:created xsi:type="dcterms:W3CDTF">2024-02-20T03:50:28Z</dcterms:created>
  <dcterms:modified xsi:type="dcterms:W3CDTF">2024-02-20T03:53:25Z</dcterms:modified>
</cp:coreProperties>
</file>