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84" r:id="rId5"/>
    <p:sldId id="286" r:id="rId6"/>
    <p:sldId id="285" r:id="rId7"/>
    <p:sldId id="287" r:id="rId8"/>
    <p:sldId id="309" r:id="rId9"/>
    <p:sldId id="310" r:id="rId10"/>
    <p:sldId id="297" r:id="rId11"/>
    <p:sldId id="302" r:id="rId12"/>
    <p:sldId id="303" r:id="rId13"/>
    <p:sldId id="304" r:id="rId14"/>
    <p:sldId id="298" r:id="rId15"/>
    <p:sldId id="299" r:id="rId16"/>
    <p:sldId id="300" r:id="rId17"/>
    <p:sldId id="301" r:id="rId18"/>
    <p:sldId id="305" r:id="rId19"/>
    <p:sldId id="288" r:id="rId20"/>
    <p:sldId id="306" r:id="rId21"/>
    <p:sldId id="294" r:id="rId22"/>
    <p:sldId id="308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90" y="6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F3375-9A82-464B-BC90-E5AF4B6ED5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43B9C18-2D1C-4430-9808-C45080F496DF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  <a:latin typeface="Sohn"/>
            </a:rPr>
            <a:t>Bank has 16.07% new customers and 83.93% existing customers associated with them.</a:t>
          </a:r>
          <a:endParaRPr lang="en-IN" sz="1800" b="1" dirty="0">
            <a:solidFill>
              <a:schemeClr val="tx1"/>
            </a:solidFill>
            <a:latin typeface="Sohn"/>
          </a:endParaRPr>
        </a:p>
        <a:p>
          <a:r>
            <a:rPr lang="en-US" sz="1800" b="1" dirty="0">
              <a:solidFill>
                <a:schemeClr val="tx1"/>
              </a:solidFill>
              <a:latin typeface="Sohn"/>
            </a:rPr>
            <a:t>So, the text representation shows the Percentage of Attrited and Existing Customer</a:t>
          </a:r>
          <a:endParaRPr lang="en-US" sz="1800" dirty="0">
            <a:solidFill>
              <a:schemeClr val="tx1"/>
            </a:solidFill>
            <a:latin typeface="Sohn"/>
          </a:endParaRPr>
        </a:p>
        <a:p>
          <a:r>
            <a:rPr lang="en-US" sz="1800" b="1" dirty="0">
              <a:solidFill>
                <a:schemeClr val="tx1"/>
              </a:solidFill>
              <a:latin typeface="Sohn"/>
            </a:rPr>
            <a:t>% of Total Count of Attrition Flag broken down by Attrition Flag.</a:t>
          </a:r>
          <a:endParaRPr lang="en-US" sz="1800" dirty="0">
            <a:solidFill>
              <a:schemeClr val="tx1"/>
            </a:solidFill>
            <a:latin typeface="Sohn"/>
          </a:endParaRPr>
        </a:p>
      </dgm:t>
    </dgm:pt>
    <dgm:pt modelId="{299789AC-0625-4E9F-916D-133E51357041}" type="parTrans" cxnId="{60A24567-99DF-4954-83EE-E102338ABDF3}">
      <dgm:prSet/>
      <dgm:spPr/>
      <dgm:t>
        <a:bodyPr/>
        <a:lstStyle/>
        <a:p>
          <a:endParaRPr lang="en-IN"/>
        </a:p>
      </dgm:t>
    </dgm:pt>
    <dgm:pt modelId="{BB2AC370-872C-4A0A-8D10-025D82638BCF}" type="sibTrans" cxnId="{60A24567-99DF-4954-83EE-E102338ABDF3}">
      <dgm:prSet/>
      <dgm:spPr/>
      <dgm:t>
        <a:bodyPr/>
        <a:lstStyle/>
        <a:p>
          <a:endParaRPr lang="en-IN"/>
        </a:p>
      </dgm:t>
    </dgm:pt>
    <dgm:pt modelId="{4FE7DD09-C6B3-4ADB-8ECC-97B974F6EC9E}" type="pres">
      <dgm:prSet presAssocID="{001F3375-9A82-464B-BC90-E5AF4B6ED5AA}" presName="linear" presStyleCnt="0">
        <dgm:presLayoutVars>
          <dgm:animLvl val="lvl"/>
          <dgm:resizeHandles val="exact"/>
        </dgm:presLayoutVars>
      </dgm:prSet>
      <dgm:spPr/>
    </dgm:pt>
    <dgm:pt modelId="{63639666-E840-4B58-BD84-2DC096A49595}" type="pres">
      <dgm:prSet presAssocID="{B43B9C18-2D1C-4430-9808-C45080F496DF}" presName="parentText" presStyleLbl="node1" presStyleIdx="0" presStyleCnt="1" custScaleY="100090" custLinFactNeighborX="9691" custLinFactNeighborY="13662">
        <dgm:presLayoutVars>
          <dgm:chMax val="0"/>
          <dgm:bulletEnabled val="1"/>
        </dgm:presLayoutVars>
      </dgm:prSet>
      <dgm:spPr/>
    </dgm:pt>
  </dgm:ptLst>
  <dgm:cxnLst>
    <dgm:cxn modelId="{A9F7A712-0AD0-4B22-8EAB-2F452716EBF4}" type="presOf" srcId="{001F3375-9A82-464B-BC90-E5AF4B6ED5AA}" destId="{4FE7DD09-C6B3-4ADB-8ECC-97B974F6EC9E}" srcOrd="0" destOrd="0" presId="urn:microsoft.com/office/officeart/2005/8/layout/vList2"/>
    <dgm:cxn modelId="{E7D7F617-696C-4CA4-8D3C-2EF2E164BBD0}" type="presOf" srcId="{B43B9C18-2D1C-4430-9808-C45080F496DF}" destId="{63639666-E840-4B58-BD84-2DC096A49595}" srcOrd="0" destOrd="0" presId="urn:microsoft.com/office/officeart/2005/8/layout/vList2"/>
    <dgm:cxn modelId="{60A24567-99DF-4954-83EE-E102338ABDF3}" srcId="{001F3375-9A82-464B-BC90-E5AF4B6ED5AA}" destId="{B43B9C18-2D1C-4430-9808-C45080F496DF}" srcOrd="0" destOrd="0" parTransId="{299789AC-0625-4E9F-916D-133E51357041}" sibTransId="{BB2AC370-872C-4A0A-8D10-025D82638BCF}"/>
    <dgm:cxn modelId="{5036EC97-49FF-4452-BDEB-32C81CEECC3C}" type="presParOf" srcId="{4FE7DD09-C6B3-4ADB-8ECC-97B974F6EC9E}" destId="{63639666-E840-4B58-BD84-2DC096A4959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1F3375-9A82-464B-BC90-E5AF4B6ED5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43B9C18-2D1C-4430-9808-C45080F496DF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  <a:latin typeface="Sohn"/>
            </a:rPr>
            <a:t>There are more no of females around 52.88% that are associated with bank.</a:t>
          </a:r>
          <a:endParaRPr lang="en-IN" sz="1800" dirty="0">
            <a:solidFill>
              <a:schemeClr val="tx1"/>
            </a:solidFill>
            <a:latin typeface="Sohn"/>
          </a:endParaRPr>
        </a:p>
        <a:p>
          <a:r>
            <a:rPr lang="en-US" sz="1800" dirty="0">
              <a:solidFill>
                <a:schemeClr val="tx1"/>
              </a:solidFill>
              <a:latin typeface="Sohn"/>
            </a:rPr>
            <a:t>% of Total Count of Attrition Flag broken down by Gender. The view is filtered on % of Total Count of Attrition Flag, which ranges from 47.112% to 52.888%.</a:t>
          </a:r>
        </a:p>
      </dgm:t>
    </dgm:pt>
    <dgm:pt modelId="{299789AC-0625-4E9F-916D-133E51357041}" type="parTrans" cxnId="{60A24567-99DF-4954-83EE-E102338ABDF3}">
      <dgm:prSet/>
      <dgm:spPr/>
      <dgm:t>
        <a:bodyPr/>
        <a:lstStyle/>
        <a:p>
          <a:endParaRPr lang="en-IN"/>
        </a:p>
      </dgm:t>
    </dgm:pt>
    <dgm:pt modelId="{BB2AC370-872C-4A0A-8D10-025D82638BCF}" type="sibTrans" cxnId="{60A24567-99DF-4954-83EE-E102338ABDF3}">
      <dgm:prSet/>
      <dgm:spPr/>
      <dgm:t>
        <a:bodyPr/>
        <a:lstStyle/>
        <a:p>
          <a:endParaRPr lang="en-IN"/>
        </a:p>
      </dgm:t>
    </dgm:pt>
    <dgm:pt modelId="{4FE7DD09-C6B3-4ADB-8ECC-97B974F6EC9E}" type="pres">
      <dgm:prSet presAssocID="{001F3375-9A82-464B-BC90-E5AF4B6ED5AA}" presName="linear" presStyleCnt="0">
        <dgm:presLayoutVars>
          <dgm:animLvl val="lvl"/>
          <dgm:resizeHandles val="exact"/>
        </dgm:presLayoutVars>
      </dgm:prSet>
      <dgm:spPr/>
    </dgm:pt>
    <dgm:pt modelId="{63639666-E840-4B58-BD84-2DC096A49595}" type="pres">
      <dgm:prSet presAssocID="{B43B9C18-2D1C-4430-9808-C45080F496DF}" presName="parentText" presStyleLbl="node1" presStyleIdx="0" presStyleCnt="1" custScaleY="100090" custLinFactNeighborX="9691" custLinFactNeighborY="13662">
        <dgm:presLayoutVars>
          <dgm:chMax val="0"/>
          <dgm:bulletEnabled val="1"/>
        </dgm:presLayoutVars>
      </dgm:prSet>
      <dgm:spPr/>
    </dgm:pt>
  </dgm:ptLst>
  <dgm:cxnLst>
    <dgm:cxn modelId="{A9F7A712-0AD0-4B22-8EAB-2F452716EBF4}" type="presOf" srcId="{001F3375-9A82-464B-BC90-E5AF4B6ED5AA}" destId="{4FE7DD09-C6B3-4ADB-8ECC-97B974F6EC9E}" srcOrd="0" destOrd="0" presId="urn:microsoft.com/office/officeart/2005/8/layout/vList2"/>
    <dgm:cxn modelId="{E7D7F617-696C-4CA4-8D3C-2EF2E164BBD0}" type="presOf" srcId="{B43B9C18-2D1C-4430-9808-C45080F496DF}" destId="{63639666-E840-4B58-BD84-2DC096A49595}" srcOrd="0" destOrd="0" presId="urn:microsoft.com/office/officeart/2005/8/layout/vList2"/>
    <dgm:cxn modelId="{60A24567-99DF-4954-83EE-E102338ABDF3}" srcId="{001F3375-9A82-464B-BC90-E5AF4B6ED5AA}" destId="{B43B9C18-2D1C-4430-9808-C45080F496DF}" srcOrd="0" destOrd="0" parTransId="{299789AC-0625-4E9F-916D-133E51357041}" sibTransId="{BB2AC370-872C-4A0A-8D10-025D82638BCF}"/>
    <dgm:cxn modelId="{5036EC97-49FF-4452-BDEB-32C81CEECC3C}" type="presParOf" srcId="{4FE7DD09-C6B3-4ADB-8ECC-97B974F6EC9E}" destId="{63639666-E840-4B58-BD84-2DC096A4959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1F3375-9A82-464B-BC90-E5AF4B6ED5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43B9C18-2D1C-4430-9808-C45080F496DF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  <a:latin typeface="Sohn"/>
            </a:rPr>
            <a:t>Region England has the highest 53.25 % of Total Count of customer Attrition Flag engagement among other region user.</a:t>
          </a:r>
          <a:endParaRPr lang="en-IN" sz="1800" dirty="0">
            <a:solidFill>
              <a:schemeClr val="tx1"/>
            </a:solidFill>
            <a:latin typeface="Sohn"/>
          </a:endParaRPr>
        </a:p>
      </dgm:t>
    </dgm:pt>
    <dgm:pt modelId="{299789AC-0625-4E9F-916D-133E51357041}" type="parTrans" cxnId="{60A24567-99DF-4954-83EE-E102338ABDF3}">
      <dgm:prSet/>
      <dgm:spPr/>
      <dgm:t>
        <a:bodyPr/>
        <a:lstStyle/>
        <a:p>
          <a:endParaRPr lang="en-IN"/>
        </a:p>
      </dgm:t>
    </dgm:pt>
    <dgm:pt modelId="{BB2AC370-872C-4A0A-8D10-025D82638BCF}" type="sibTrans" cxnId="{60A24567-99DF-4954-83EE-E102338ABDF3}">
      <dgm:prSet/>
      <dgm:spPr/>
      <dgm:t>
        <a:bodyPr/>
        <a:lstStyle/>
        <a:p>
          <a:endParaRPr lang="en-IN"/>
        </a:p>
      </dgm:t>
    </dgm:pt>
    <dgm:pt modelId="{4FE7DD09-C6B3-4ADB-8ECC-97B974F6EC9E}" type="pres">
      <dgm:prSet presAssocID="{001F3375-9A82-464B-BC90-E5AF4B6ED5AA}" presName="linear" presStyleCnt="0">
        <dgm:presLayoutVars>
          <dgm:animLvl val="lvl"/>
          <dgm:resizeHandles val="exact"/>
        </dgm:presLayoutVars>
      </dgm:prSet>
      <dgm:spPr/>
    </dgm:pt>
    <dgm:pt modelId="{63639666-E840-4B58-BD84-2DC096A49595}" type="pres">
      <dgm:prSet presAssocID="{B43B9C18-2D1C-4430-9808-C45080F496DF}" presName="parentText" presStyleLbl="node1" presStyleIdx="0" presStyleCnt="1" custLinFactNeighborX="0" custLinFactNeighborY="-1150">
        <dgm:presLayoutVars>
          <dgm:chMax val="0"/>
          <dgm:bulletEnabled val="1"/>
        </dgm:presLayoutVars>
      </dgm:prSet>
      <dgm:spPr/>
    </dgm:pt>
  </dgm:ptLst>
  <dgm:cxnLst>
    <dgm:cxn modelId="{A9F7A712-0AD0-4B22-8EAB-2F452716EBF4}" type="presOf" srcId="{001F3375-9A82-464B-BC90-E5AF4B6ED5AA}" destId="{4FE7DD09-C6B3-4ADB-8ECC-97B974F6EC9E}" srcOrd="0" destOrd="0" presId="urn:microsoft.com/office/officeart/2005/8/layout/vList2"/>
    <dgm:cxn modelId="{E7D7F617-696C-4CA4-8D3C-2EF2E164BBD0}" type="presOf" srcId="{B43B9C18-2D1C-4430-9808-C45080F496DF}" destId="{63639666-E840-4B58-BD84-2DC096A49595}" srcOrd="0" destOrd="0" presId="urn:microsoft.com/office/officeart/2005/8/layout/vList2"/>
    <dgm:cxn modelId="{60A24567-99DF-4954-83EE-E102338ABDF3}" srcId="{001F3375-9A82-464B-BC90-E5AF4B6ED5AA}" destId="{B43B9C18-2D1C-4430-9808-C45080F496DF}" srcOrd="0" destOrd="0" parTransId="{299789AC-0625-4E9F-916D-133E51357041}" sibTransId="{BB2AC370-872C-4A0A-8D10-025D82638BCF}"/>
    <dgm:cxn modelId="{5036EC97-49FF-4452-BDEB-32C81CEECC3C}" type="presParOf" srcId="{4FE7DD09-C6B3-4ADB-8ECC-97B974F6EC9E}" destId="{63639666-E840-4B58-BD84-2DC096A4959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2178F7-2EF9-4F83-8DD3-6A5543E4D9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C5577B-2DCF-4922-8D56-FF3751366C07}">
      <dgm:prSet/>
      <dgm:spPr>
        <a:solidFill>
          <a:schemeClr val="bg1"/>
        </a:solidFill>
      </dgm:spPr>
      <dgm:t>
        <a:bodyPr/>
        <a:lstStyle/>
        <a:p>
          <a:r>
            <a:rPr lang="en-US" b="0" dirty="0">
              <a:solidFill>
                <a:schemeClr val="tx1"/>
              </a:solidFill>
              <a:latin typeface="Sohn"/>
            </a:rPr>
            <a:t>Card Category blue has the highest 93.20% count of Attrition Flag among all the other cards</a:t>
          </a:r>
          <a:r>
            <a:rPr lang="en-US" b="1" dirty="0">
              <a:solidFill>
                <a:schemeClr val="tx1"/>
              </a:solidFill>
              <a:latin typeface="Sohn"/>
            </a:rPr>
            <a:t>.</a:t>
          </a:r>
          <a:endParaRPr lang="en-IN" dirty="0">
            <a:solidFill>
              <a:schemeClr val="tx1"/>
            </a:solidFill>
            <a:latin typeface="Sohn"/>
          </a:endParaRPr>
        </a:p>
      </dgm:t>
    </dgm:pt>
    <dgm:pt modelId="{1348AF50-E0D8-4079-B4C6-BD5842928E9C}" type="parTrans" cxnId="{64F57C11-30B6-4F5B-B2BA-6B78F44C13B7}">
      <dgm:prSet/>
      <dgm:spPr/>
      <dgm:t>
        <a:bodyPr/>
        <a:lstStyle/>
        <a:p>
          <a:endParaRPr lang="en-IN"/>
        </a:p>
      </dgm:t>
    </dgm:pt>
    <dgm:pt modelId="{93AEC2DE-F273-4B56-BD89-C51073A8A38D}" type="sibTrans" cxnId="{64F57C11-30B6-4F5B-B2BA-6B78F44C13B7}">
      <dgm:prSet/>
      <dgm:spPr/>
      <dgm:t>
        <a:bodyPr/>
        <a:lstStyle/>
        <a:p>
          <a:endParaRPr lang="en-IN"/>
        </a:p>
      </dgm:t>
    </dgm:pt>
    <dgm:pt modelId="{7AEB6210-46FC-423C-BA09-6992ADF12C6D}" type="pres">
      <dgm:prSet presAssocID="{A82178F7-2EF9-4F83-8DD3-6A5543E4D962}" presName="linear" presStyleCnt="0">
        <dgm:presLayoutVars>
          <dgm:animLvl val="lvl"/>
          <dgm:resizeHandles val="exact"/>
        </dgm:presLayoutVars>
      </dgm:prSet>
      <dgm:spPr/>
    </dgm:pt>
    <dgm:pt modelId="{B49D2635-AEEF-413D-91DB-C46AA4334B98}" type="pres">
      <dgm:prSet presAssocID="{61C5577B-2DCF-4922-8D56-FF3751366C0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4F57C11-30B6-4F5B-B2BA-6B78F44C13B7}" srcId="{A82178F7-2EF9-4F83-8DD3-6A5543E4D962}" destId="{61C5577B-2DCF-4922-8D56-FF3751366C07}" srcOrd="0" destOrd="0" parTransId="{1348AF50-E0D8-4079-B4C6-BD5842928E9C}" sibTransId="{93AEC2DE-F273-4B56-BD89-C51073A8A38D}"/>
    <dgm:cxn modelId="{BA1F8D2F-2E92-48A3-B5C2-9E328377D9BF}" type="presOf" srcId="{A82178F7-2EF9-4F83-8DD3-6A5543E4D962}" destId="{7AEB6210-46FC-423C-BA09-6992ADF12C6D}" srcOrd="0" destOrd="0" presId="urn:microsoft.com/office/officeart/2005/8/layout/vList2"/>
    <dgm:cxn modelId="{90B2CB7B-400F-4F5E-9F2C-6EDFAB207855}" type="presOf" srcId="{61C5577B-2DCF-4922-8D56-FF3751366C07}" destId="{B49D2635-AEEF-413D-91DB-C46AA4334B98}" srcOrd="0" destOrd="0" presId="urn:microsoft.com/office/officeart/2005/8/layout/vList2"/>
    <dgm:cxn modelId="{29F103F9-6D1F-4B2B-A8B0-07B9963E8B76}" type="presParOf" srcId="{7AEB6210-46FC-423C-BA09-6992ADF12C6D}" destId="{B49D2635-AEEF-413D-91DB-C46AA4334B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2178F7-2EF9-4F83-8DD3-6A5543E4D9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C5577B-2DCF-4922-8D56-FF3751366C07}">
      <dgm:prSet custT="1"/>
      <dgm:spPr>
        <a:solidFill>
          <a:schemeClr val="bg1"/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Sohn"/>
            </a:rPr>
            <a:t>Income category with less than $40k has most no of customer with 35.16% .</a:t>
          </a:r>
          <a:endParaRPr lang="en-IN" sz="1800" b="1" dirty="0">
            <a:solidFill>
              <a:schemeClr val="tx1"/>
            </a:solidFill>
            <a:latin typeface="Sohn"/>
          </a:endParaRPr>
        </a:p>
      </dgm:t>
    </dgm:pt>
    <dgm:pt modelId="{1348AF50-E0D8-4079-B4C6-BD5842928E9C}" type="parTrans" cxnId="{64F57C11-30B6-4F5B-B2BA-6B78F44C13B7}">
      <dgm:prSet/>
      <dgm:spPr/>
      <dgm:t>
        <a:bodyPr/>
        <a:lstStyle/>
        <a:p>
          <a:endParaRPr lang="en-IN"/>
        </a:p>
      </dgm:t>
    </dgm:pt>
    <dgm:pt modelId="{93AEC2DE-F273-4B56-BD89-C51073A8A38D}" type="sibTrans" cxnId="{64F57C11-30B6-4F5B-B2BA-6B78F44C13B7}">
      <dgm:prSet/>
      <dgm:spPr/>
      <dgm:t>
        <a:bodyPr/>
        <a:lstStyle/>
        <a:p>
          <a:endParaRPr lang="en-IN"/>
        </a:p>
      </dgm:t>
    </dgm:pt>
    <dgm:pt modelId="{7AEB6210-46FC-423C-BA09-6992ADF12C6D}" type="pres">
      <dgm:prSet presAssocID="{A82178F7-2EF9-4F83-8DD3-6A5543E4D962}" presName="linear" presStyleCnt="0">
        <dgm:presLayoutVars>
          <dgm:animLvl val="lvl"/>
          <dgm:resizeHandles val="exact"/>
        </dgm:presLayoutVars>
      </dgm:prSet>
      <dgm:spPr/>
    </dgm:pt>
    <dgm:pt modelId="{B49D2635-AEEF-413D-91DB-C46AA4334B98}" type="pres">
      <dgm:prSet presAssocID="{61C5577B-2DCF-4922-8D56-FF3751366C0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4F57C11-30B6-4F5B-B2BA-6B78F44C13B7}" srcId="{A82178F7-2EF9-4F83-8DD3-6A5543E4D962}" destId="{61C5577B-2DCF-4922-8D56-FF3751366C07}" srcOrd="0" destOrd="0" parTransId="{1348AF50-E0D8-4079-B4C6-BD5842928E9C}" sibTransId="{93AEC2DE-F273-4B56-BD89-C51073A8A38D}"/>
    <dgm:cxn modelId="{BA1F8D2F-2E92-48A3-B5C2-9E328377D9BF}" type="presOf" srcId="{A82178F7-2EF9-4F83-8DD3-6A5543E4D962}" destId="{7AEB6210-46FC-423C-BA09-6992ADF12C6D}" srcOrd="0" destOrd="0" presId="urn:microsoft.com/office/officeart/2005/8/layout/vList2"/>
    <dgm:cxn modelId="{90B2CB7B-400F-4F5E-9F2C-6EDFAB207855}" type="presOf" srcId="{61C5577B-2DCF-4922-8D56-FF3751366C07}" destId="{B49D2635-AEEF-413D-91DB-C46AA4334B98}" srcOrd="0" destOrd="0" presId="urn:microsoft.com/office/officeart/2005/8/layout/vList2"/>
    <dgm:cxn modelId="{29F103F9-6D1F-4B2B-A8B0-07B9963E8B76}" type="presParOf" srcId="{7AEB6210-46FC-423C-BA09-6992ADF12C6D}" destId="{B49D2635-AEEF-413D-91DB-C46AA4334B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2178F7-2EF9-4F83-8DD3-6A5543E4D9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ED0E06-303C-4D8B-ABAD-BD136C3E6C50}">
      <dgm:prSet/>
      <dgm:spPr>
        <a:solidFill>
          <a:schemeClr val="bg1"/>
        </a:solidFill>
      </dgm:spPr>
      <dgm:t>
        <a:bodyPr/>
        <a:lstStyle/>
        <a:p>
          <a:r>
            <a:rPr lang="en-US" b="1" dirty="0">
              <a:solidFill>
                <a:srgbClr val="000000"/>
              </a:solidFill>
              <a:effectLst/>
              <a:latin typeface="Tableau Book"/>
            </a:rPr>
            <a:t>Count of Attrition Flag broken down by Region. England</a:t>
          </a:r>
          <a:r>
            <a:rPr lang="en-US" b="1" dirty="0">
              <a:solidFill>
                <a:srgbClr val="000000"/>
              </a:solidFill>
              <a:effectLst/>
              <a:latin typeface="Tableau Semibold"/>
            </a:rPr>
            <a:t> Has the Highest no of Region wise Customer count 5393.</a:t>
          </a:r>
          <a:endParaRPr lang="en-US" b="1" dirty="0">
            <a:solidFill>
              <a:srgbClr val="000000"/>
            </a:solidFill>
            <a:effectLst/>
            <a:latin typeface="Tableau Book"/>
          </a:endParaRPr>
        </a:p>
      </dgm:t>
    </dgm:pt>
    <dgm:pt modelId="{040277C1-12E6-46AF-9347-1065BE8CD907}" type="parTrans" cxnId="{EACBE8D0-06ED-4CFA-B02C-260E5F1316CE}">
      <dgm:prSet/>
      <dgm:spPr/>
      <dgm:t>
        <a:bodyPr/>
        <a:lstStyle/>
        <a:p>
          <a:endParaRPr lang="en-IN"/>
        </a:p>
      </dgm:t>
    </dgm:pt>
    <dgm:pt modelId="{10423B23-A66B-40CA-8E08-F02306FD176A}" type="sibTrans" cxnId="{EACBE8D0-06ED-4CFA-B02C-260E5F1316CE}">
      <dgm:prSet/>
      <dgm:spPr/>
      <dgm:t>
        <a:bodyPr/>
        <a:lstStyle/>
        <a:p>
          <a:endParaRPr lang="en-IN"/>
        </a:p>
      </dgm:t>
    </dgm:pt>
    <dgm:pt modelId="{7AEB6210-46FC-423C-BA09-6992ADF12C6D}" type="pres">
      <dgm:prSet presAssocID="{A82178F7-2EF9-4F83-8DD3-6A5543E4D962}" presName="linear" presStyleCnt="0">
        <dgm:presLayoutVars>
          <dgm:animLvl val="lvl"/>
          <dgm:resizeHandles val="exact"/>
        </dgm:presLayoutVars>
      </dgm:prSet>
      <dgm:spPr/>
    </dgm:pt>
    <dgm:pt modelId="{4AA45D70-8D41-44BE-BA24-B5DF795F5E5B}" type="pres">
      <dgm:prSet presAssocID="{0DED0E06-303C-4D8B-ABAD-BD136C3E6C50}" presName="parentText" presStyleLbl="node1" presStyleIdx="0" presStyleCnt="1" custScaleY="134106" custLinFactY="-93960" custLinFactNeighborX="-3878" custLinFactNeighborY="-100000">
        <dgm:presLayoutVars>
          <dgm:chMax val="0"/>
          <dgm:bulletEnabled val="1"/>
        </dgm:presLayoutVars>
      </dgm:prSet>
      <dgm:spPr/>
    </dgm:pt>
  </dgm:ptLst>
  <dgm:cxnLst>
    <dgm:cxn modelId="{BA1F8D2F-2E92-48A3-B5C2-9E328377D9BF}" type="presOf" srcId="{A82178F7-2EF9-4F83-8DD3-6A5543E4D962}" destId="{7AEB6210-46FC-423C-BA09-6992ADF12C6D}" srcOrd="0" destOrd="0" presId="urn:microsoft.com/office/officeart/2005/8/layout/vList2"/>
    <dgm:cxn modelId="{352DC061-1E45-4D7D-A500-110D11C2FD07}" type="presOf" srcId="{0DED0E06-303C-4D8B-ABAD-BD136C3E6C50}" destId="{4AA45D70-8D41-44BE-BA24-B5DF795F5E5B}" srcOrd="0" destOrd="0" presId="urn:microsoft.com/office/officeart/2005/8/layout/vList2"/>
    <dgm:cxn modelId="{EACBE8D0-06ED-4CFA-B02C-260E5F1316CE}" srcId="{A82178F7-2EF9-4F83-8DD3-6A5543E4D962}" destId="{0DED0E06-303C-4D8B-ABAD-BD136C3E6C50}" srcOrd="0" destOrd="0" parTransId="{040277C1-12E6-46AF-9347-1065BE8CD907}" sibTransId="{10423B23-A66B-40CA-8E08-F02306FD176A}"/>
    <dgm:cxn modelId="{004FC783-9742-47A9-AFA0-41E787D611A5}" type="presParOf" srcId="{7AEB6210-46FC-423C-BA09-6992ADF12C6D}" destId="{4AA45D70-8D41-44BE-BA24-B5DF795F5E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39666-E840-4B58-BD84-2DC096A49595}">
      <dsp:nvSpPr>
        <dsp:cNvPr id="0" name=""/>
        <dsp:cNvSpPr/>
      </dsp:nvSpPr>
      <dsp:spPr>
        <a:xfrm>
          <a:off x="0" y="84007"/>
          <a:ext cx="5459506" cy="2055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Sohn"/>
            </a:rPr>
            <a:t>Bank has 16.07% new customers and 83.93% existing customers associated with them.</a:t>
          </a:r>
          <a:endParaRPr lang="en-IN" sz="1800" b="1" kern="1200" dirty="0">
            <a:solidFill>
              <a:schemeClr val="tx1"/>
            </a:solidFill>
            <a:latin typeface="Sohn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Sohn"/>
            </a:rPr>
            <a:t>So, the text representation shows the Percentage of Attrited and Existing Customer</a:t>
          </a:r>
          <a:endParaRPr lang="en-US" sz="1800" kern="1200" dirty="0">
            <a:solidFill>
              <a:schemeClr val="tx1"/>
            </a:solidFill>
            <a:latin typeface="Sohn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Sohn"/>
            </a:rPr>
            <a:t>% of Total Count of Attrition Flag broken down by Attrition Flag.</a:t>
          </a:r>
          <a:endParaRPr lang="en-US" sz="1800" kern="1200" dirty="0">
            <a:solidFill>
              <a:schemeClr val="tx1"/>
            </a:solidFill>
            <a:latin typeface="Sohn"/>
          </a:endParaRPr>
        </a:p>
      </dsp:txBody>
      <dsp:txXfrm>
        <a:off x="100326" y="184333"/>
        <a:ext cx="5258854" cy="1854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39666-E840-4B58-BD84-2DC096A49595}">
      <dsp:nvSpPr>
        <dsp:cNvPr id="0" name=""/>
        <dsp:cNvSpPr/>
      </dsp:nvSpPr>
      <dsp:spPr>
        <a:xfrm>
          <a:off x="0" y="460879"/>
          <a:ext cx="5459506" cy="16746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Sohn"/>
            </a:rPr>
            <a:t>There are more no of females around 52.88% that are associated with bank.</a:t>
          </a:r>
          <a:endParaRPr lang="en-IN" sz="1800" kern="1200" dirty="0">
            <a:solidFill>
              <a:schemeClr val="tx1"/>
            </a:solidFill>
            <a:latin typeface="Sohn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Sohn"/>
            </a:rPr>
            <a:t>% of Total Count of Attrition Flag broken down by Gender. The view is filtered on % of Total Count of Attrition Flag, which ranges from 47.112% to 52.888%.</a:t>
          </a:r>
        </a:p>
      </dsp:txBody>
      <dsp:txXfrm>
        <a:off x="81747" y="542626"/>
        <a:ext cx="5296012" cy="1511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39666-E840-4B58-BD84-2DC096A49595}">
      <dsp:nvSpPr>
        <dsp:cNvPr id="0" name=""/>
        <dsp:cNvSpPr/>
      </dsp:nvSpPr>
      <dsp:spPr>
        <a:xfrm>
          <a:off x="0" y="0"/>
          <a:ext cx="5111339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Sohn"/>
            </a:rPr>
            <a:t>Region England has the highest 53.25 % of Total Count of customer Attrition Flag engagement among other region user.</a:t>
          </a:r>
          <a:endParaRPr lang="en-IN" sz="1800" kern="1200" dirty="0">
            <a:solidFill>
              <a:schemeClr val="tx1"/>
            </a:solidFill>
            <a:latin typeface="Sohn"/>
          </a:endParaRPr>
        </a:p>
      </dsp:txBody>
      <dsp:txXfrm>
        <a:off x="55744" y="55744"/>
        <a:ext cx="4999851" cy="10304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D2635-AEEF-413D-91DB-C46AA4334B98}">
      <dsp:nvSpPr>
        <dsp:cNvPr id="0" name=""/>
        <dsp:cNvSpPr/>
      </dsp:nvSpPr>
      <dsp:spPr>
        <a:xfrm>
          <a:off x="0" y="16748"/>
          <a:ext cx="4333875" cy="115478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>
              <a:solidFill>
                <a:schemeClr val="tx1"/>
              </a:solidFill>
              <a:latin typeface="Sohn"/>
            </a:rPr>
            <a:t>Card Category blue has the highest 93.20% count of Attrition Flag among all the other cards</a:t>
          </a:r>
          <a:r>
            <a:rPr lang="en-US" sz="2100" b="1" kern="1200" dirty="0">
              <a:solidFill>
                <a:schemeClr val="tx1"/>
              </a:solidFill>
              <a:latin typeface="Sohn"/>
            </a:rPr>
            <a:t>.</a:t>
          </a:r>
          <a:endParaRPr lang="en-IN" sz="2100" kern="1200" dirty="0">
            <a:solidFill>
              <a:schemeClr val="tx1"/>
            </a:solidFill>
            <a:latin typeface="Sohn"/>
          </a:endParaRPr>
        </a:p>
      </dsp:txBody>
      <dsp:txXfrm>
        <a:off x="56372" y="73120"/>
        <a:ext cx="4221131" cy="1042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D2635-AEEF-413D-91DB-C46AA4334B98}">
      <dsp:nvSpPr>
        <dsp:cNvPr id="0" name=""/>
        <dsp:cNvSpPr/>
      </dsp:nvSpPr>
      <dsp:spPr>
        <a:xfrm>
          <a:off x="0" y="354235"/>
          <a:ext cx="3357179" cy="12168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Sohn"/>
            </a:rPr>
            <a:t>Income category with less than $40k has most no of customer with 35.16% .</a:t>
          </a:r>
          <a:endParaRPr lang="en-IN" sz="1800" b="1" kern="1200" dirty="0">
            <a:solidFill>
              <a:schemeClr val="tx1"/>
            </a:solidFill>
            <a:latin typeface="Sohn"/>
          </a:endParaRPr>
        </a:p>
      </dsp:txBody>
      <dsp:txXfrm>
        <a:off x="59399" y="413634"/>
        <a:ext cx="3238381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45D70-8D41-44BE-BA24-B5DF795F5E5B}">
      <dsp:nvSpPr>
        <dsp:cNvPr id="0" name=""/>
        <dsp:cNvSpPr/>
      </dsp:nvSpPr>
      <dsp:spPr>
        <a:xfrm>
          <a:off x="0" y="0"/>
          <a:ext cx="4040683" cy="1106173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000000"/>
              </a:solidFill>
              <a:effectLst/>
              <a:latin typeface="Tableau Book"/>
            </a:rPr>
            <a:t>Count of Attrition Flag broken down by Region. England</a:t>
          </a:r>
          <a:r>
            <a:rPr lang="en-US" sz="1500" b="1" kern="1200" dirty="0">
              <a:solidFill>
                <a:srgbClr val="000000"/>
              </a:solidFill>
              <a:effectLst/>
              <a:latin typeface="Tableau Semibold"/>
            </a:rPr>
            <a:t> Has the Highest no of Region wise Customer count 5393.</a:t>
          </a:r>
          <a:endParaRPr lang="en-US" sz="1500" b="1" kern="1200" dirty="0">
            <a:solidFill>
              <a:srgbClr val="000000"/>
            </a:solidFill>
            <a:effectLst/>
            <a:latin typeface="Tableau Book"/>
          </a:endParaRPr>
        </a:p>
      </dsp:txBody>
      <dsp:txXfrm>
        <a:off x="53999" y="53999"/>
        <a:ext cx="3932685" cy="99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1285875"/>
            <a:ext cx="5098116" cy="2524125"/>
          </a:xfrm>
        </p:spPr>
        <p:txBody>
          <a:bodyPr/>
          <a:lstStyle/>
          <a:p>
            <a:r>
              <a:rPr lang="en-US" sz="4800" dirty="0"/>
              <a:t>Capstone Project-</a:t>
            </a:r>
            <a:r>
              <a:rPr lang="en-US" sz="4000" dirty="0"/>
              <a:t>Tableau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000" dirty="0"/>
              <a:t>Bank Data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225" y="3810000"/>
            <a:ext cx="4873752" cy="630936"/>
          </a:xfrm>
        </p:spPr>
        <p:txBody>
          <a:bodyPr/>
          <a:lstStyle/>
          <a:p>
            <a:r>
              <a:rPr lang="en-US" sz="2800" dirty="0"/>
              <a:t>Churn Analysis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16DB6EA-9DAC-7C54-9AF7-79319C4B7B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157" b="7157"/>
          <a:stretch/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5B3A10-C057-7114-D0F4-95E1A010C494}"/>
              </a:ext>
            </a:extLst>
          </p:cNvPr>
          <p:cNvSpPr txBox="1"/>
          <p:nvPr/>
        </p:nvSpPr>
        <p:spPr>
          <a:xfrm>
            <a:off x="10264118" y="6132957"/>
            <a:ext cx="192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hn"/>
              </a:rPr>
              <a:t>Vaibhav Sirohi</a:t>
            </a:r>
          </a:p>
          <a:p>
            <a:r>
              <a:rPr lang="en-US" dirty="0">
                <a:latin typeface="Sohn"/>
              </a:rPr>
              <a:t>Batch: DA92S9</a:t>
            </a:r>
            <a:endParaRPr lang="en-IN" dirty="0">
              <a:latin typeface="Sohn"/>
            </a:endParaRP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0">
              <a:schemeClr val="accent2">
                <a:lumMod val="75000"/>
              </a:schemeClr>
            </a:gs>
            <a:gs pos="73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EB6-E677-6405-5459-2741AD04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38" y="210208"/>
            <a:ext cx="8043058" cy="766945"/>
          </a:xfrm>
        </p:spPr>
        <p:txBody>
          <a:bodyPr/>
          <a:lstStyle/>
          <a:p>
            <a:r>
              <a:rPr lang="en-US" sz="2400" b="1" dirty="0">
                <a:latin typeface="Sohn"/>
              </a:rPr>
              <a:t>Task 6: Display region-wise count of customers. Identify the region that has the maximum number of customers.</a:t>
            </a:r>
            <a:br>
              <a:rPr lang="en-US" sz="2400" b="1" dirty="0">
                <a:latin typeface="Sohn"/>
              </a:rPr>
            </a:br>
            <a:endParaRPr lang="en-IN" sz="2400" b="1" dirty="0">
              <a:latin typeface="Soh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AD8A-6D41-4120-A7D7-388B3974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C3834CA-F610-7D33-6D09-693E27AC73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9758" r="9758"/>
          <a:stretch>
            <a:fillRect/>
          </a:stretch>
        </p:blipFill>
        <p:spPr>
          <a:xfrm>
            <a:off x="8296275" y="0"/>
            <a:ext cx="389572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E4103E-7DF9-7D38-E9BF-CA590F62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8" y="1087084"/>
            <a:ext cx="3568147" cy="4683831"/>
          </a:xfrm>
          <a:prstGeom prst="rect">
            <a:avLst/>
          </a:prstGeom>
        </p:spPr>
      </p:pic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207AFB23-EA36-6B9D-08E1-1C7ABD389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76149"/>
              </p:ext>
            </p:extLst>
          </p:nvPr>
        </p:nvGraphicFramePr>
        <p:xfrm>
          <a:off x="3821364" y="5476923"/>
          <a:ext cx="4040683" cy="117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0798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0">
              <a:schemeClr val="accent6">
                <a:lumMod val="0"/>
                <a:lumOff val="100000"/>
              </a:schemeClr>
            </a:gs>
            <a:gs pos="94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EB6-E677-6405-5459-2741AD04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22" y="243251"/>
            <a:ext cx="7743348" cy="1328374"/>
          </a:xfrm>
        </p:spPr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ableau Semibold"/>
              </a:rPr>
              <a:t>Task7:To display the Average Utilization Ratio by Attrited &amp; Existing Customers</a:t>
            </a:r>
            <a:endParaRPr lang="en-IN" sz="2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AD8A-6D41-4120-A7D7-388B3974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ECB82E7-4CFE-AF4E-67FA-892EC50D8D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13" r="313"/>
          <a:stretch/>
        </p:blipFill>
        <p:spPr/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F29996-D3D8-9216-834D-8DDB8FA2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1" y="1571625"/>
            <a:ext cx="4059305" cy="376824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8C66E-4ADF-3945-08C4-6B42BDAA587D}"/>
              </a:ext>
            </a:extLst>
          </p:cNvPr>
          <p:cNvGrpSpPr/>
          <p:nvPr/>
        </p:nvGrpSpPr>
        <p:grpSpPr>
          <a:xfrm>
            <a:off x="4424982" y="5342135"/>
            <a:ext cx="3696975" cy="1247386"/>
            <a:chOff x="0" y="0"/>
            <a:chExt cx="4260459" cy="124738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459E08E-8E77-EDC8-F9EF-C7F91C120670}"/>
                </a:ext>
              </a:extLst>
            </p:cNvPr>
            <p:cNvSpPr/>
            <p:nvPr/>
          </p:nvSpPr>
          <p:spPr>
            <a:xfrm>
              <a:off x="0" y="0"/>
              <a:ext cx="4260459" cy="124738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A5566141-9375-4E4E-2C29-45328F4BBD98}"/>
                </a:ext>
              </a:extLst>
            </p:cNvPr>
            <p:cNvSpPr txBox="1"/>
            <p:nvPr/>
          </p:nvSpPr>
          <p:spPr>
            <a:xfrm>
              <a:off x="60892" y="60892"/>
              <a:ext cx="4138675" cy="1125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dirty="0">
                  <a:solidFill>
                    <a:srgbClr val="000000"/>
                  </a:solidFill>
                  <a:latin typeface="Tableau Book"/>
                </a:rPr>
                <a:t>Existing customers has </a:t>
              </a:r>
              <a:r>
                <a:rPr lang="en-US" sz="1500" b="1" kern="1200" dirty="0">
                  <a:solidFill>
                    <a:srgbClr val="000000"/>
                  </a:solidFill>
                  <a:effectLst/>
                  <a:latin typeface="Tableau Semibold"/>
                </a:rPr>
                <a:t>the Highest 90.5</a:t>
              </a:r>
              <a:r>
                <a:rPr lang="en-US" sz="1500" b="1" dirty="0">
                  <a:solidFill>
                    <a:srgbClr val="000000"/>
                  </a:solidFill>
                  <a:latin typeface="Tableau Semibold"/>
                </a:rPr>
                <a:t>%</a:t>
              </a:r>
              <a:r>
                <a:rPr lang="en-US" sz="1500" b="1" kern="1200" dirty="0">
                  <a:solidFill>
                    <a:srgbClr val="000000"/>
                  </a:solidFill>
                  <a:effectLst/>
                  <a:latin typeface="Tableau Semibold"/>
                </a:rPr>
                <a:t> of average utilization ratio of credit card wise Customer.</a:t>
              </a:r>
              <a:endParaRPr lang="en-US" sz="1500" b="1" kern="1200" dirty="0">
                <a:solidFill>
                  <a:srgbClr val="000000"/>
                </a:solidFill>
                <a:effectLst/>
                <a:latin typeface="Tableau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83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0">
              <a:schemeClr val="accent6">
                <a:lumMod val="0"/>
                <a:lumOff val="100000"/>
              </a:schemeClr>
            </a:gs>
            <a:gs pos="94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EB6-E677-6405-5459-2741AD04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1" y="184280"/>
            <a:ext cx="8092878" cy="933554"/>
          </a:xfrm>
        </p:spPr>
        <p:txBody>
          <a:bodyPr/>
          <a:lstStyle/>
          <a:p>
            <a:r>
              <a:rPr lang="en-US" sz="2400" b="1" dirty="0">
                <a:latin typeface="Sohn"/>
              </a:rPr>
              <a:t>Task 8</a:t>
            </a:r>
            <a:r>
              <a:rPr lang="en-US" sz="2400" dirty="0">
                <a:latin typeface="Sohn"/>
              </a:rPr>
              <a:t>: </a:t>
            </a:r>
            <a:r>
              <a:rPr lang="en-US" sz="2400" b="1" dirty="0">
                <a:latin typeface="Sohn"/>
              </a:rPr>
              <a:t>Display</a:t>
            </a:r>
            <a:r>
              <a:rPr lang="en-US" sz="2400" dirty="0">
                <a:latin typeface="Sohn"/>
              </a:rPr>
              <a:t> </a:t>
            </a:r>
            <a:r>
              <a:rPr lang="en-US" sz="2400" b="1" dirty="0">
                <a:latin typeface="Sohn"/>
              </a:rPr>
              <a:t>the</a:t>
            </a:r>
            <a:r>
              <a:rPr lang="en-US" sz="2400" dirty="0">
                <a:latin typeface="Sohn"/>
              </a:rPr>
              <a:t> </a:t>
            </a:r>
            <a:r>
              <a:rPr lang="en-IN" sz="2400" b="1" dirty="0">
                <a:solidFill>
                  <a:srgbClr val="000000"/>
                </a:solidFill>
                <a:effectLst/>
                <a:latin typeface="Sohn"/>
              </a:rPr>
              <a:t>Marital Status wise Total Transaction &amp; pending balance.</a:t>
            </a:r>
            <a:endParaRPr lang="en-IN" sz="2400" dirty="0">
              <a:latin typeface="Soh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AD8A-6D41-4120-A7D7-388B3974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12</a:t>
            </a:fld>
            <a:endParaRPr lang="en-US" noProof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CAE816C-7416-F3B4-F8C2-B1BF5CD201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744" r="3744"/>
          <a:stretch/>
        </p:blipFill>
        <p:spPr/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B36E0AB-D9FC-C35B-C5F5-84C33FB5FC8A}"/>
              </a:ext>
            </a:extLst>
          </p:cNvPr>
          <p:cNvGrpSpPr/>
          <p:nvPr/>
        </p:nvGrpSpPr>
        <p:grpSpPr>
          <a:xfrm>
            <a:off x="952983" y="5426334"/>
            <a:ext cx="4942992" cy="1247386"/>
            <a:chOff x="0" y="0"/>
            <a:chExt cx="4260459" cy="12473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A12BB3A-C54E-D500-7FD7-BB22CF7F97A7}"/>
                </a:ext>
              </a:extLst>
            </p:cNvPr>
            <p:cNvSpPr/>
            <p:nvPr/>
          </p:nvSpPr>
          <p:spPr>
            <a:xfrm>
              <a:off x="0" y="0"/>
              <a:ext cx="4260459" cy="124738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1615535-2F78-B64C-6472-0A83A0C63BD8}"/>
                </a:ext>
              </a:extLst>
            </p:cNvPr>
            <p:cNvSpPr txBox="1"/>
            <p:nvPr/>
          </p:nvSpPr>
          <p:spPr>
            <a:xfrm>
              <a:off x="60891" y="79116"/>
              <a:ext cx="4138675" cy="1125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algn="ctr"/>
              <a:r>
                <a:rPr lang="en-US" sz="1800" b="1" dirty="0">
                  <a:solidFill>
                    <a:srgbClr val="000000"/>
                  </a:solidFill>
                  <a:effectLst/>
                  <a:latin typeface="Tableau Semibold"/>
                </a:rPr>
                <a:t>Married people and single people has the most no of transaction and dues of credit card</a:t>
              </a:r>
              <a:r>
                <a:rPr lang="en-US" b="1" dirty="0">
                  <a:solidFill>
                    <a:srgbClr val="000000"/>
                  </a:solidFill>
                  <a:latin typeface="Tableau Semibold"/>
                </a:rPr>
                <a:t>.</a:t>
              </a:r>
              <a:endParaRPr lang="en-US" sz="1600" dirty="0">
                <a:effectLst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A790C5F-3D45-7767-FCE6-C7A3F5FB8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76" y="1196950"/>
            <a:ext cx="6366929" cy="404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9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0">
              <a:schemeClr val="accent6">
                <a:lumMod val="0"/>
                <a:lumOff val="100000"/>
              </a:schemeClr>
            </a:gs>
            <a:gs pos="94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EB6-E677-6405-5459-2741AD04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6" y="290322"/>
            <a:ext cx="7441266" cy="848196"/>
          </a:xfrm>
        </p:spPr>
        <p:txBody>
          <a:bodyPr/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Sohn"/>
              </a:rPr>
              <a:t>Task 9: Display the Total Transaction metrics among education Level of different category.</a:t>
            </a:r>
            <a:br>
              <a:rPr lang="en-US" sz="2400" dirty="0">
                <a:effectLst/>
              </a:rPr>
            </a:br>
            <a:br>
              <a:rPr lang="en-US" sz="2400" dirty="0">
                <a:solidFill>
                  <a:srgbClr val="333333"/>
                </a:solidFill>
                <a:effectLst/>
                <a:latin typeface="Tableau Light"/>
              </a:rPr>
            </a:b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AD8A-6D41-4120-A7D7-388B3974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4486417-F507-49AD-59C2-FC1A8BAB0B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119" r="4119"/>
          <a:stretch/>
        </p:blipFill>
        <p:spPr>
          <a:xfrm>
            <a:off x="8296275" y="0"/>
            <a:ext cx="38957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E6CB2E-EC1A-B741-A0FA-1AA734987CAB}"/>
              </a:ext>
            </a:extLst>
          </p:cNvPr>
          <p:cNvGrpSpPr/>
          <p:nvPr/>
        </p:nvGrpSpPr>
        <p:grpSpPr>
          <a:xfrm>
            <a:off x="1075765" y="5429474"/>
            <a:ext cx="5426116" cy="1069938"/>
            <a:chOff x="0" y="0"/>
            <a:chExt cx="4260459" cy="124738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38B97EC-A40F-5CBD-7367-5A817449DDD6}"/>
                </a:ext>
              </a:extLst>
            </p:cNvPr>
            <p:cNvSpPr/>
            <p:nvPr/>
          </p:nvSpPr>
          <p:spPr>
            <a:xfrm>
              <a:off x="0" y="0"/>
              <a:ext cx="4260459" cy="124738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2696658E-DCA8-1A5C-4246-40FC1C129828}"/>
                </a:ext>
              </a:extLst>
            </p:cNvPr>
            <p:cNvSpPr txBox="1"/>
            <p:nvPr/>
          </p:nvSpPr>
          <p:spPr>
            <a:xfrm>
              <a:off x="60892" y="87717"/>
              <a:ext cx="4138675" cy="1125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solidFill>
                    <a:srgbClr val="333333"/>
                  </a:solidFill>
                  <a:effectLst/>
                  <a:latin typeface="Sohn"/>
                </a:rPr>
                <a:t>Graduates and high school level in education has most bills, transaction count and spending.</a:t>
              </a:r>
              <a:endParaRPr lang="en-US" sz="1600" b="1" kern="1200" dirty="0">
                <a:solidFill>
                  <a:srgbClr val="000000"/>
                </a:solidFill>
                <a:effectLst/>
                <a:latin typeface="Sohn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1B95F0F-455C-2751-D559-EEE7EE62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8" y="1434107"/>
            <a:ext cx="6416345" cy="354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0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0">
              <a:schemeClr val="accent6">
                <a:lumMod val="0"/>
                <a:lumOff val="100000"/>
              </a:schemeClr>
            </a:gs>
            <a:gs pos="94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EB6-E677-6405-5459-2741AD04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63" y="290322"/>
            <a:ext cx="7671187" cy="1357503"/>
          </a:xfrm>
        </p:spPr>
        <p:txBody>
          <a:bodyPr/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Sohn"/>
              </a:rPr>
              <a:t>Task10 :Display the Marital Status wise card category inactive customers.</a:t>
            </a:r>
            <a:endParaRPr lang="en-IN" sz="2400" b="1" dirty="0">
              <a:latin typeface="Soh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AD8A-6D41-4120-A7D7-388B3974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76E5C-27E3-80F7-3798-217A1B2A78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33C7EDC-D238-D826-7CF5-6DCB549F6653}"/>
              </a:ext>
            </a:extLst>
          </p:cNvPr>
          <p:cNvSpPr txBox="1">
            <a:spLocks/>
          </p:cNvSpPr>
          <p:nvPr/>
        </p:nvSpPr>
        <p:spPr>
          <a:xfrm>
            <a:off x="8360664" y="0"/>
            <a:ext cx="3895344" cy="6858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BE9BD3-BA51-C8F1-2DB1-52270CF5C0E3}"/>
              </a:ext>
            </a:extLst>
          </p:cNvPr>
          <p:cNvGrpSpPr/>
          <p:nvPr/>
        </p:nvGrpSpPr>
        <p:grpSpPr>
          <a:xfrm>
            <a:off x="961577" y="5306411"/>
            <a:ext cx="6521958" cy="1029095"/>
            <a:chOff x="0" y="0"/>
            <a:chExt cx="4302687" cy="124738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9C7B51A-C681-44CB-5BC6-6E040586BAB7}"/>
                </a:ext>
              </a:extLst>
            </p:cNvPr>
            <p:cNvSpPr/>
            <p:nvPr/>
          </p:nvSpPr>
          <p:spPr>
            <a:xfrm>
              <a:off x="0" y="0"/>
              <a:ext cx="4260459" cy="124738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3BA85309-E0ED-E6A4-4BAE-C023E4C167CD}"/>
                </a:ext>
              </a:extLst>
            </p:cNvPr>
            <p:cNvSpPr txBox="1"/>
            <p:nvPr/>
          </p:nvSpPr>
          <p:spPr>
            <a:xfrm>
              <a:off x="106826" y="60892"/>
              <a:ext cx="4195861" cy="1125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dirty="0">
                  <a:solidFill>
                    <a:srgbClr val="333333"/>
                  </a:solidFill>
                  <a:effectLst/>
                  <a:latin typeface="Tableau Book"/>
                </a:rPr>
                <a:t>Among all card category blue category is among top inactive and married category status are the one that have top inactive customers with blue card. </a:t>
              </a:r>
              <a:endParaRPr lang="en-US" sz="1600" b="1" kern="1200" dirty="0">
                <a:solidFill>
                  <a:srgbClr val="000000"/>
                </a:solidFill>
                <a:effectLst/>
                <a:latin typeface="Sohn"/>
              </a:endParaRPr>
            </a:p>
          </p:txBody>
        </p:sp>
      </p:grpSp>
      <p:pic>
        <p:nvPicPr>
          <p:cNvPr id="20" name="Picture Placeholder 13">
            <a:extLst>
              <a:ext uri="{FF2B5EF4-FFF2-40B4-BE49-F238E27FC236}">
                <a16:creationId xmlns:a16="http://schemas.microsoft.com/office/drawing/2014/main" id="{40DBE81B-C305-FC0A-4A5F-859F5594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12" r="11112"/>
          <a:stretch>
            <a:fillRect/>
          </a:stretch>
        </p:blipFill>
        <p:spPr>
          <a:xfrm>
            <a:off x="8296656" y="0"/>
            <a:ext cx="3895344" cy="685800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75BFD0-67EF-8462-B69D-6D67EB82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55" y="1281953"/>
            <a:ext cx="7577213" cy="35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0">
              <a:schemeClr val="accent6">
                <a:lumMod val="0"/>
                <a:lumOff val="100000"/>
              </a:schemeClr>
            </a:gs>
            <a:gs pos="94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EB6-E677-6405-5459-2741AD04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290322"/>
            <a:ext cx="7557247" cy="909828"/>
          </a:xfrm>
        </p:spPr>
        <p:txBody>
          <a:bodyPr/>
          <a:lstStyle/>
          <a:p>
            <a:r>
              <a:rPr lang="en-US" sz="2400" b="1" dirty="0">
                <a:effectLst/>
                <a:latin typeface="Tableau Semibold"/>
              </a:rPr>
              <a:t>Task11. Display the sum of Credit limit for different Income category.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AD8A-6D41-4120-A7D7-388B3974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76E5C-27E3-80F7-3798-217A1B2A78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33C7EDC-D238-D826-7CF5-6DCB549F6653}"/>
              </a:ext>
            </a:extLst>
          </p:cNvPr>
          <p:cNvSpPr txBox="1">
            <a:spLocks/>
          </p:cNvSpPr>
          <p:nvPr/>
        </p:nvSpPr>
        <p:spPr>
          <a:xfrm>
            <a:off x="8360664" y="0"/>
            <a:ext cx="3895344" cy="6858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70D03A-1D12-FBD4-4CCB-A33AFF44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656" y="33095"/>
            <a:ext cx="3959352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C2FC1A8-69A4-0DB7-AB28-9F758105CA39}"/>
              </a:ext>
            </a:extLst>
          </p:cNvPr>
          <p:cNvGrpSpPr/>
          <p:nvPr/>
        </p:nvGrpSpPr>
        <p:grpSpPr>
          <a:xfrm>
            <a:off x="4371713" y="5117346"/>
            <a:ext cx="3794284" cy="909829"/>
            <a:chOff x="0" y="0"/>
            <a:chExt cx="4260459" cy="124738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7FC4BA8-A5BC-DF2A-9782-19F6021E96D7}"/>
                </a:ext>
              </a:extLst>
            </p:cNvPr>
            <p:cNvSpPr/>
            <p:nvPr/>
          </p:nvSpPr>
          <p:spPr>
            <a:xfrm>
              <a:off x="0" y="0"/>
              <a:ext cx="4260459" cy="124738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AB3B5FB6-8CCD-1747-43F5-0B2F7368FE56}"/>
                </a:ext>
              </a:extLst>
            </p:cNvPr>
            <p:cNvSpPr txBox="1"/>
            <p:nvPr/>
          </p:nvSpPr>
          <p:spPr>
            <a:xfrm>
              <a:off x="117722" y="60892"/>
              <a:ext cx="4064932" cy="1125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effectLst/>
                  <a:latin typeface="Sohn"/>
                </a:rPr>
                <a:t>The Income category $80k - $120k has the Highest credit limit among other.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591F84B-E6D2-6552-3589-6D38D133E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3" y="1332848"/>
            <a:ext cx="4054191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2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b="1" dirty="0"/>
              <a:t>Dashboard-1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EE7BA8-B746-9B5A-EF7F-CFC37CF0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838201"/>
            <a:ext cx="10191751" cy="4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0">
              <a:schemeClr val="accent4">
                <a:lumMod val="0"/>
                <a:lumOff val="100000"/>
              </a:schemeClr>
            </a:gs>
            <a:gs pos="62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b="1" dirty="0"/>
              <a:t>Dashboard-2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8199F-D435-B60E-9C9D-53D25AFC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50" y="828675"/>
            <a:ext cx="101833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91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224" y="1009433"/>
            <a:ext cx="4959821" cy="1162762"/>
          </a:xfrm>
        </p:spPr>
        <p:txBody>
          <a:bodyPr/>
          <a:lstStyle/>
          <a:p>
            <a:r>
              <a:rPr lang="en-US" altLang="zh-CN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224" y="2046688"/>
            <a:ext cx="5531223" cy="3574181"/>
          </a:xfrm>
        </p:spPr>
        <p:txBody>
          <a:bodyPr/>
          <a:lstStyle/>
          <a:p>
            <a:r>
              <a:rPr lang="en-US" dirty="0">
                <a:latin typeface="Söhne"/>
              </a:rPr>
              <a:t>By tableau</a:t>
            </a:r>
            <a:r>
              <a:rPr lang="en-US" i="0" dirty="0">
                <a:effectLst/>
                <a:latin typeface="Söhne"/>
              </a:rPr>
              <a:t> analysis the various aspect and came up with some valuable insights into the bank's credit card customer base.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The bank should focus on consider following aspects to gain customers.</a:t>
            </a:r>
          </a:p>
          <a:p>
            <a:endParaRPr lang="en-US" sz="1400" b="1" i="0" dirty="0">
              <a:effectLst/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öhne"/>
              </a:rPr>
              <a:t>Personalized</a:t>
            </a:r>
            <a:r>
              <a:rPr lang="en-US" sz="1400" b="1" i="0" dirty="0">
                <a:effectLst/>
                <a:latin typeface="Söhne"/>
              </a:rPr>
              <a:t> marketing campaigns</a:t>
            </a:r>
            <a:r>
              <a:rPr lang="en-US" sz="1400" b="0" i="0" dirty="0">
                <a:effectLst/>
                <a:latin typeface="Söhne"/>
              </a:rPr>
              <a:t>, </a:t>
            </a:r>
            <a:r>
              <a:rPr lang="en-US" sz="1400" b="1" i="0" dirty="0">
                <a:effectLst/>
                <a:latin typeface="Söhne"/>
              </a:rPr>
              <a:t>targeted promotions</a:t>
            </a:r>
            <a:r>
              <a:rPr lang="en-US" sz="1400" b="0" i="0" dirty="0">
                <a:effectLst/>
                <a:latin typeface="Söhne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öhne"/>
              </a:rPr>
              <a:t>P</a:t>
            </a:r>
            <a:r>
              <a:rPr lang="en-US" sz="1400" i="0" dirty="0">
                <a:effectLst/>
                <a:latin typeface="Söhne"/>
              </a:rPr>
              <a:t>roduct</a:t>
            </a:r>
            <a:r>
              <a:rPr lang="en-US" sz="1400" b="1" i="0" dirty="0">
                <a:effectLst/>
                <a:latin typeface="Söhne"/>
              </a:rPr>
              <a:t> offerings </a:t>
            </a:r>
            <a:r>
              <a:rPr lang="en-US" sz="1400" i="0" dirty="0">
                <a:effectLst/>
                <a:latin typeface="Söhne"/>
              </a:rPr>
              <a:t>based </a:t>
            </a:r>
            <a:r>
              <a:rPr lang="en-US" sz="1400" b="0" i="0" dirty="0">
                <a:effectLst/>
                <a:latin typeface="Söhne"/>
              </a:rPr>
              <a:t>on </a:t>
            </a:r>
            <a:r>
              <a:rPr lang="en-US" sz="1400" b="1" i="0" dirty="0">
                <a:effectLst/>
                <a:latin typeface="Söhne"/>
              </a:rPr>
              <a:t>demographics</a:t>
            </a:r>
            <a:r>
              <a:rPr lang="en-US" sz="1400" b="0" i="0" dirty="0">
                <a:effectLst/>
                <a:latin typeface="Söhne"/>
              </a:rPr>
              <a:t>, </a:t>
            </a:r>
            <a:r>
              <a:rPr lang="en-US" sz="1400" b="1" i="0" dirty="0">
                <a:effectLst/>
                <a:latin typeface="Söhne"/>
              </a:rPr>
              <a:t>region</a:t>
            </a:r>
            <a:r>
              <a:rPr lang="en-US" sz="1400" b="0" i="0" dirty="0">
                <a:effectLst/>
                <a:latin typeface="Söhne"/>
              </a:rPr>
              <a:t>, </a:t>
            </a:r>
            <a:r>
              <a:rPr lang="en-US" sz="1400" b="1" i="0" dirty="0">
                <a:effectLst/>
                <a:latin typeface="Söhne"/>
              </a:rPr>
              <a:t>card category</a:t>
            </a:r>
            <a:r>
              <a:rPr lang="en-US" sz="1400" b="0" i="0" dirty="0">
                <a:effectLst/>
                <a:latin typeface="Söhne"/>
              </a:rPr>
              <a:t>, </a:t>
            </a:r>
            <a:r>
              <a:rPr lang="en-US" sz="1400" b="1" i="0" dirty="0">
                <a:effectLst/>
                <a:latin typeface="Söhne"/>
              </a:rPr>
              <a:t>income level</a:t>
            </a:r>
            <a:r>
              <a:rPr lang="en-US" sz="1400" dirty="0">
                <a:latin typeface="Söhne"/>
              </a:rPr>
              <a:t> </a:t>
            </a:r>
            <a:r>
              <a:rPr lang="en-US" sz="1400" b="0" i="0" dirty="0">
                <a:effectLst/>
                <a:latin typeface="Söhne"/>
              </a:rPr>
              <a:t>and </a:t>
            </a:r>
            <a:r>
              <a:rPr lang="en-US" sz="1400" b="1" i="0" dirty="0">
                <a:effectLst/>
                <a:latin typeface="Söhne"/>
              </a:rPr>
              <a:t>customer behavior</a:t>
            </a:r>
            <a:r>
              <a:rPr lang="en-US" sz="1400" b="0" i="0" dirty="0">
                <a:effectLst/>
                <a:latin typeface="Söhne"/>
              </a:rPr>
              <a:t>. </a:t>
            </a:r>
            <a:endParaRPr lang="en-US" sz="1400" dirty="0"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öhne"/>
              </a:rPr>
              <a:t>M</a:t>
            </a:r>
            <a:r>
              <a:rPr lang="en-US" sz="1400" b="0" i="0" dirty="0">
                <a:effectLst/>
                <a:latin typeface="Söhne"/>
              </a:rPr>
              <a:t>aintaining a </a:t>
            </a:r>
            <a:r>
              <a:rPr lang="en-US" sz="1400" b="1" i="0" dirty="0">
                <a:effectLst/>
                <a:latin typeface="Söhne"/>
              </a:rPr>
              <a:t>customer-centric approach </a:t>
            </a:r>
            <a:r>
              <a:rPr lang="en-US" sz="1400" b="0" i="0" dirty="0">
                <a:effectLst/>
                <a:latin typeface="Söhne"/>
              </a:rPr>
              <a:t>and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öhne"/>
              </a:rPr>
              <a:t>C</a:t>
            </a:r>
            <a:r>
              <a:rPr lang="en-US" sz="1400" b="0" i="0" dirty="0">
                <a:effectLst/>
                <a:latin typeface="Söhne"/>
              </a:rPr>
              <a:t>ontinuously </a:t>
            </a:r>
            <a:r>
              <a:rPr lang="en-US" sz="1400" b="1" i="0" dirty="0">
                <a:effectLst/>
                <a:latin typeface="Söhne"/>
              </a:rPr>
              <a:t>improving customer experience </a:t>
            </a:r>
            <a:r>
              <a:rPr lang="en-US" sz="1400" b="0" i="0" dirty="0">
                <a:effectLst/>
                <a:latin typeface="Söhne"/>
              </a:rPr>
              <a:t>will be essential in building long-lasting relationships with cardholders.</a:t>
            </a:r>
            <a:endParaRPr lang="en-US" sz="14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Placeholder 6">
            <a:extLst>
              <a:ext uri="{FF2B5EF4-FFF2-40B4-BE49-F238E27FC236}">
                <a16:creationId xmlns:a16="http://schemas.microsoft.com/office/drawing/2014/main" id="{3E5743A3-F56D-0B83-5F94-46A4E28A9C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275" r="13275"/>
          <a:stretch/>
        </p:blipFill>
        <p:spPr>
          <a:xfrm>
            <a:off x="0" y="0"/>
            <a:ext cx="4351338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3489D-4775-5C31-2024-A966C8784734}"/>
              </a:ext>
            </a:extLst>
          </p:cNvPr>
          <p:cNvSpPr txBox="1"/>
          <p:nvPr/>
        </p:nvSpPr>
        <p:spPr>
          <a:xfrm>
            <a:off x="65639" y="1577335"/>
            <a:ext cx="422005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effectLst/>
                <a:latin typeface="Söhne"/>
              </a:rPr>
              <a:t>Task 1 - Customer Attrition Percentage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 algn="l"/>
            <a:r>
              <a:rPr lang="en-US" sz="1200" b="0" i="0" dirty="0">
                <a:solidFill>
                  <a:srgbClr val="002060"/>
                </a:solidFill>
                <a:effectLst/>
                <a:latin typeface="Söhne"/>
              </a:rPr>
              <a:t>New Customers: 16.07% , Existing Customers: 83.93%</a:t>
            </a:r>
          </a:p>
          <a:p>
            <a:pPr algn="l"/>
            <a:r>
              <a:rPr lang="en-US" sz="1200" b="1" i="0" dirty="0">
                <a:effectLst/>
                <a:latin typeface="Söhne"/>
              </a:rPr>
              <a:t>Task 2 - Gender-wise Percentage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lvl="1" algn="l"/>
            <a:r>
              <a:rPr lang="en-US" sz="1200" b="0" i="0" dirty="0">
                <a:solidFill>
                  <a:srgbClr val="002060"/>
                </a:solidFill>
                <a:effectLst/>
                <a:latin typeface="Söhne"/>
              </a:rPr>
              <a:t>Females: 52.88%, Males: 47.11%</a:t>
            </a:r>
          </a:p>
          <a:p>
            <a:pPr algn="l"/>
            <a:r>
              <a:rPr lang="en-US" sz="1200" b="1" i="0" dirty="0">
                <a:effectLst/>
                <a:latin typeface="Söhne"/>
              </a:rPr>
              <a:t>Task 3 - Region-wise Attrition Percentage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2060"/>
                </a:solidFill>
                <a:effectLst/>
                <a:latin typeface="Söhne"/>
              </a:rPr>
              <a:t>Region with Highest Attrition: England (53.25%)</a:t>
            </a:r>
          </a:p>
          <a:p>
            <a:pPr algn="l"/>
            <a:r>
              <a:rPr lang="en-US" sz="1200" b="1" i="0" dirty="0">
                <a:effectLst/>
                <a:latin typeface="Söhne"/>
              </a:rPr>
              <a:t>Task 4 - Card Category Attrition Percentage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2060"/>
                </a:solidFill>
                <a:effectLst/>
                <a:latin typeface="Söhne"/>
              </a:rPr>
              <a:t>Blue Card Category: 93.20% (Highest)</a:t>
            </a:r>
          </a:p>
          <a:p>
            <a:pPr algn="l"/>
            <a:r>
              <a:rPr lang="en-US" sz="1200" b="1" i="0" dirty="0">
                <a:effectLst/>
                <a:latin typeface="Söhne"/>
              </a:rPr>
              <a:t>Task 5 - Income Category Attrition Percentage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2060"/>
                </a:solidFill>
                <a:effectLst/>
                <a:latin typeface="Söhne"/>
              </a:rPr>
              <a:t>Income &lt; $40k: (</a:t>
            </a:r>
            <a:r>
              <a:rPr lang="en-US" sz="1200" dirty="0">
                <a:solidFill>
                  <a:srgbClr val="002060"/>
                </a:solidFill>
                <a:latin typeface="Söhne"/>
              </a:rPr>
              <a:t>35.16% (H</a:t>
            </a:r>
            <a:r>
              <a:rPr lang="en-US" sz="1200" b="0" i="0" dirty="0">
                <a:solidFill>
                  <a:srgbClr val="002060"/>
                </a:solidFill>
                <a:effectLst/>
                <a:latin typeface="Söhne"/>
              </a:rPr>
              <a:t>ighest))</a:t>
            </a:r>
          </a:p>
          <a:p>
            <a:pPr algn="l"/>
            <a:r>
              <a:rPr lang="en-US" sz="1200" b="1" i="0" dirty="0">
                <a:effectLst/>
                <a:latin typeface="Söhne"/>
              </a:rPr>
              <a:t>Task 6 - Region-wise Customer Count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2060"/>
                </a:solidFill>
                <a:effectLst/>
                <a:latin typeface="Söhne"/>
              </a:rPr>
              <a:t>Region with Most Customers: England (5,393)</a:t>
            </a:r>
          </a:p>
          <a:p>
            <a:pPr algn="l"/>
            <a:r>
              <a:rPr lang="en-US" sz="1200" b="1" i="0" dirty="0">
                <a:effectLst/>
                <a:latin typeface="Söhne"/>
              </a:rPr>
              <a:t>Task 7 - Average Utilization Ratio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2060"/>
                </a:solidFill>
                <a:effectLst/>
                <a:latin typeface="Söhne"/>
              </a:rPr>
              <a:t>Existing Customers: 90.5% (Highest)</a:t>
            </a:r>
          </a:p>
          <a:p>
            <a:pPr algn="l"/>
            <a:r>
              <a:rPr lang="en-US" sz="1200" b="1" i="0" dirty="0">
                <a:effectLst/>
                <a:latin typeface="Söhne"/>
              </a:rPr>
              <a:t>Task 8 - Marital Status Transaction and Dues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2060"/>
                </a:solidFill>
                <a:effectLst/>
                <a:latin typeface="Söhne"/>
              </a:rPr>
              <a:t>Marital Status (Married and Single): Most transactions and dues</a:t>
            </a:r>
            <a:r>
              <a:rPr lang="en-US" sz="1200" dirty="0">
                <a:solidFill>
                  <a:srgbClr val="002060"/>
                </a:solidFill>
                <a:latin typeface="Söhne"/>
              </a:rPr>
              <a:t>.</a:t>
            </a:r>
            <a:endParaRPr lang="en-US" sz="1200" b="0" i="0" dirty="0">
              <a:solidFill>
                <a:srgbClr val="002060"/>
              </a:solidFill>
              <a:effectLst/>
              <a:latin typeface="Söhne"/>
            </a:endParaRPr>
          </a:p>
          <a:p>
            <a:pPr algn="l"/>
            <a:r>
              <a:rPr lang="en-US" sz="1200" b="1" i="0" dirty="0">
                <a:effectLst/>
                <a:latin typeface="Söhne"/>
              </a:rPr>
              <a:t>Task 9 - Education Level Transaction Metrics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2060"/>
                </a:solidFill>
                <a:effectLst/>
                <a:latin typeface="Söhne"/>
              </a:rPr>
              <a:t>Education Levels: </a:t>
            </a:r>
            <a:r>
              <a:rPr lang="en-US" sz="1200" dirty="0">
                <a:solidFill>
                  <a:srgbClr val="002060"/>
                </a:solidFill>
                <a:effectLst/>
                <a:latin typeface="Sohn"/>
              </a:rPr>
              <a:t>Graduates and high school</a:t>
            </a:r>
            <a:r>
              <a:rPr lang="en-US" sz="120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Söhne"/>
              </a:rPr>
              <a:t>h</a:t>
            </a:r>
            <a:r>
              <a:rPr lang="en-US" sz="1200" i="0" dirty="0">
                <a:solidFill>
                  <a:srgbClr val="002060"/>
                </a:solidFill>
                <a:effectLst/>
                <a:latin typeface="Söhne"/>
              </a:rPr>
              <a:t>as most transaction count and spending.</a:t>
            </a:r>
          </a:p>
          <a:p>
            <a:pPr algn="l"/>
            <a:r>
              <a:rPr lang="en-US" sz="1200" b="1" i="0" dirty="0">
                <a:effectLst/>
                <a:latin typeface="Söhne"/>
              </a:rPr>
              <a:t>Task 10 - Marital Status Inactive Customers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2060"/>
                </a:solidFill>
                <a:effectLst/>
                <a:latin typeface="Söhne"/>
              </a:rPr>
              <a:t>Marital Status are among top Inactive customers with blue cards category.</a:t>
            </a:r>
          </a:p>
          <a:p>
            <a:pPr algn="l"/>
            <a:r>
              <a:rPr lang="en-US" sz="1200" b="1" i="0" dirty="0">
                <a:effectLst/>
                <a:latin typeface="Söhne"/>
              </a:rPr>
              <a:t>Task 11 - Credit Limit by Income Category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2060"/>
                </a:solidFill>
                <a:effectLst/>
                <a:latin typeface="Söhne"/>
              </a:rPr>
              <a:t>Income Category "$80k - $120k“ has Highest credit limit.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E6942-A8AE-CA3E-1F67-879659788596}"/>
              </a:ext>
            </a:extLst>
          </p:cNvPr>
          <p:cNvSpPr txBox="1"/>
          <p:nvPr/>
        </p:nvSpPr>
        <p:spPr>
          <a:xfrm>
            <a:off x="861160" y="387018"/>
            <a:ext cx="29733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Söhne"/>
              </a:rPr>
              <a:t>S</a:t>
            </a:r>
            <a:r>
              <a:rPr lang="en-IN" sz="2400" b="1" i="0" dirty="0">
                <a:effectLst/>
                <a:latin typeface="Söhne"/>
              </a:rPr>
              <a:t>ummary Highlights </a:t>
            </a:r>
            <a:r>
              <a:rPr lang="en-IN" sz="2400" b="1" dirty="0">
                <a:latin typeface="Söhne"/>
              </a:rPr>
              <a:t>K</a:t>
            </a:r>
            <a:r>
              <a:rPr lang="en-IN" sz="2400" b="1" i="0" dirty="0">
                <a:effectLst/>
                <a:latin typeface="Söhne"/>
              </a:rPr>
              <a:t>ey </a:t>
            </a:r>
            <a:r>
              <a:rPr lang="en-IN" sz="2400" b="1" dirty="0">
                <a:latin typeface="Söhne"/>
              </a:rPr>
              <a:t>I</a:t>
            </a:r>
            <a:r>
              <a:rPr lang="en-IN" sz="2400" b="1" i="0" dirty="0">
                <a:effectLst/>
                <a:latin typeface="Söhne"/>
              </a:rPr>
              <a:t>nformation</a:t>
            </a:r>
            <a:endParaRPr lang="en-IN" sz="2400" b="1" dirty="0"/>
          </a:p>
        </p:txBody>
      </p:sp>
      <p:pic>
        <p:nvPicPr>
          <p:cNvPr id="11" name="Picture Placeholder 8">
            <a:extLst>
              <a:ext uri="{FF2B5EF4-FFF2-40B4-BE49-F238E27FC236}">
                <a16:creationId xmlns:a16="http://schemas.microsoft.com/office/drawing/2014/main" id="{7A492688-447F-92E5-DA16-F6376A39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44" r="3744"/>
          <a:stretch/>
        </p:blipFill>
        <p:spPr>
          <a:xfrm>
            <a:off x="65639" y="45737"/>
            <a:ext cx="759114" cy="1144580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0">
              <a:schemeClr val="accent6">
                <a:lumMod val="0"/>
                <a:lumOff val="100000"/>
              </a:schemeClr>
            </a:gs>
            <a:gs pos="94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EB6-E677-6405-5459-2741AD04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92" y="290217"/>
            <a:ext cx="7419975" cy="909828"/>
          </a:xfrm>
        </p:spPr>
        <p:txBody>
          <a:bodyPr/>
          <a:lstStyle/>
          <a:p>
            <a:r>
              <a:rPr lang="en-US" sz="2800" b="1" dirty="0">
                <a:latin typeface="Söhne"/>
              </a:rPr>
              <a:t>Some more Areas of focus for bank based on above data insights.</a:t>
            </a:r>
            <a:endParaRPr lang="en-IN" sz="2800" b="1" dirty="0"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AD8A-6D41-4120-A7D7-388B3974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FC4BA8-A5BC-DF2A-9782-19F6021E96D7}"/>
              </a:ext>
            </a:extLst>
          </p:cNvPr>
          <p:cNvSpPr/>
          <p:nvPr/>
        </p:nvSpPr>
        <p:spPr>
          <a:xfrm>
            <a:off x="215153" y="1506071"/>
            <a:ext cx="8032375" cy="45899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Regular Analysis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Continuously analyze data and market trends, evaluating the effectiveness of strategies and product changes.</a:t>
            </a:r>
          </a:p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Risk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Management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Utilize data analytics to identify credit risks early and proactively mitigate potential losses.</a:t>
            </a:r>
          </a:p>
          <a:p>
            <a:pPr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Innovation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Embrace technology with digital wallets, mobile apps, and contactless payments to meet evolving customer needs.</a:t>
            </a:r>
          </a:p>
          <a:p>
            <a:pPr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Credit Limit Management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Adjust credit limits based on behavior, offering limit increases to responsible customers for increased card usage.</a:t>
            </a:r>
          </a:p>
          <a:p>
            <a:pPr>
              <a:buFont typeface="+mj-lt"/>
              <a:buAutoNum type="arabicPeriod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Customer Feedback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: Collect attrited customers' feedback to enhance customer service and card features for improved customer experience.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63F8A-DBDD-CCF0-F732-6333EECD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576" y="33095"/>
            <a:ext cx="3766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3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2176272" cy="630936"/>
          </a:xfrm>
        </p:spPr>
        <p:txBody>
          <a:bodyPr/>
          <a:lstStyle/>
          <a:p>
            <a:r>
              <a:rPr lang="en-US" dirty="0"/>
              <a:t>Business objective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848908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2016542" cy="842606"/>
          </a:xfrm>
        </p:spPr>
        <p:txBody>
          <a:bodyPr/>
          <a:lstStyle/>
          <a:p>
            <a:r>
              <a:rPr lang="en-US" dirty="0"/>
              <a:t>Dashboard Report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Conclusion Key point To focus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185" y="2248281"/>
            <a:ext cx="4873752" cy="17099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185" y="3103245"/>
            <a:ext cx="3913632" cy="188366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6FC3979-9419-AC05-D641-1EC0E3D9F3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709" r="709"/>
          <a:stretch/>
        </p:blipFill>
        <p:spPr>
          <a:xfrm>
            <a:off x="6443663" y="812800"/>
            <a:ext cx="4635500" cy="492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D0F05-3B85-886C-4A44-D4C57C8B3D83}"/>
              </a:ext>
            </a:extLst>
          </p:cNvPr>
          <p:cNvSpPr txBox="1"/>
          <p:nvPr/>
        </p:nvSpPr>
        <p:spPr>
          <a:xfrm>
            <a:off x="1565148" y="3321582"/>
            <a:ext cx="2732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ohn"/>
              </a:rPr>
              <a:t>Vaibhav Sirohi</a:t>
            </a:r>
          </a:p>
          <a:p>
            <a:r>
              <a:rPr lang="en-US" sz="2000" dirty="0">
                <a:latin typeface="Sohn"/>
              </a:rPr>
              <a:t>Batch: DA92S9</a:t>
            </a:r>
            <a:endParaRPr lang="en-IN" sz="2000" dirty="0">
              <a:latin typeface="Sohn"/>
            </a:endParaRP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25" y="1490472"/>
            <a:ext cx="3928737" cy="1938528"/>
          </a:xfrm>
        </p:spPr>
        <p:txBody>
          <a:bodyPr/>
          <a:lstStyle/>
          <a:p>
            <a:r>
              <a:rPr lang="en-US" dirty="0"/>
              <a:t>Business</a:t>
            </a:r>
            <a:br>
              <a:rPr lang="en-US" dirty="0"/>
            </a:br>
            <a:r>
              <a:rPr lang="en-US" dirty="0"/>
              <a:t>objective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729" y="3866879"/>
            <a:ext cx="4491318" cy="1473149"/>
          </a:xfrm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hn"/>
              </a:rPr>
              <a:t>To reduce the bank's customer loss rate.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ohn"/>
              </a:rPr>
              <a:t>  To address credit card customer loss by churn data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)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1210ED1-208A-F2B8-471E-122BA72901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1890" b="11890"/>
          <a:stretch/>
        </p:blipFill>
        <p:spPr/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937" y="2943225"/>
            <a:ext cx="6296788" cy="2324100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Sohn"/>
              </a:rPr>
              <a:t>Project Objective Analyze the customer data of a North American bank and </a:t>
            </a:r>
            <a:r>
              <a:rPr lang="en-US" b="1" i="0" dirty="0">
                <a:solidFill>
                  <a:srgbClr val="444444"/>
                </a:solidFill>
                <a:effectLst/>
                <a:latin typeface="Sohn"/>
              </a:rPr>
              <a:t>build an interactive dashboard </a:t>
            </a:r>
            <a:r>
              <a:rPr lang="en-US" b="0" i="0" dirty="0">
                <a:solidFill>
                  <a:srgbClr val="444444"/>
                </a:solidFill>
                <a:effectLst/>
                <a:latin typeface="Sohn"/>
              </a:rPr>
              <a:t>using Tableau.</a:t>
            </a:r>
          </a:p>
          <a:p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hn"/>
              </a:rPr>
              <a:t>Building dashboard will involve analyzing the data and presenting the results 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hn"/>
              </a:rPr>
              <a:t>using appropriate charts/graphs </a:t>
            </a: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hn"/>
              </a:rPr>
              <a:t>and 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hn"/>
              </a:rPr>
              <a:t>provide good insights to make their credit card business better.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Soh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23CF6EE-879C-14AD-F978-D4F0B068FC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112" r="11112"/>
          <a:stretch>
            <a:fillRect/>
          </a:stretch>
        </p:blipFill>
        <p:spPr>
          <a:xfrm>
            <a:off x="8296275" y="0"/>
            <a:ext cx="3895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0">
              <a:schemeClr val="accent2">
                <a:lumMod val="75000"/>
              </a:schemeClr>
            </a:gs>
            <a:gs pos="73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EB6-E677-6405-5459-2741AD04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" y="266492"/>
            <a:ext cx="8033773" cy="1076429"/>
          </a:xfrm>
        </p:spPr>
        <p:txBody>
          <a:bodyPr/>
          <a:lstStyle/>
          <a:p>
            <a:r>
              <a:rPr lang="en-US" sz="2400" b="1" dirty="0">
                <a:latin typeface="Sohn"/>
              </a:rPr>
              <a:t>Task 1: Display the percentage of the attrited and the existing customers from the data.</a:t>
            </a:r>
            <a:endParaRPr lang="en-IN" sz="2400" b="1" dirty="0">
              <a:latin typeface="Sohn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2043591-5B6F-AC81-2004-7E0CB3278B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119" r="4119"/>
          <a:stretch/>
        </p:blipFill>
        <p:spPr>
          <a:pattFill prst="pct5">
            <a:fgClr>
              <a:schemeClr val="accent1"/>
            </a:fgClr>
            <a:bgClr>
              <a:schemeClr val="bg1"/>
            </a:bgClr>
          </a:pattFill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20D59D3-77EF-483F-536E-870845856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98489"/>
              </p:ext>
            </p:extLst>
          </p:nvPr>
        </p:nvGraphicFramePr>
        <p:xfrm>
          <a:off x="1165592" y="3732759"/>
          <a:ext cx="5459506" cy="213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AD8A-6D41-4120-A7D7-388B3974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5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670D0-A849-D4C5-9392-6E08DD5BB3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7741" y="1546297"/>
            <a:ext cx="3879694" cy="15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5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0">
              <a:schemeClr val="accent2">
                <a:lumMod val="75000"/>
              </a:schemeClr>
            </a:gs>
            <a:gs pos="73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EB6-E677-6405-5459-2741AD04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" y="266492"/>
            <a:ext cx="8033773" cy="1076429"/>
          </a:xfrm>
        </p:spPr>
        <p:txBody>
          <a:bodyPr/>
          <a:lstStyle/>
          <a:p>
            <a:r>
              <a:rPr lang="en-US" sz="2400" b="1" dirty="0">
                <a:latin typeface="Sohn"/>
              </a:rPr>
              <a:t>Task 2: Display gender-wise percentage of the attrited and the existing customers.</a:t>
            </a:r>
            <a:endParaRPr lang="en-IN" sz="2400" b="1" dirty="0">
              <a:latin typeface="Sohn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20D59D3-77EF-483F-536E-870845856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70960"/>
              </p:ext>
            </p:extLst>
          </p:nvPr>
        </p:nvGraphicFramePr>
        <p:xfrm>
          <a:off x="1165592" y="3732759"/>
          <a:ext cx="5459506" cy="213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AD8A-6D41-4120-A7D7-388B3974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8" name="Picture Placeholder 12">
            <a:extLst>
              <a:ext uri="{FF2B5EF4-FFF2-40B4-BE49-F238E27FC236}">
                <a16:creationId xmlns:a16="http://schemas.microsoft.com/office/drawing/2014/main" id="{8E6CFCA8-FF9F-5B5B-DC84-6D1729631E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l="313" r="313"/>
          <a:stretch/>
        </p:blipFill>
        <p:spPr>
          <a:xfrm>
            <a:off x="8296275" y="0"/>
            <a:ext cx="3895725" cy="6858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A623D2-CD69-5337-5900-CB9F40F060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6427" y="1453116"/>
            <a:ext cx="3777836" cy="17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1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0">
              <a:schemeClr val="accent2">
                <a:lumMod val="75000"/>
              </a:schemeClr>
            </a:gs>
            <a:gs pos="73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EB6-E677-6405-5459-2741AD04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" y="266492"/>
            <a:ext cx="8033773" cy="1076429"/>
          </a:xfrm>
        </p:spPr>
        <p:txBody>
          <a:bodyPr/>
          <a:lstStyle/>
          <a:p>
            <a:r>
              <a:rPr lang="en-US" sz="2400" b="1" dirty="0">
                <a:latin typeface="Sohn"/>
              </a:rPr>
              <a:t>Task 3: Display region-wise percentage of the attrited and the existing customers.</a:t>
            </a:r>
            <a:endParaRPr lang="en-IN" sz="2400" b="1" dirty="0">
              <a:latin typeface="Sohn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2043591-5B6F-AC81-2004-7E0CB3278B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119" r="4119"/>
          <a:stretch/>
        </p:blipFill>
        <p:spPr>
          <a:pattFill prst="pct5">
            <a:fgClr>
              <a:schemeClr val="accent1"/>
            </a:fgClr>
            <a:bgClr>
              <a:schemeClr val="bg1"/>
            </a:bgClr>
          </a:pattFill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20D59D3-77EF-483F-536E-870845856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772390"/>
              </p:ext>
            </p:extLst>
          </p:nvPr>
        </p:nvGraphicFramePr>
        <p:xfrm>
          <a:off x="2885178" y="5549153"/>
          <a:ext cx="5111340" cy="1155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AD8A-6D41-4120-A7D7-388B3974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055BD-192D-87B9-5C0B-4286E70CA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165" y="1238348"/>
            <a:ext cx="454953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7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0">
              <a:schemeClr val="accent2">
                <a:lumMod val="75000"/>
              </a:schemeClr>
            </a:gs>
            <a:gs pos="73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EB6-E677-6405-5459-2741AD04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42900"/>
            <a:ext cx="8220455" cy="1367028"/>
          </a:xfrm>
        </p:spPr>
        <p:txBody>
          <a:bodyPr/>
          <a:lstStyle/>
          <a:p>
            <a:r>
              <a:rPr lang="en-US" sz="2400" b="1" dirty="0">
                <a:latin typeface="Sohn"/>
              </a:rPr>
              <a:t>Task 4: Display the percentage of the attrited and the existing customers for each card category.</a:t>
            </a:r>
            <a:br>
              <a:rPr lang="en-US" sz="2400" b="1" dirty="0">
                <a:latin typeface="Sohn"/>
              </a:rPr>
            </a:br>
            <a:endParaRPr lang="en-IN" sz="2400" b="1" dirty="0">
              <a:latin typeface="Sohn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CFF4753-5920-44CD-CF3D-6C155050C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324877"/>
              </p:ext>
            </p:extLst>
          </p:nvPr>
        </p:nvGraphicFramePr>
        <p:xfrm>
          <a:off x="3733799" y="2993189"/>
          <a:ext cx="4333875" cy="1188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AD8A-6D41-4120-A7D7-388B3974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F8D7A44-0D2A-486C-E800-67D096A84F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l="3744" r="3744"/>
          <a:stretch/>
        </p:blipFill>
        <p:spPr/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042D70-D424-926D-F318-E1F497B077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75" y="1709928"/>
            <a:ext cx="3330229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6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0">
              <a:schemeClr val="accent2">
                <a:lumMod val="75000"/>
              </a:schemeClr>
            </a:gs>
            <a:gs pos="73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EB6-E677-6405-5459-2741AD04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" y="362608"/>
            <a:ext cx="8000999" cy="928310"/>
          </a:xfrm>
        </p:spPr>
        <p:txBody>
          <a:bodyPr/>
          <a:lstStyle/>
          <a:p>
            <a:r>
              <a:rPr lang="en-US" sz="2400" b="1" dirty="0">
                <a:latin typeface="Sohn"/>
              </a:rPr>
              <a:t>Task 5: Display the percentage of the attrited and the existing customers for each income category.</a:t>
            </a:r>
            <a:br>
              <a:rPr lang="en-US" sz="2400" b="1" dirty="0">
                <a:latin typeface="Sohn"/>
              </a:rPr>
            </a:br>
            <a:endParaRPr lang="en-IN" sz="2400" b="1" dirty="0">
              <a:latin typeface="Soh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1AD8A-6D41-4120-A7D7-388B3974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422D191-AE25-5121-9E70-E8CB348222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033" r="8033"/>
          <a:stretch/>
        </p:blipFill>
        <p:spPr/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DBF46A-2ACF-E1D0-8696-CD980F133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" y="1569997"/>
            <a:ext cx="4427604" cy="4389500"/>
          </a:xfrm>
          <a:prstGeom prst="rect">
            <a:avLst/>
          </a:prstGeom>
        </p:spPr>
      </p:pic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6613E592-6A6F-EA8A-5C68-8C372D155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930955"/>
              </p:ext>
            </p:extLst>
          </p:nvPr>
        </p:nvGraphicFramePr>
        <p:xfrm>
          <a:off x="4723261" y="3370628"/>
          <a:ext cx="3357179" cy="192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580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{B2149B10-C803-49A7-97CE-61C81F7937DF}tf11429527_win32</Template>
  <TotalTime>1252</TotalTime>
  <Words>954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Century Gothic</vt:lpstr>
      <vt:lpstr>Century Gothic (Headings)</vt:lpstr>
      <vt:lpstr>Karla</vt:lpstr>
      <vt:lpstr>Sohn</vt:lpstr>
      <vt:lpstr>Söhne</vt:lpstr>
      <vt:lpstr>Tableau Book</vt:lpstr>
      <vt:lpstr>Tableau Light</vt:lpstr>
      <vt:lpstr>Tableau Semibold</vt:lpstr>
      <vt:lpstr>Univers Condensed Light</vt:lpstr>
      <vt:lpstr>Wingdings</vt:lpstr>
      <vt:lpstr>Office Theme</vt:lpstr>
      <vt:lpstr>Capstone Project-Tableau  Bank Data</vt:lpstr>
      <vt:lpstr>Agenda</vt:lpstr>
      <vt:lpstr>Business objective</vt:lpstr>
      <vt:lpstr>Introduction </vt:lpstr>
      <vt:lpstr>Task 1: Display the percentage of the attrited and the existing customers from the data.</vt:lpstr>
      <vt:lpstr>Task 2: Display gender-wise percentage of the attrited and the existing customers.</vt:lpstr>
      <vt:lpstr>Task 3: Display region-wise percentage of the attrited and the existing customers.</vt:lpstr>
      <vt:lpstr>Task 4: Display the percentage of the attrited and the existing customers for each card category. </vt:lpstr>
      <vt:lpstr>Task 5: Display the percentage of the attrited and the existing customers for each income category. </vt:lpstr>
      <vt:lpstr>Task 6: Display region-wise count of customers. Identify the region that has the maximum number of customers. </vt:lpstr>
      <vt:lpstr>Task7:To display the Average Utilization Ratio by Attrited &amp; Existing Customers</vt:lpstr>
      <vt:lpstr>Task 8: Display the Marital Status wise Total Transaction &amp; pending balance.</vt:lpstr>
      <vt:lpstr>Task 9: Display the Total Transaction metrics among education Level of different category.  </vt:lpstr>
      <vt:lpstr>Task10 :Display the Marital Status wise card category inactive customers.</vt:lpstr>
      <vt:lpstr>Task11. Display the sum of Credit limit for different Income category.</vt:lpstr>
      <vt:lpstr>PowerPoint Presentation</vt:lpstr>
      <vt:lpstr>PowerPoint Presentation</vt:lpstr>
      <vt:lpstr>Conclusion </vt:lpstr>
      <vt:lpstr>Some more Areas of focus for bank based on above data insights.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Vaibhav Sirohi</dc:creator>
  <cp:lastModifiedBy>Vaibhav Sirohi</cp:lastModifiedBy>
  <cp:revision>18</cp:revision>
  <dcterms:created xsi:type="dcterms:W3CDTF">2023-10-02T16:39:34Z</dcterms:created>
  <dcterms:modified xsi:type="dcterms:W3CDTF">2023-10-06T07:31:04Z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