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56" r:id="rId4"/>
    <p:sldId id="367" r:id="rId5"/>
    <p:sldId id="359" r:id="rId6"/>
    <p:sldId id="371" r:id="rId7"/>
    <p:sldId id="363" r:id="rId8"/>
    <p:sldId id="361" r:id="rId9"/>
    <p:sldId id="362" r:id="rId10"/>
    <p:sldId id="368" r:id="rId11"/>
    <p:sldId id="369" r:id="rId12"/>
    <p:sldId id="370" r:id="rId13"/>
    <p:sldId id="360" r:id="rId14"/>
    <p:sldId id="366" r:id="rId15"/>
    <p:sldId id="364" r:id="rId16"/>
    <p:sldId id="365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628"/>
    <a:srgbClr val="090E21"/>
    <a:srgbClr val="172041"/>
    <a:srgbClr val="89010E"/>
    <a:srgbClr val="FE0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184" autoAdjust="0"/>
  </p:normalViewPr>
  <p:slideViewPr>
    <p:cSldViewPr snapToGrid="0" showGuides="1">
      <p:cViewPr varScale="1">
        <p:scale>
          <a:sx n="81" d="100"/>
          <a:sy n="81" d="100"/>
        </p:scale>
        <p:origin x="907" y="62"/>
      </p:cViewPr>
      <p:guideLst>
        <p:guide orient="horz" pos="346"/>
        <p:guide pos="325"/>
        <p:guide pos="735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97BA6-6262-4515-8C18-D8F5017B64A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881ED-7D9D-447F-B9AA-B57D8F5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Creadit</a:t>
            </a:r>
            <a:r>
              <a:rPr lang="en-US" dirty="0"/>
              <a:t> picture : </a:t>
            </a:r>
            <a:br>
              <a:rPr lang="en-US" dirty="0"/>
            </a:br>
            <a:r>
              <a:rPr lang="en-US" b="1" dirty="0" err="1"/>
              <a:t>Unsplash</a:t>
            </a:r>
            <a:r>
              <a:rPr lang="en-US" b="1" dirty="0"/>
              <a:t> </a:t>
            </a:r>
            <a:br>
              <a:rPr lang="en-US" dirty="0"/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Photo by Chris Yang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https://unsplash.com/photos/1BtAeOohu1A</a:t>
            </a:r>
            <a:br>
              <a:rPr lang="en-US" u="sng" dirty="0"/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Photo by Vidar Nordli-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Mathisen</a:t>
            </a:r>
            <a:endParaRPr lang="en-US" u="sng" dirty="0"/>
          </a:p>
          <a:p>
            <a:r>
              <a:rPr lang="en-US" b="1" dirty="0">
                <a:effectLst/>
              </a:rPr>
              <a:t>Link : </a:t>
            </a:r>
            <a:r>
              <a:rPr lang="en-US" u="sng" dirty="0"/>
              <a:t>https://unsplash.com/photos/xqMM3KoR7oI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7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881ED-7D9D-447F-B9AA-B57D8F5D50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72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881ED-7D9D-447F-B9AA-B57D8F5D50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1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5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12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1ED-7D9D-447F-B9AA-B57D8F5D50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59A0-9D46-42FA-822A-244950DD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A3E5-7089-4084-A29E-215801B4D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DB46-D2F3-41D5-822F-91D7C7F1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B8A0E-C089-4F24-ABDA-00538CAF816F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B3E6-3D7A-4A4D-AB91-22C51CDD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5FC6-A4C1-4F12-A4D8-41CCFA5E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E4B3-FD77-4F09-B98D-464986D8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9093-B154-4F21-9072-298C24BCE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650F-F0AA-4E80-A6E1-5D1C486C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62415C-66CA-4E29-813C-96959DE4AEE5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F7730-9828-4EB3-85FE-97AC886B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992B-F0B3-45E6-820D-9A76945E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A038-4E44-4166-9F8A-FF35807E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A2D4-B44D-48D2-9D02-3F1C64D44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E11AC-1AC9-4D6D-A1C8-0B06B1A3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3A11D5-B6DF-4326-8913-C191819D3722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4763-B98F-446B-935A-BF4B1C1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5E28D-0FC4-4DB4-B1B4-061E9BB8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667F-4A42-4769-9F76-64A261C4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4069B-AD9E-4FD2-85C7-CA56E7D2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14C1-9481-4450-BEE2-B273EC64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7BD5-48FE-4479-BDAD-935E39F0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7FAA-862A-427D-B2E9-7ECD446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73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82DB-BCDA-4917-88D8-1AECA61B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A80-8FB7-4D85-BEA1-BAE86F7A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2ABA-6911-407D-B24E-35E3AA6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888D-4CA5-4F5C-8822-8A3FBE81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CBF1-B3EF-4AEB-A8E7-21B81084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BFA7-5EB5-45A2-8545-4EE19F17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874B-A9BC-42E2-8900-580F208E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DB26-5055-4490-AE13-0189397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1663-33E2-49F4-AD7F-7FF39035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8C53-25D3-46D3-995C-A4B2A2E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A228-E5C4-4276-A4F6-46F0640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2A1-EDA3-44BB-B335-6EB8241C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3637-598C-47AF-BFFA-98CA5BE46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2D6C-7B4F-42AE-8889-68E76E4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FC1CF-8412-43F1-A888-0ABCC6C6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6DA3-E6E7-44C9-85E8-E149F04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2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EEF7-A177-4443-B24C-41C40C81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5D14-E479-47B6-9A92-366463E5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FE4-F1D9-43E0-9199-1D80D377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E8FE-C386-4CFB-8BE8-E62223BD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69A3C-8F99-482C-A0B7-430FF68ED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C0A86-DF2E-48B2-9694-388ACB11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7717-F40D-42D4-8066-60304C85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529F1-9D1A-4219-93EB-FA054BA8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8F5-AE7F-47AF-B5E6-2715C6F5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4DA2-C06B-4FB3-B9A7-5FCFA159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79F58-0C58-4534-8EA9-A70D80CD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B6AC3-2A1E-4B55-9F85-EC4DFE8F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7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FACA-70E8-4B04-9552-9935820A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FC4C8-9E6C-433D-A108-052F6087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9FB3-847A-43BF-8DFE-1CD61A6E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5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6DF6-C1AA-4B20-9AAF-56E32688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1A13-1675-4059-B45B-A77757B9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A5C0-AF5B-44DC-A682-84AAB05C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FA9-6241-4B09-829B-57067D0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C6C1A-93CE-475B-9025-9FFDDEE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5B8C-EEA5-4E22-8D0F-D76EA7F7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1433-CDF1-4E6C-9B56-64EE97C0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781B-4588-4E47-BE2A-E3A247B8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A5B7-B270-40D9-BE8D-C520B3C8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CBCADA-1793-4A8D-ABD9-11ACEDDC6350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9A21-3927-4EEF-86C8-2BD776A2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6E13-7B59-496E-93FC-D13BB015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6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124-976C-4B60-9586-9146F5FC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6A346-EC3F-4ED9-833D-FDB88325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78078-91B6-4AAB-BFB5-AD3616F1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48079-D862-40FB-8123-A6A7DE45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1913-5B66-4DB2-AC15-094E4344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9E82-2304-42B8-AC3C-E02CE825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1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BDE-02EE-4B02-B1A7-AF3014F6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8CD7-6865-4B5D-A136-983C5A9D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731C-EA89-4E85-B21F-CBD3864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CACB-E603-4529-8C99-9FD2C885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CA09-2F50-4D2D-B400-6A1B2E46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9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28330-B72C-483A-8650-07BBEA724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CEBC-7733-47E5-AF33-401040A2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B3D0-6061-48F3-9A7E-88673991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483F-F973-47D7-951C-D54B54D7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D37C-B19D-4856-B649-3E9FAA3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C4F2-B06C-461B-B2E6-B5684554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0B36-9400-4852-8096-C70BDF51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69D0-3AF6-45A8-AF21-8A23891A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F6C459-78FD-4D9D-BAAE-AC99BD40B695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104A-ADE6-4E1D-B749-DE34E11B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B0D6-AB5A-407E-9ECF-D6198F4A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2183-D4CD-4727-8706-467473F8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35B6-C009-4134-A9A0-65469327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1FA7E-58BC-4684-B3C0-C580C2FA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E6448-DAC2-40E1-8DE4-32C81A4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84AA-09FC-4245-8F8F-76C56D3AB07A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5892-456A-4490-B307-96EEE54A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27B6-405D-4B35-9694-3522F2F7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6427-C976-44D0-A352-74812DA8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F7D0-AA50-40F2-A525-B6973089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C4043-4BC2-4916-9CDB-710D5257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43B47-875F-40EE-87A6-62E5F26AA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01C33-B538-46B1-BEBD-8C5181A5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491C5-CFA8-4029-9F01-F2C8427C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1F56D-2C94-4AF6-82DC-5F113771A068}" type="datetime1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67264-3BAF-4D8D-A938-C74C867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77453-FCE0-48EE-BFE8-2155B33A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4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C58-DEB2-44DD-B299-D12CCC2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FC7D1-D02E-4F24-AC74-91B9C51D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4AEAD-B7D3-4005-A723-A70065F1E039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B2B8C-BA50-437B-A4D3-745B020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FFD66-C7A2-4924-9218-D88CB863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FB5F7-7B9A-4943-8944-A3D2CAF3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72C4A-6008-4F12-AAEA-B7A524ACCE90}" type="datetime1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2C8E4-2C46-4D54-AF34-DA4BC417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DF05-BEBC-43B0-BE01-78E18B04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3BD6-912B-4215-B788-2E72F86D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2414-CA6E-441C-814A-A1A6DBD7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3D866-8AF4-45C4-8772-74C916E2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42DB9-6E95-4117-A847-0294B0C6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7E137E-083A-4B95-9B15-2D54CC3B2FC5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D9E4-B53D-447B-BB6A-B779A27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743A-3D29-4AEF-9AA4-2F7C0E25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A298-5233-4BB1-9DD9-BD72790C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6E532-217A-4F75-A1AB-D9BF7D161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F381B-E8BC-4B3A-B287-FF8BF7E4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3D91-64EB-406C-BDA9-8DF7DACF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9DAA6D-58F9-4488-B6E7-E3E0D6C068BE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FA8A6-3F6D-492A-8B2E-5F5363B5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BB3F-A9E5-4C5B-8F20-A768EE9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4097F2-A895-4D78-A27E-C52CFC4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D0A44-051C-4C65-A884-B09DC26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8A09-3554-48D8-9865-3D08CB7B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768D-0ECC-4EA5-9BDE-D9A32BC0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14800" cy="16927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>
              <a:defRPr lang="en-US" sz="1100" i="1" dirty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www.yourwebsite.com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CB7F2D-A0AB-433B-869A-822C05A99B2D}"/>
              </a:ext>
            </a:extLst>
          </p:cNvPr>
          <p:cNvGrpSpPr/>
          <p:nvPr userDrawn="1"/>
        </p:nvGrpSpPr>
        <p:grpSpPr>
          <a:xfrm>
            <a:off x="10998863" y="452415"/>
            <a:ext cx="677200" cy="193719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15" name="Freeform 254">
              <a:extLst>
                <a:ext uri="{FF2B5EF4-FFF2-40B4-BE49-F238E27FC236}">
                  <a16:creationId xmlns:a16="http://schemas.microsoft.com/office/drawing/2014/main" id="{51CDD2E1-FE8C-4DB5-B069-0ABEA224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255">
              <a:extLst>
                <a:ext uri="{FF2B5EF4-FFF2-40B4-BE49-F238E27FC236}">
                  <a16:creationId xmlns:a16="http://schemas.microsoft.com/office/drawing/2014/main" id="{4FC27210-BE3A-4FBE-A823-48BC69D4A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256">
              <a:extLst>
                <a:ext uri="{FF2B5EF4-FFF2-40B4-BE49-F238E27FC236}">
                  <a16:creationId xmlns:a16="http://schemas.microsoft.com/office/drawing/2014/main" id="{2E536558-9E46-419E-A05C-39434CCDC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257">
              <a:extLst>
                <a:ext uri="{FF2B5EF4-FFF2-40B4-BE49-F238E27FC236}">
                  <a16:creationId xmlns:a16="http://schemas.microsoft.com/office/drawing/2014/main" id="{D2D66A76-EA1E-4606-A8BC-BB109E09F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258">
              <a:extLst>
                <a:ext uri="{FF2B5EF4-FFF2-40B4-BE49-F238E27FC236}">
                  <a16:creationId xmlns:a16="http://schemas.microsoft.com/office/drawing/2014/main" id="{48845641-DE1E-4458-9AFE-3E384F5E6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259">
              <a:extLst>
                <a:ext uri="{FF2B5EF4-FFF2-40B4-BE49-F238E27FC236}">
                  <a16:creationId xmlns:a16="http://schemas.microsoft.com/office/drawing/2014/main" id="{17B3D634-A7DE-4338-A223-207A05D82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60">
              <a:extLst>
                <a:ext uri="{FF2B5EF4-FFF2-40B4-BE49-F238E27FC236}">
                  <a16:creationId xmlns:a16="http://schemas.microsoft.com/office/drawing/2014/main" id="{2A5D62B4-FF75-4A64-90FC-E048B108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61">
              <a:extLst>
                <a:ext uri="{FF2B5EF4-FFF2-40B4-BE49-F238E27FC236}">
                  <a16:creationId xmlns:a16="http://schemas.microsoft.com/office/drawing/2014/main" id="{9B3B5F07-DD71-40D7-B72A-ED5729FF2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62">
              <a:extLst>
                <a:ext uri="{FF2B5EF4-FFF2-40B4-BE49-F238E27FC236}">
                  <a16:creationId xmlns:a16="http://schemas.microsoft.com/office/drawing/2014/main" id="{CFD01C2A-BCCD-4C20-858F-2AB2FF40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7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D94B709-68DB-46FC-B455-CB50540940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55687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D94B709-68DB-46FC-B455-CB5054094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C38A36E-B0DB-4B2C-9E14-CB1CA68923A4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ECFE-CB03-472A-A5AF-459AC7B9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AD5B-7DEC-4863-9F2B-2F6D340F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6265-12B6-4411-B2A0-99897D704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ABFE-CF63-491E-84AB-A903E335096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056C-3D55-4AF4-A2DD-96ACA21B5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DB6D-74BE-4C5E-AFC2-232D4404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commons.wikimedia.org/wiki/File:YouTube_full-color_icon_(2017)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hyperlink" Target="https://commons.wikimedia.org/wiki/File:YouTube_full-color_icon_(2017)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ickr.com/photos/webtreatsetc/405077500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ouTube_full-color_icon_(2017)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YouTube_full-color_icon_(2017)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svgsilh.com/image/720927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www.pngall.com/analysis-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tctutorials.com/transparent-stuffs/all-in-one-social-media-icons-pack-download-free-template-download-free-png/attachment/youtube-icon-png-logo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kaggle.com/datasets/nelgiriyewithana/global-youtube-statistics-2023" TargetMode="External"/><Relationship Id="rId5" Type="http://schemas.openxmlformats.org/officeDocument/2006/relationships/hyperlink" Target="https://svgsilh.com/image/720927.html" TargetMode="Externa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png"/><Relationship Id="rId7" Type="http://schemas.openxmlformats.org/officeDocument/2006/relationships/hyperlink" Target="https://www.mtctutorials.com/transparent-stuffs/all-in-one-social-media-icons-pack-download-free-template-download-free-png/attachment/youtube-icon-png-log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hyperlink" Target="https://svgsilh.com/image/720927.html" TargetMode="External"/><Relationship Id="rId4" Type="http://schemas.openxmlformats.org/officeDocument/2006/relationships/image" Target="../media/image5.svg"/><Relationship Id="rId9" Type="http://schemas.openxmlformats.org/officeDocument/2006/relationships/hyperlink" Target="https://pxhere.com/en/photo/144343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mtctutorials.com/transparent-stuffs/all-in-one-social-media-icons-pack-download-free-template-download-free-png/attachment/youtube-icon-png-logo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YouTube_full-color_icon_(2017)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https://commons.wikimedia.org/wiki/File:YouTube_full-color_icon_(2017)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86C8BE2-35C2-46CA-89D9-99B73C6C4825}"/>
              </a:ext>
            </a:extLst>
          </p:cNvPr>
          <p:cNvSpPr/>
          <p:nvPr/>
        </p:nvSpPr>
        <p:spPr>
          <a:xfrm>
            <a:off x="0" y="0"/>
            <a:ext cx="530454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17775-3276-4F51-92E1-356100C4AFDF}"/>
              </a:ext>
            </a:extLst>
          </p:cNvPr>
          <p:cNvSpPr/>
          <p:nvPr/>
        </p:nvSpPr>
        <p:spPr>
          <a:xfrm>
            <a:off x="9735538" y="0"/>
            <a:ext cx="241935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923121-ECFF-4F88-A4B9-F894696BA865}"/>
              </a:ext>
            </a:extLst>
          </p:cNvPr>
          <p:cNvSpPr/>
          <p:nvPr/>
        </p:nvSpPr>
        <p:spPr>
          <a:xfrm flipV="1">
            <a:off x="532842" y="2394716"/>
            <a:ext cx="5563158" cy="4432300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1F2F93-F806-47B4-B77D-8669E6E859E8}"/>
              </a:ext>
            </a:extLst>
          </p:cNvPr>
          <p:cNvGrpSpPr/>
          <p:nvPr/>
        </p:nvGrpSpPr>
        <p:grpSpPr>
          <a:xfrm>
            <a:off x="969964" y="1737490"/>
            <a:ext cx="4179886" cy="3401779"/>
            <a:chOff x="515939" y="2029590"/>
            <a:chExt cx="4179886" cy="340177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5763FF9-8ACB-47FD-B45A-D5A7A1EA958C}"/>
                </a:ext>
              </a:extLst>
            </p:cNvPr>
            <p:cNvGrpSpPr/>
            <p:nvPr/>
          </p:nvGrpSpPr>
          <p:grpSpPr>
            <a:xfrm>
              <a:off x="536070" y="3759993"/>
              <a:ext cx="412750" cy="98258"/>
              <a:chOff x="647700" y="3756192"/>
              <a:chExt cx="412750" cy="98258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25E2D9E-2D3E-410B-BDED-D48089AD76F0}"/>
                  </a:ext>
                </a:extLst>
              </p:cNvPr>
              <p:cNvSpPr/>
              <p:nvPr/>
            </p:nvSpPr>
            <p:spPr>
              <a:xfrm>
                <a:off x="706205" y="3756192"/>
                <a:ext cx="354245" cy="9825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A9D5E19-A5AB-4ECA-BEC9-4DC10AA2C96D}"/>
                  </a:ext>
                </a:extLst>
              </p:cNvPr>
              <p:cNvSpPr/>
              <p:nvPr/>
            </p:nvSpPr>
            <p:spPr>
              <a:xfrm>
                <a:off x="647700" y="3756192"/>
                <a:ext cx="158226" cy="9825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38100" dir="5400000" algn="t" rotWithShape="0">
                  <a:schemeClr val="accent1">
                    <a:alpha val="2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8732AA-BC51-44BF-BD0D-79781F35E6FC}"/>
                </a:ext>
              </a:extLst>
            </p:cNvPr>
            <p:cNvSpPr/>
            <p:nvPr/>
          </p:nvSpPr>
          <p:spPr>
            <a:xfrm>
              <a:off x="515939" y="4046374"/>
              <a:ext cx="4179886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Calibri (Headings)"/>
                </a:rPr>
                <a:t>Celebrating the statistics on YouTube is a start, but true social presence is measured in the meaningful connections, conversations, and communities you build through your content.</a:t>
              </a:r>
              <a:endParaRPr lang="en-US" dirty="0">
                <a:solidFill>
                  <a:schemeClr val="bg1"/>
                </a:solidFill>
                <a:latin typeface="Calibri (Headings)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A1BABD0-0375-4501-A2C7-53C12C05B55F}"/>
                </a:ext>
              </a:extLst>
            </p:cNvPr>
            <p:cNvGrpSpPr/>
            <p:nvPr/>
          </p:nvGrpSpPr>
          <p:grpSpPr>
            <a:xfrm>
              <a:off x="531083" y="2029590"/>
              <a:ext cx="4164742" cy="1542279"/>
              <a:chOff x="531083" y="2639190"/>
              <a:chExt cx="4164742" cy="154227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0D2ABE-D7F2-44C8-94C2-AD7DDAAEEC13}"/>
                  </a:ext>
                </a:extLst>
              </p:cNvPr>
              <p:cNvSpPr txBox="1"/>
              <p:nvPr/>
            </p:nvSpPr>
            <p:spPr>
              <a:xfrm>
                <a:off x="531083" y="2639190"/>
                <a:ext cx="41647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+mj-lt"/>
                  </a:rPr>
                  <a:t>YOUTUBE</a:t>
                </a:r>
                <a:endParaRPr lang="en-US" sz="4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F166DC-4FC2-4F47-94C3-64DD76C93D13}"/>
                  </a:ext>
                </a:extLst>
              </p:cNvPr>
              <p:cNvSpPr txBox="1"/>
              <p:nvPr/>
            </p:nvSpPr>
            <p:spPr>
              <a:xfrm>
                <a:off x="531083" y="3627471"/>
                <a:ext cx="38208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Calibri (Headings)"/>
                  </a:rPr>
                  <a:t>Data Analysis 2022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06A5DC-1C61-4AD4-A62D-2A494D1FBB82}"/>
              </a:ext>
            </a:extLst>
          </p:cNvPr>
          <p:cNvGrpSpPr/>
          <p:nvPr/>
        </p:nvGrpSpPr>
        <p:grpSpPr>
          <a:xfrm>
            <a:off x="10806101" y="5722143"/>
            <a:ext cx="602457" cy="57150"/>
            <a:chOff x="10806101" y="5722143"/>
            <a:chExt cx="602457" cy="571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38CE61-1F36-4A68-B632-1666E4CD3ACD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FD44FF4-9C97-4501-A208-882CC03230B9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F5D5FB0-6A02-4003-9AF9-706CA414FB98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16751E-1FF6-4D11-B65F-FE55672CEC33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892793-85A0-4CDB-B3D2-8AC7ADB477A9}"/>
              </a:ext>
            </a:extLst>
          </p:cNvPr>
          <p:cNvCxnSpPr/>
          <p:nvPr/>
        </p:nvCxnSpPr>
        <p:spPr>
          <a:xfrm>
            <a:off x="985108" y="5156200"/>
            <a:ext cx="881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6FAB48-76E4-4658-9489-0BAA09B43D25}"/>
              </a:ext>
            </a:extLst>
          </p:cNvPr>
          <p:cNvGrpSpPr/>
          <p:nvPr/>
        </p:nvGrpSpPr>
        <p:grpSpPr>
          <a:xfrm>
            <a:off x="4488667" y="1219199"/>
            <a:ext cx="7504986" cy="4419602"/>
            <a:chOff x="4065617" y="1059816"/>
            <a:chExt cx="8046286" cy="4738367"/>
          </a:xfrm>
        </p:grpSpPr>
        <p:pic>
          <p:nvPicPr>
            <p:cNvPr id="27" name="Picture 26" descr="A picture containing person, person, player, sitting&#10;&#10;Description automatically generated">
              <a:extLst>
                <a:ext uri="{FF2B5EF4-FFF2-40B4-BE49-F238E27FC236}">
                  <a16:creationId xmlns:a16="http://schemas.microsoft.com/office/drawing/2014/main" id="{713E28CD-12CC-4E90-8463-DF51D4D86D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36966" y="1246803"/>
              <a:ext cx="5678684" cy="3866372"/>
            </a:xfrm>
            <a:prstGeom prst="rect">
              <a:avLst/>
            </a:prstGeom>
            <a:solidFill>
              <a:srgbClr val="090E21"/>
            </a:solidFill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5EE227-FAD0-4FD1-A34E-550582B22FBA}"/>
                </a:ext>
              </a:extLst>
            </p:cNvPr>
            <p:cNvGrpSpPr/>
            <p:nvPr/>
          </p:nvGrpSpPr>
          <p:grpSpPr>
            <a:xfrm>
              <a:off x="7651970" y="2785295"/>
              <a:ext cx="873580" cy="873576"/>
              <a:chOff x="12882563" y="-2224088"/>
              <a:chExt cx="371475" cy="371475"/>
            </a:xfrm>
            <a:solidFill>
              <a:schemeClr val="bg1"/>
            </a:solidFill>
          </p:grpSpPr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9A217771-837F-45FB-BF57-8C8C84DF73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82563" y="-2224088"/>
                <a:ext cx="371475" cy="371475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4 h 96"/>
                  <a:gd name="T12" fmla="*/ 4 w 96"/>
                  <a:gd name="T13" fmla="*/ 48 h 96"/>
                  <a:gd name="T14" fmla="*/ 48 w 96"/>
                  <a:gd name="T15" fmla="*/ 92 h 96"/>
                  <a:gd name="T16" fmla="*/ 92 w 96"/>
                  <a:gd name="T17" fmla="*/ 48 h 96"/>
                  <a:gd name="T18" fmla="*/ 48 w 96"/>
                  <a:gd name="T19" fmla="*/ 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4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74"/>
                      <a:pt x="74" y="96"/>
                      <a:pt x="48" y="96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72"/>
                      <a:pt x="24" y="92"/>
                      <a:pt x="48" y="92"/>
                    </a:cubicBezTo>
                    <a:cubicBezTo>
                      <a:pt x="72" y="92"/>
                      <a:pt x="92" y="72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06D4C8BD-E087-4111-83D4-CC00827C1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06388" y="-2116138"/>
                <a:ext cx="155575" cy="155575"/>
              </a:xfrm>
              <a:custGeom>
                <a:avLst/>
                <a:gdLst>
                  <a:gd name="T0" fmla="*/ 2 w 40"/>
                  <a:gd name="T1" fmla="*/ 40 h 40"/>
                  <a:gd name="T2" fmla="*/ 1 w 40"/>
                  <a:gd name="T3" fmla="*/ 40 h 40"/>
                  <a:gd name="T4" fmla="*/ 0 w 40"/>
                  <a:gd name="T5" fmla="*/ 38 h 40"/>
                  <a:gd name="T6" fmla="*/ 0 w 40"/>
                  <a:gd name="T7" fmla="*/ 2 h 40"/>
                  <a:gd name="T8" fmla="*/ 1 w 40"/>
                  <a:gd name="T9" fmla="*/ 0 h 40"/>
                  <a:gd name="T10" fmla="*/ 3 w 40"/>
                  <a:gd name="T11" fmla="*/ 0 h 40"/>
                  <a:gd name="T12" fmla="*/ 39 w 40"/>
                  <a:gd name="T13" fmla="*/ 18 h 40"/>
                  <a:gd name="T14" fmla="*/ 40 w 40"/>
                  <a:gd name="T15" fmla="*/ 20 h 40"/>
                  <a:gd name="T16" fmla="*/ 39 w 40"/>
                  <a:gd name="T17" fmla="*/ 22 h 40"/>
                  <a:gd name="T18" fmla="*/ 3 w 40"/>
                  <a:gd name="T19" fmla="*/ 40 h 40"/>
                  <a:gd name="T20" fmla="*/ 2 w 40"/>
                  <a:gd name="T21" fmla="*/ 40 h 40"/>
                  <a:gd name="T22" fmla="*/ 4 w 40"/>
                  <a:gd name="T23" fmla="*/ 5 h 40"/>
                  <a:gd name="T24" fmla="*/ 4 w 40"/>
                  <a:gd name="T25" fmla="*/ 35 h 40"/>
                  <a:gd name="T26" fmla="*/ 34 w 40"/>
                  <a:gd name="T27" fmla="*/ 20 h 40"/>
                  <a:gd name="T28" fmla="*/ 4 w 40"/>
                  <a:gd name="T29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40">
                    <a:moveTo>
                      <a:pt x="2" y="40"/>
                    </a:moveTo>
                    <a:cubicBezTo>
                      <a:pt x="2" y="40"/>
                      <a:pt x="1" y="40"/>
                      <a:pt x="1" y="40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0" y="19"/>
                      <a:pt x="40" y="19"/>
                      <a:pt x="40" y="20"/>
                    </a:cubicBezTo>
                    <a:cubicBezTo>
                      <a:pt x="40" y="21"/>
                      <a:pt x="40" y="21"/>
                      <a:pt x="39" y="22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2" y="40"/>
                      <a:pt x="2" y="40"/>
                    </a:cubicBezTo>
                    <a:close/>
                    <a:moveTo>
                      <a:pt x="4" y="5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34" y="20"/>
                      <a:pt x="34" y="20"/>
                      <a:pt x="34" y="20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5" name="Picture 2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0D2B5EE-BBBA-4DEB-9221-5016845C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5617" y="1059816"/>
              <a:ext cx="8046286" cy="473836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557210-185F-3E60-85D9-FC1FBB46D875}"/>
              </a:ext>
            </a:extLst>
          </p:cNvPr>
          <p:cNvSpPr txBox="1"/>
          <p:nvPr/>
        </p:nvSpPr>
        <p:spPr>
          <a:xfrm>
            <a:off x="6571505" y="6237727"/>
            <a:ext cx="37501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1600" dirty="0">
                <a:solidFill>
                  <a:schemeClr val="bg1"/>
                </a:solidFill>
                <a:latin typeface="Calibri (Headings)"/>
              </a:rPr>
              <a:t>Presented By : Vaibhav Sirohi</a:t>
            </a:r>
          </a:p>
          <a:p>
            <a:pPr algn="l"/>
            <a:r>
              <a:rPr lang="en-IN" sz="1600" dirty="0">
                <a:solidFill>
                  <a:schemeClr val="bg1"/>
                </a:solidFill>
                <a:latin typeface="Calibri (Headings)"/>
              </a:rPr>
              <a:t>NIIT : DA92S9 Batch-2023</a:t>
            </a:r>
          </a:p>
        </p:txBody>
      </p:sp>
    </p:spTree>
    <p:extLst>
      <p:ext uri="{BB962C8B-B14F-4D97-AF65-F5344CB8AC3E}">
        <p14:creationId xmlns:p14="http://schemas.microsoft.com/office/powerpoint/2010/main" val="376990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160844" y="230529"/>
            <a:ext cx="10365089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YOUTUBE CHANNEL INSIGHTS RELATED TO 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GLOBAL COUNTRY RANKING,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EARNING,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S</a:t>
            </a:r>
            <a:r>
              <a:rPr lang="en-US" sz="2400" b="1" dirty="0">
                <a:solidFill>
                  <a:schemeClr val="bg1"/>
                </a:solidFill>
                <a:latin typeface="Söhne"/>
              </a:rPr>
              <a:t>UBSCRIBER,VIDEO_VIEW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/RANK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USING PYTHON ANALYSIS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10841934" y="3500197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C7ACF-03DA-F160-A771-7614CDBF0CB9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D0C8A7A-4809-E80C-BD25-528075CCA2C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E75DE9-6AAC-4B7E-5735-DDBE0DCF52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2E5A98-C0E0-4B0E-A5E7-E1023AEE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62622" y="98970"/>
            <a:ext cx="768534" cy="531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312244-CA7E-FB8D-57FF-C82C0B67F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44" y="1261277"/>
            <a:ext cx="5795759" cy="27084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24D47-1D2C-15C9-BBCE-8AB7EDBE1197}"/>
              </a:ext>
            </a:extLst>
          </p:cNvPr>
          <p:cNvSpPr txBox="1"/>
          <p:nvPr/>
        </p:nvSpPr>
        <p:spPr>
          <a:xfrm>
            <a:off x="6534850" y="2281597"/>
            <a:ext cx="5041537" cy="270843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/>
                </a:solidFill>
              </a:rPr>
              <a:t>Top10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YouTube</a:t>
            </a:r>
            <a:r>
              <a:rPr lang="en-US" sz="1600" b="1" dirty="0">
                <a:solidFill>
                  <a:schemeClr val="bg1"/>
                </a:solidFill>
              </a:rPr>
              <a:t> channel with respect to ‘</a:t>
            </a:r>
            <a:r>
              <a:rPr lang="en-US" sz="1600" b="1" dirty="0">
                <a:solidFill>
                  <a:schemeClr val="accent1"/>
                </a:solidFill>
              </a:rPr>
              <a:t>Country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Rank</a:t>
            </a:r>
            <a:r>
              <a:rPr lang="en-US" sz="1600" b="1" dirty="0">
                <a:solidFill>
                  <a:schemeClr val="bg1"/>
                </a:solidFill>
              </a:rPr>
              <a:t>' and several other aspects.</a:t>
            </a:r>
          </a:p>
          <a:p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600" b="0" i="0" dirty="0">
                <a:solidFill>
                  <a:schemeClr val="accent1"/>
                </a:solidFill>
                <a:effectLst/>
                <a:latin typeface="Helvetica Neue"/>
              </a:rPr>
              <a:t>ýýýýýýýýýýýýýýýý - 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Helvetica Neue"/>
              </a:rPr>
              <a:t>Al-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Helvetica Neue"/>
              </a:rPr>
              <a:t>Remas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Söhne"/>
              </a:rPr>
              <a:t>has the highest values w.r.t to below criteria (followed by other channels)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 .</a:t>
            </a:r>
          </a:p>
          <a:p>
            <a:pPr algn="l"/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Ranking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Earning </a:t>
            </a:r>
            <a:r>
              <a:rPr lang="en-US" sz="1600" b="1" dirty="0">
                <a:solidFill>
                  <a:schemeClr val="accent1"/>
                </a:solidFill>
                <a:latin typeface="+mj-lt"/>
              </a:rPr>
              <a:t>(MM/YY) </a:t>
            </a:r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Subscribers</a:t>
            </a:r>
            <a:endParaRPr lang="en-IN" sz="16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Video Views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Video Views RANK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B6E8D1-49E8-4C88-F87E-1B584767F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44" y="3992348"/>
            <a:ext cx="5795759" cy="26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160844" y="309974"/>
            <a:ext cx="10365089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CATEGORY-WISE CHANNEL INSIGHTS RELATED TO 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GLOBAL COUNTRY RANKING,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EARNING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 ,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S</a:t>
            </a:r>
            <a:r>
              <a:rPr lang="en-US" sz="2400" b="1" dirty="0">
                <a:solidFill>
                  <a:schemeClr val="bg1"/>
                </a:solidFill>
                <a:latin typeface="Söhne"/>
              </a:rPr>
              <a:t>UBSCRIBER,VIDEO_VIEW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/RANK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USING PYTHON ANALYSIS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10841934" y="3500197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C7ACF-03DA-F160-A771-7614CDBF0CB9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D0C8A7A-4809-E80C-BD25-528075CCA2C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E75DE9-6AAC-4B7E-5735-DDBE0DCF52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2E5A98-C0E0-4B0E-A5E7-E1023AEE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62622" y="98970"/>
            <a:ext cx="768534" cy="531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BC6070-2206-B647-F846-098E0A0E9704}"/>
              </a:ext>
            </a:extLst>
          </p:cNvPr>
          <p:cNvSpPr txBox="1"/>
          <p:nvPr/>
        </p:nvSpPr>
        <p:spPr>
          <a:xfrm>
            <a:off x="6605352" y="2519657"/>
            <a:ext cx="5041537" cy="270843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Top10  </a:t>
            </a:r>
            <a:r>
              <a:rPr lang="en-US" sz="1600" b="1" dirty="0">
                <a:solidFill>
                  <a:schemeClr val="accent1"/>
                </a:solidFill>
                <a:latin typeface="+mj-lt"/>
              </a:rPr>
              <a:t>CATEGORY-WISE</a:t>
            </a:r>
            <a:r>
              <a:rPr lang="en-US" sz="1600" b="1" dirty="0">
                <a:solidFill>
                  <a:schemeClr val="bg1"/>
                </a:solidFill>
              </a:rPr>
              <a:t> channel with respect to ‘</a:t>
            </a:r>
            <a:r>
              <a:rPr lang="en-US" sz="1600" b="1" dirty="0">
                <a:solidFill>
                  <a:schemeClr val="accent1"/>
                </a:solidFill>
              </a:rPr>
              <a:t>Rank</a:t>
            </a:r>
            <a:r>
              <a:rPr lang="en-US" sz="1600" b="1" dirty="0">
                <a:solidFill>
                  <a:schemeClr val="bg1"/>
                </a:solidFill>
              </a:rPr>
              <a:t>' and several other aspects.</a:t>
            </a:r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accent1"/>
                </a:solidFill>
                <a:latin typeface="Helvetica Neue"/>
              </a:rPr>
              <a:t>MUSIC </a:t>
            </a:r>
            <a:r>
              <a:rPr lang="en-IN" sz="1600" b="0" i="0" dirty="0">
                <a:solidFill>
                  <a:schemeClr val="accent1"/>
                </a:solidFill>
                <a:effectLst/>
                <a:latin typeface="Helvetica Neue"/>
              </a:rPr>
              <a:t>-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IN" sz="1600" b="0" i="0" dirty="0">
                <a:solidFill>
                  <a:schemeClr val="accent1"/>
                </a:solidFill>
                <a:effectLst/>
                <a:latin typeface="Helvetica Neue"/>
              </a:rPr>
              <a:t>Category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Söhne"/>
              </a:rPr>
              <a:t>has the highest values w.r.t to below criteria (followed by other channels categories)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 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bg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Ranking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Earning (</a:t>
            </a:r>
            <a:r>
              <a:rPr lang="en-US" sz="1600" b="1" dirty="0">
                <a:solidFill>
                  <a:schemeClr val="accent1"/>
                </a:solidFill>
                <a:latin typeface="+mj-lt"/>
              </a:rPr>
              <a:t>MM/YY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)</a:t>
            </a:r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Subscribers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Video Views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Video Views RANK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308B08-055B-36FF-D426-074048C2B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39" y="1219199"/>
            <a:ext cx="6010684" cy="54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5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214497" y="6431655"/>
            <a:ext cx="2564561" cy="282909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5E63B3-AA17-20F0-7E73-BEB4F3F1E76B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94B4A5-7CF3-5A6F-E2D6-CBF13BFB504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569BC02-6B74-1115-402E-1965B2BE4ED7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F3C74CB-244B-68C1-9707-F5DEFFF6F621}"/>
              </a:ext>
            </a:extLst>
          </p:cNvPr>
          <p:cNvSpPr txBox="1"/>
          <p:nvPr/>
        </p:nvSpPr>
        <p:spPr>
          <a:xfrm>
            <a:off x="544010" y="417328"/>
            <a:ext cx="9442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YOUTUBE CHANNEL INSIGHTSUSING DATA TOOL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: TABLEAU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1063D-E097-4235-878F-DBD25E9C7E34}"/>
              </a:ext>
            </a:extLst>
          </p:cNvPr>
          <p:cNvSpPr txBox="1"/>
          <p:nvPr/>
        </p:nvSpPr>
        <p:spPr>
          <a:xfrm>
            <a:off x="544010" y="1171380"/>
            <a:ext cx="9641712" cy="531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Analysis </a:t>
            </a:r>
            <a:r>
              <a:rPr lang="en-US" b="1" dirty="0">
                <a:solidFill>
                  <a:schemeClr val="bg1"/>
                </a:solidFill>
                <a:latin typeface="Söhne"/>
              </a:rPr>
              <a:t>Y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ouTube </a:t>
            </a:r>
            <a:r>
              <a:rPr lang="en-US" b="1" dirty="0">
                <a:solidFill>
                  <a:schemeClr val="bg1"/>
                </a:solidFill>
                <a:latin typeface="Söhne"/>
              </a:rPr>
              <a:t>D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ataset on different criteria using Tableau with several insights </a:t>
            </a:r>
            <a:r>
              <a:rPr lang="en-US" b="1" dirty="0">
                <a:solidFill>
                  <a:schemeClr val="bg1"/>
                </a:solidFill>
                <a:latin typeface="Söhne"/>
              </a:rPr>
              <a:t>requirements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Söhne"/>
              </a:rPr>
              <a:t>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  <a:cs typeface="Times New Roman" panose="02020603050405020304" pitchFamily="18" charset="0"/>
              </a:rPr>
              <a:t>Top 10 YouTube channels with: Highest yearly earnings and monthly 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Identify the category with the lowest monthly earnings on YouTube in India?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Top 10 YouTube channels with the highest yearly earnings in each country?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i="0" dirty="0">
                <a:solidFill>
                  <a:schemeClr val="bg1"/>
                </a:solidFill>
                <a:effectLst/>
                <a:latin typeface="Söhne"/>
              </a:rPr>
              <a:t>Video </a:t>
            </a:r>
            <a:r>
              <a:rPr lang="en-IN" sz="1800" b="1" dirty="0">
                <a:solidFill>
                  <a:schemeClr val="bg1"/>
                </a:solidFill>
                <a:latin typeface="Söhne"/>
              </a:rPr>
              <a:t>Engagement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Top 10 categories on YouTube with respect to subscribers and their highest yearly earnings and views?</a:t>
            </a:r>
            <a:endParaRPr lang="en-IN" sz="1400" dirty="0">
              <a:solidFill>
                <a:schemeClr val="bg1"/>
              </a:solidFill>
              <a:latin typeface="Söhne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latin typeface="Söhne"/>
              </a:rPr>
              <a:t>Which YouTube channel has the highest video views in India?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latin typeface="Söhne"/>
              </a:rPr>
              <a:t>Total video views vary across different YouTube categories in India?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bg1"/>
                </a:solidFill>
                <a:latin typeface="Söhne"/>
              </a:rPr>
              <a:t>Subscriber Engagement &amp; Global Trends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What are the top 10 countries with the highest YouTube subscription counts?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Top 10 YouTube channels by subscription count along with their respective countries?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What are the category-wise subscriber counts on YouTube in India?</a:t>
            </a:r>
          </a:p>
          <a:p>
            <a:pPr>
              <a:lnSpc>
                <a:spcPct val="150000"/>
              </a:lnSpc>
            </a:pPr>
            <a:endParaRPr lang="en-IN" sz="1800" b="1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4DF7D-46BF-6481-EDBF-B8077E931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07495" y="2490987"/>
            <a:ext cx="3040495" cy="18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9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34F4D21-2EBE-82E5-D23F-1B45D0E80BA8}"/>
              </a:ext>
            </a:extLst>
          </p:cNvPr>
          <p:cNvGrpSpPr/>
          <p:nvPr/>
        </p:nvGrpSpPr>
        <p:grpSpPr>
          <a:xfrm rot="16200000">
            <a:off x="7749987" y="2415987"/>
            <a:ext cx="6858000" cy="2026026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6385A82-8C92-707B-C238-0A1E71A3C67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D5F5EE7-F8CE-FA60-1EB5-59035F53AE33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C7FE39-26CE-8A55-7254-D728248FE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6705" y="164547"/>
            <a:ext cx="591513" cy="365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68C7D6-2352-FB6F-0397-D19F511A4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13" y="2895964"/>
            <a:ext cx="1804670" cy="1306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4AF90-D138-20E4-BDAD-420369994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65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535258" y="316825"/>
            <a:ext cx="93592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 YOUTUBE CHANNEL INSIGHTS RELATED TO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Global, Domestic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Söhne"/>
              </a:rPr>
              <a:t>CRITERIA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10841934" y="3500197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C7ACF-03DA-F160-A771-7614CDBF0CB9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D0C8A7A-4809-E80C-BD25-528075CCA2C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E75DE9-6AAC-4B7E-5735-DDBE0DCF52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2E5A98-C0E0-4B0E-A5E7-E1023AEE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62622" y="98970"/>
            <a:ext cx="768534" cy="53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8EA63-F408-FD4F-E75F-0F627C6D98EA}"/>
              </a:ext>
            </a:extLst>
          </p:cNvPr>
          <p:cNvSpPr txBox="1"/>
          <p:nvPr/>
        </p:nvSpPr>
        <p:spPr>
          <a:xfrm>
            <a:off x="535258" y="955922"/>
            <a:ext cx="10637344" cy="5059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6"/>
                </a:solidFill>
                <a:latin typeface="Sohn"/>
              </a:rPr>
              <a:t>Global insights </a:t>
            </a:r>
          </a:p>
          <a:p>
            <a:endParaRPr lang="en-IN" dirty="0">
              <a:solidFill>
                <a:schemeClr val="accent6"/>
              </a:solidFill>
              <a:latin typeface="Soh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Sohn"/>
              </a:rPr>
              <a:t>USA has the most no of subscriber counts : </a:t>
            </a:r>
            <a:r>
              <a:rPr lang="en-IN" sz="1600" dirty="0">
                <a:solidFill>
                  <a:schemeClr val="accent1"/>
                </a:solidFill>
                <a:latin typeface="Sohn"/>
              </a:rPr>
              <a:t>7279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Sohn"/>
              </a:rPr>
              <a:t>YouTube channel T-Series has most no of subscriber count worldwide: </a:t>
            </a:r>
            <a:r>
              <a:rPr lang="en-IN" sz="1600" dirty="0">
                <a:solidFill>
                  <a:schemeClr val="accent1"/>
                </a:solidFill>
                <a:latin typeface="Sohn"/>
              </a:rPr>
              <a:t>245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Sohn"/>
              </a:rPr>
              <a:t>South Korea YT Channel </a:t>
            </a:r>
            <a:r>
              <a:rPr lang="en-IN" sz="1600" i="0" dirty="0">
                <a:solidFill>
                  <a:schemeClr val="accent1"/>
                </a:solidFill>
                <a:effectLst/>
                <a:latin typeface="Sohn"/>
              </a:rPr>
              <a:t>ýýýýýýýýýýýýýýýý KIMPRO </a:t>
            </a: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has highest earning in year 2022 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w</a:t>
            </a: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as </a:t>
            </a:r>
            <a:r>
              <a:rPr lang="en-IN" sz="1600" i="0" dirty="0">
                <a:solidFill>
                  <a:schemeClr val="accent1"/>
                </a:solidFill>
                <a:effectLst/>
                <a:latin typeface="Sohn"/>
              </a:rPr>
              <a:t>$163 Million</a:t>
            </a: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YouTu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be categories like </a:t>
            </a:r>
            <a:r>
              <a:rPr lang="en-IN" sz="1600" dirty="0">
                <a:solidFill>
                  <a:schemeClr val="accent1"/>
                </a:solidFill>
                <a:latin typeface="Sohn"/>
              </a:rPr>
              <a:t>Music, Film and Animation ,Entertainment, Shows ,Education ,People &amp; Blogs 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are among the High earned and ranked ,top viewed and subscribed channels by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Sohn"/>
              </a:rPr>
              <a:t>YT Channel </a:t>
            </a: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T-Series Ranked Among the top as Global ranking and among country ranking in terms of subscription, earning , Video 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viewed</a:t>
            </a:r>
            <a:endParaRPr lang="en-IN" sz="1600" i="0" dirty="0">
              <a:solidFill>
                <a:schemeClr val="bg1"/>
              </a:solidFill>
              <a:effectLst/>
              <a:latin typeface="Sohn"/>
            </a:endParaRPr>
          </a:p>
          <a:p>
            <a:endParaRPr lang="en-IN" sz="1800" i="0" dirty="0">
              <a:solidFill>
                <a:schemeClr val="bg1"/>
              </a:solidFill>
              <a:effectLst/>
              <a:latin typeface="Soh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6"/>
                </a:solidFill>
                <a:latin typeface="Sohn"/>
              </a:rPr>
              <a:t>Domestic Insights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/>
              </a:solidFill>
              <a:latin typeface="Soh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T-series is among the highest earning 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Y</a:t>
            </a: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ouTube channel </a:t>
            </a:r>
            <a:r>
              <a:rPr lang="en-IN" sz="1600" i="0" dirty="0">
                <a:solidFill>
                  <a:schemeClr val="accent1"/>
                </a:solidFill>
                <a:effectLst/>
                <a:latin typeface="Sohn"/>
              </a:rPr>
              <a:t>$108 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M</a:t>
            </a: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illion followed by SET India at </a:t>
            </a:r>
            <a:r>
              <a:rPr lang="en-IN" sz="1600" i="0" dirty="0">
                <a:solidFill>
                  <a:schemeClr val="accent1"/>
                </a:solidFill>
                <a:effectLst/>
                <a:latin typeface="Sohn"/>
              </a:rPr>
              <a:t>$88 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M</a:t>
            </a: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Sohn"/>
              </a:rPr>
              <a:t>T-Series also among the most viewed channel with video view of </a:t>
            </a:r>
            <a:r>
              <a:rPr lang="en-IN" sz="1600" dirty="0">
                <a:solidFill>
                  <a:schemeClr val="accent1"/>
                </a:solidFill>
                <a:latin typeface="Sohn"/>
              </a:rPr>
              <a:t>228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 </a:t>
            </a:r>
            <a:r>
              <a:rPr lang="en-IN" sz="1600" dirty="0">
                <a:solidFill>
                  <a:schemeClr val="accent1"/>
                </a:solidFill>
                <a:latin typeface="Sohn"/>
              </a:rPr>
              <a:t>Billion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 views followed by Set India at </a:t>
            </a:r>
            <a:r>
              <a:rPr lang="en-IN" sz="1600" dirty="0">
                <a:solidFill>
                  <a:schemeClr val="accent1"/>
                </a:solidFill>
                <a:latin typeface="Sohn"/>
              </a:rPr>
              <a:t>148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 </a:t>
            </a:r>
            <a:r>
              <a:rPr lang="en-IN" sz="1600" dirty="0">
                <a:solidFill>
                  <a:schemeClr val="accent1"/>
                </a:solidFill>
                <a:latin typeface="Sohn"/>
              </a:rPr>
              <a:t>Billion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YouTu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be categories like </a:t>
            </a:r>
            <a:r>
              <a:rPr lang="en-IN" sz="1600" dirty="0">
                <a:solidFill>
                  <a:schemeClr val="accent1"/>
                </a:solidFill>
                <a:latin typeface="Sohn"/>
              </a:rPr>
              <a:t>Music, Entertainment ,Shows, Education ,People &amp; Blogs 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are among the High earned and ranked, top viewed and subscribed channels by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Sohn"/>
              </a:rPr>
              <a:t>YT Channel </a:t>
            </a:r>
            <a:r>
              <a:rPr lang="en-IN" sz="1600" i="0" dirty="0">
                <a:solidFill>
                  <a:schemeClr val="accent1"/>
                </a:solidFill>
                <a:effectLst/>
                <a:latin typeface="Sohn"/>
              </a:rPr>
              <a:t>T-Series Ranked </a:t>
            </a:r>
            <a:r>
              <a:rPr lang="en-IN" sz="1600" i="0" dirty="0">
                <a:solidFill>
                  <a:schemeClr val="bg1"/>
                </a:solidFill>
                <a:effectLst/>
                <a:latin typeface="Sohn"/>
              </a:rPr>
              <a:t>Among the top among country ranking in terms of subscription, earning , Video </a:t>
            </a:r>
            <a:r>
              <a:rPr lang="en-IN" sz="1600" dirty="0">
                <a:solidFill>
                  <a:schemeClr val="bg1"/>
                </a:solidFill>
                <a:latin typeface="Sohn"/>
              </a:rPr>
              <a:t>viewed.</a:t>
            </a:r>
            <a:endParaRPr lang="en-IN" sz="1600" i="0" dirty="0">
              <a:solidFill>
                <a:schemeClr val="bg1"/>
              </a:solidFill>
              <a:effectLst/>
              <a:latin typeface="Soh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i="0" dirty="0">
              <a:solidFill>
                <a:schemeClr val="bg1"/>
              </a:solidFill>
              <a:effectLst/>
              <a:latin typeface="Sohn"/>
            </a:endParaRPr>
          </a:p>
        </p:txBody>
      </p:sp>
    </p:spTree>
    <p:extLst>
      <p:ext uri="{BB962C8B-B14F-4D97-AF65-F5344CB8AC3E}">
        <p14:creationId xmlns:p14="http://schemas.microsoft.com/office/powerpoint/2010/main" val="222859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AF17775-3276-4F51-92E1-356100C4AFDF}"/>
              </a:ext>
            </a:extLst>
          </p:cNvPr>
          <p:cNvSpPr/>
          <p:nvPr/>
        </p:nvSpPr>
        <p:spPr>
          <a:xfrm>
            <a:off x="707760" y="556876"/>
            <a:ext cx="11012116" cy="552217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br>
              <a:rPr lang="en-US" sz="1800">
                <a:solidFill>
                  <a:schemeClr val="bg1"/>
                </a:solidFill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F7C432-E4CD-41C4-9700-CF724A22C4A5}"/>
              </a:ext>
            </a:extLst>
          </p:cNvPr>
          <p:cNvGrpSpPr/>
          <p:nvPr/>
        </p:nvGrpSpPr>
        <p:grpSpPr>
          <a:xfrm>
            <a:off x="10629818" y="5762965"/>
            <a:ext cx="602457" cy="57150"/>
            <a:chOff x="10806101" y="5722143"/>
            <a:chExt cx="602457" cy="571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C4EF5E-F6FC-40F6-AC57-9D779074F121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65BB154-6532-42A0-87DA-E22D8FE5D8CD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A16DCDE-6786-44C0-A3AB-9CEC466E5B75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6BC93C-3ACF-4DB8-8F18-6CA31582C835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819B428-1197-452B-9FB3-12990BAABD27}"/>
              </a:ext>
            </a:extLst>
          </p:cNvPr>
          <p:cNvSpPr txBox="1"/>
          <p:nvPr/>
        </p:nvSpPr>
        <p:spPr>
          <a:xfrm>
            <a:off x="984338" y="707232"/>
            <a:ext cx="3686274" cy="83099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Conclusion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83202C-4F49-4C3D-9FA4-9E8B17F053BD}"/>
              </a:ext>
            </a:extLst>
          </p:cNvPr>
          <p:cNvCxnSpPr>
            <a:cxnSpLocks/>
          </p:cNvCxnSpPr>
          <p:nvPr/>
        </p:nvCxnSpPr>
        <p:spPr>
          <a:xfrm>
            <a:off x="3832355" y="4722958"/>
            <a:ext cx="510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D608AB1-7AA4-190F-9551-8F14D222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1466" y="4722958"/>
            <a:ext cx="1757062" cy="13560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768D781-6BE6-0B9E-70A2-44BE00072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39759" y="672099"/>
            <a:ext cx="2162187" cy="956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D8A95-AACF-8458-D6D1-E1C77F0EEF44}"/>
              </a:ext>
            </a:extLst>
          </p:cNvPr>
          <p:cNvSpPr txBox="1"/>
          <p:nvPr/>
        </p:nvSpPr>
        <p:spPr>
          <a:xfrm>
            <a:off x="971769" y="1655218"/>
            <a:ext cx="10512471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So, As we discussed in our previous slide about all the insights that we extracted from the global data set of YouTube, that can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 be valuable for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content creators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marketing Agencies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 and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businesses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 looking to enhance their YouTube strategies that </a:t>
            </a:r>
            <a:r>
              <a:rPr lang="en-US" b="1" i="0" u="sng" dirty="0">
                <a:solidFill>
                  <a:schemeClr val="accent6"/>
                </a:solidFill>
                <a:effectLst/>
                <a:latin typeface="Söhne"/>
              </a:rPr>
              <a:t>help them to market there product/services to the target audience and Region</a:t>
            </a:r>
            <a:r>
              <a:rPr lang="en-US" b="1" u="sng" dirty="0">
                <a:solidFill>
                  <a:schemeClr val="accent6"/>
                </a:solidFill>
                <a:latin typeface="Söhne"/>
              </a:rPr>
              <a:t> for business advertisement and branding.</a:t>
            </a:r>
            <a:endParaRPr lang="en-US" b="1" i="0" dirty="0">
              <a:solidFill>
                <a:schemeClr val="accent6"/>
              </a:solidFill>
              <a:effectLst/>
              <a:latin typeface="Söhne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For example, they can focus 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öhne"/>
              </a:rPr>
              <a:t>Top</a:t>
            </a:r>
            <a:r>
              <a:rPr lang="en-US" dirty="0">
                <a:solidFill>
                  <a:schemeClr val="accent6"/>
                </a:solidFill>
                <a:latin typeface="Söhne"/>
              </a:rPr>
              <a:t> P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opular categories, Global &amp; </a:t>
            </a:r>
            <a:r>
              <a:rPr lang="en-US" dirty="0">
                <a:solidFill>
                  <a:schemeClr val="accent6"/>
                </a:solidFill>
                <a:latin typeface="Söhne"/>
              </a:rPr>
              <a:t>D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omestic Region wise channels.</a:t>
            </a:r>
            <a:endParaRPr lang="en-US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learn from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top-performing channels, Target countries 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with a significant YouTube user base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to maximize their reach 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and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engagement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 on the platform.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Additionally, understanding earnings and engagement metrics can help creators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make data-driven decisions 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to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optimize their content 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and </a:t>
            </a:r>
            <a:r>
              <a:rPr lang="en-US" i="0" dirty="0">
                <a:solidFill>
                  <a:schemeClr val="accent6"/>
                </a:solidFill>
                <a:effectLst/>
                <a:latin typeface="Söhne"/>
              </a:rPr>
              <a:t>monetization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 strategies</a:t>
            </a:r>
            <a:endParaRPr lang="en-IN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9548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86C8BE2-35C2-46CA-89D9-99B73C6C4825}"/>
              </a:ext>
            </a:extLst>
          </p:cNvPr>
          <p:cNvSpPr/>
          <p:nvPr/>
        </p:nvSpPr>
        <p:spPr>
          <a:xfrm>
            <a:off x="0" y="0"/>
            <a:ext cx="530454" cy="6858000"/>
          </a:xfrm>
          <a:prstGeom prst="rect">
            <a:avLst/>
          </a:prstGeom>
          <a:gradFill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1097E9-9E5C-40DD-981F-D2B0BB308F77}"/>
              </a:ext>
            </a:extLst>
          </p:cNvPr>
          <p:cNvSpPr/>
          <p:nvPr/>
        </p:nvSpPr>
        <p:spPr>
          <a:xfrm>
            <a:off x="744764" y="549275"/>
            <a:ext cx="10931299" cy="5759450"/>
          </a:xfrm>
          <a:prstGeom prst="rect">
            <a:avLst/>
          </a:prstGeom>
          <a:solidFill>
            <a:srgbClr val="090E21"/>
          </a:solidFill>
          <a:ln>
            <a:noFill/>
          </a:ln>
          <a:effectLst>
            <a:outerShdw blurRad="330200" sx="102000" sy="102000" algn="ctr" rotWithShape="0">
              <a:schemeClr val="accent2">
                <a:lumMod val="5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17775-3276-4F51-92E1-356100C4AFDF}"/>
              </a:ext>
            </a:extLst>
          </p:cNvPr>
          <p:cNvSpPr/>
          <p:nvPr/>
        </p:nvSpPr>
        <p:spPr>
          <a:xfrm>
            <a:off x="717201" y="491412"/>
            <a:ext cx="6658154" cy="57594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F7C432-E4CD-41C4-9700-CF724A22C4A5}"/>
              </a:ext>
            </a:extLst>
          </p:cNvPr>
          <p:cNvGrpSpPr/>
          <p:nvPr/>
        </p:nvGrpSpPr>
        <p:grpSpPr>
          <a:xfrm>
            <a:off x="10629818" y="5762965"/>
            <a:ext cx="602457" cy="57150"/>
            <a:chOff x="10806101" y="5722143"/>
            <a:chExt cx="602457" cy="571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C4EF5E-F6FC-40F6-AC57-9D779074F121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65BB154-6532-42A0-87DA-E22D8FE5D8CD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A16DCDE-6786-44C0-A3AB-9CEC466E5B75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6BC93C-3ACF-4DB8-8F18-6CA31582C835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5A9644-3976-4B48-BB6A-E7873609D724}"/>
              </a:ext>
            </a:extLst>
          </p:cNvPr>
          <p:cNvGrpSpPr/>
          <p:nvPr/>
        </p:nvGrpSpPr>
        <p:grpSpPr>
          <a:xfrm>
            <a:off x="5946965" y="1453353"/>
            <a:ext cx="4727678" cy="3018395"/>
            <a:chOff x="6254440" y="1417494"/>
            <a:chExt cx="4624616" cy="301839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19B428-1197-452B-9FB3-12990BAABD27}"/>
                </a:ext>
              </a:extLst>
            </p:cNvPr>
            <p:cNvSpPr txBox="1"/>
            <p:nvPr/>
          </p:nvSpPr>
          <p:spPr>
            <a:xfrm>
              <a:off x="6254440" y="1417494"/>
              <a:ext cx="4530981" cy="1231106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THANK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1B7339-59D0-4ABD-A3AA-D5E8A241564E}"/>
                </a:ext>
              </a:extLst>
            </p:cNvPr>
            <p:cNvSpPr/>
            <p:nvPr/>
          </p:nvSpPr>
          <p:spPr>
            <a:xfrm>
              <a:off x="6254440" y="3451004"/>
              <a:ext cx="4624616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b="0" i="0" dirty="0">
                  <a:solidFill>
                    <a:schemeClr val="bg1"/>
                  </a:solidFill>
                  <a:effectLst/>
                  <a:latin typeface="Söhne"/>
                </a:rPr>
                <a:t>"YouTube is not just a platform; it's a global community where voices from all corners of the world come together, connect, and share their stories."</a:t>
              </a:r>
              <a:endParaRPr lang="en-US" sz="1600" dirty="0">
                <a:solidFill>
                  <a:schemeClr val="bg1"/>
                </a:solidFill>
                <a:latin typeface="Calibri (Headings)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3686E-EFE0-4BD3-A6AC-EA226545F994}"/>
                </a:ext>
              </a:extLst>
            </p:cNvPr>
            <p:cNvSpPr txBox="1"/>
            <p:nvPr/>
          </p:nvSpPr>
          <p:spPr>
            <a:xfrm>
              <a:off x="6254440" y="2369994"/>
              <a:ext cx="4530981" cy="1231106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YOU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83202C-4F49-4C3D-9FA4-9E8B17F053BD}"/>
              </a:ext>
            </a:extLst>
          </p:cNvPr>
          <p:cNvCxnSpPr>
            <a:cxnSpLocks/>
          </p:cNvCxnSpPr>
          <p:nvPr/>
        </p:nvCxnSpPr>
        <p:spPr>
          <a:xfrm>
            <a:off x="744764" y="4107424"/>
            <a:ext cx="510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1CEE13F-19D7-D892-516F-665EF4CC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5" y="1154775"/>
            <a:ext cx="4062683" cy="4062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5EE29-15F3-E2B6-9500-629F27BCF986}"/>
              </a:ext>
            </a:extLst>
          </p:cNvPr>
          <p:cNvSpPr txBox="1"/>
          <p:nvPr/>
        </p:nvSpPr>
        <p:spPr>
          <a:xfrm>
            <a:off x="922828" y="5543116"/>
            <a:ext cx="37501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Calibri (Headings)"/>
              </a:rPr>
              <a:t>Presented By : Vaibhav Sirohi</a:t>
            </a:r>
          </a:p>
          <a:p>
            <a:pPr algn="l"/>
            <a:r>
              <a:rPr lang="en-IN" dirty="0">
                <a:solidFill>
                  <a:schemeClr val="bg1"/>
                </a:solidFill>
                <a:latin typeface="Calibri (Headings)"/>
              </a:rPr>
              <a:t>NIIT : DA92S9 Batch-2023</a:t>
            </a:r>
          </a:p>
        </p:txBody>
      </p:sp>
    </p:spTree>
    <p:extLst>
      <p:ext uri="{BB962C8B-B14F-4D97-AF65-F5344CB8AC3E}">
        <p14:creationId xmlns:p14="http://schemas.microsoft.com/office/powerpoint/2010/main" val="427015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056364"/>
            <a:ext cx="12192000" cy="2801636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2ECDE4-2CF5-2424-2AAC-AB11F5E02329}"/>
              </a:ext>
            </a:extLst>
          </p:cNvPr>
          <p:cNvGrpSpPr/>
          <p:nvPr/>
        </p:nvGrpSpPr>
        <p:grpSpPr>
          <a:xfrm rot="10800000">
            <a:off x="0" y="-1"/>
            <a:ext cx="12192000" cy="2721935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9925FA-0EF5-9CAA-8C43-E4D640A01210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1D9088-65E7-76C1-EE55-576173263B62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BD185A91-D20E-E1E2-C625-ADF876F51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52013" y="536593"/>
            <a:ext cx="4263656" cy="15563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A1915C-85B4-9CE5-D813-8D433E857EFA}"/>
              </a:ext>
            </a:extLst>
          </p:cNvPr>
          <p:cNvSpPr/>
          <p:nvPr/>
        </p:nvSpPr>
        <p:spPr>
          <a:xfrm>
            <a:off x="2651051" y="2246006"/>
            <a:ext cx="796378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LET START WITH YOU</a:t>
            </a:r>
            <a:r>
              <a:rPr lang="en-US" sz="3200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103D9-C278-580B-66FC-D95E8902EE07}"/>
              </a:ext>
            </a:extLst>
          </p:cNvPr>
          <p:cNvSpPr txBox="1"/>
          <p:nvPr/>
        </p:nvSpPr>
        <p:spPr>
          <a:xfrm>
            <a:off x="2438401" y="2747609"/>
            <a:ext cx="8176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today's digital world,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YouTube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internet content creation are incredibly fascinating. I used data from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Kaggle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find out what people really like to watch on YouTube. I looked at things like popular categories and how viewers engage with videos. This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exploration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helps us understand what grabs our attention when we're online.</a:t>
            </a:r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66EC82-F0A6-FE09-4A62-CD24E7C6B65E}"/>
              </a:ext>
            </a:extLst>
          </p:cNvPr>
          <p:cNvSpPr/>
          <p:nvPr/>
        </p:nvSpPr>
        <p:spPr>
          <a:xfrm>
            <a:off x="3649510" y="5769926"/>
            <a:ext cx="52686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öhne"/>
                <a:ea typeface="Open Sans Light"/>
                <a:cs typeface="Segoe UI" panose="020B0502040204020203" pitchFamily="34" charset="0"/>
                <a:sym typeface="Open Sans Light"/>
              </a:rPr>
              <a:t>Data Set : </a:t>
            </a:r>
            <a:r>
              <a:rPr lang="en-US" dirty="0">
                <a:hlinkClick r:id="rId6"/>
              </a:rPr>
              <a:t>Global YouTube Statistics 2023 (kaggle.com)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öhne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2F592-7E9F-B7FF-E800-A2571B6344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3671" y="156356"/>
            <a:ext cx="852758" cy="6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62ECDE4-2CF5-2424-2AAC-AB11F5E02329}"/>
              </a:ext>
            </a:extLst>
          </p:cNvPr>
          <p:cNvGrpSpPr/>
          <p:nvPr/>
        </p:nvGrpSpPr>
        <p:grpSpPr>
          <a:xfrm rot="10800000">
            <a:off x="0" y="0"/>
            <a:ext cx="12192000" cy="2236847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9925FA-0EF5-9CAA-8C43-E4D640A01210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1D9088-65E7-76C1-EE55-576173263B62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BD185A91-D20E-E1E2-C625-ADF876F51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86484" y="458607"/>
            <a:ext cx="3817612" cy="13935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A1915C-85B4-9CE5-D813-8D433E857EFA}"/>
              </a:ext>
            </a:extLst>
          </p:cNvPr>
          <p:cNvSpPr/>
          <p:nvPr/>
        </p:nvSpPr>
        <p:spPr>
          <a:xfrm>
            <a:off x="3586718" y="2182979"/>
            <a:ext cx="489097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Business Objective Goal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103D9-C278-580B-66FC-D95E8902EE07}"/>
              </a:ext>
            </a:extLst>
          </p:cNvPr>
          <p:cNvSpPr txBox="1"/>
          <p:nvPr/>
        </p:nvSpPr>
        <p:spPr>
          <a:xfrm>
            <a:off x="809381" y="3229294"/>
            <a:ext cx="105732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The business objective is to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gain insights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from the available data related to YouTube channels, their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earnings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 world wide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engagement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metrics by view, video rank , ranking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subscriber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counts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By analyzing this data,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we aim to understand the performance of YouTube channels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and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categories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 identify top performers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and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recognize trends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across different countries and categories on the platform.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These insights can inform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Content Creators , Marketing Agencies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and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 businesses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on how to optimize their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strategies for YouTube success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and for the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better understand their audience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and tailor their content effectively, so that they can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market/advertise there product and services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D688F-7633-6A15-9530-FC44E69F9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73671" y="156355"/>
            <a:ext cx="947146" cy="668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9E085A-84C3-BDF0-E87E-DD706F589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52188" y="1981803"/>
            <a:ext cx="944211" cy="8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CE8C08-71AF-645E-0D18-F170DA36E970}"/>
              </a:ext>
            </a:extLst>
          </p:cNvPr>
          <p:cNvSpPr txBox="1"/>
          <p:nvPr/>
        </p:nvSpPr>
        <p:spPr>
          <a:xfrm>
            <a:off x="241005" y="341800"/>
            <a:ext cx="11350360" cy="6078587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EDA: YouTube Data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Analyzing on different criteria.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Analysis on categorical and continuous aspects based on different criteria.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What are the top 10 YouTube channels with the highest yearly/ monthly earnings?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Top 10 YouTube channels with respect to ranking/country ranking and their earnings ,views ,subscription?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Top 10 categories on YouTube with respect to ranking/country ranking and their earnings, views ,subscription?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What are the top 10 countries with the highest YouTube subscription counts?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Can we identify the top 10 YouTube channels by subscription count along with their respective countries?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What are the top 10 YouTube channels with the highest yearly earnings in each country?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Who are the top 10 highest-earning YouTube channels in India in terms of yearly earnings?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Which YouTube channel has the highest video views in India?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How do subscribers and earnings vary across different YouTube categories in India?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What are the category-wise subscriber counts on YouTube in India?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How do total video views vary across different YouTube categories in India?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  <a:cs typeface="Times New Roman" panose="02020603050405020304" pitchFamily="18" charset="0"/>
              </a:rPr>
              <a:t> Can we identify the category with the lowest monthly earnings on YouTube in India?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Söhne"/>
                <a:cs typeface="Times New Roman" panose="02020603050405020304" pitchFamily="18" charset="0"/>
              </a:rPr>
              <a:t>DASHBOARD FOR YOUTUBE DATA ANALYSIS</a:t>
            </a:r>
            <a:endParaRPr lang="en-IN" sz="2000" b="1" dirty="0">
              <a:latin typeface="Söhne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4F4D21-2EBE-82E5-D23F-1B45D0E80BA8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6385A82-8C92-707B-C238-0A1E71A3C67A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D5F5EE7-F8CE-FA60-1EB5-59035F53AE33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C7FE39-26CE-8A55-7254-D728248F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2975" y="738484"/>
            <a:ext cx="1075449" cy="588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B76B3-3851-6434-AA22-3C2A5B511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44794" y="125144"/>
            <a:ext cx="852725" cy="6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3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645605" y="1105075"/>
            <a:ext cx="7445330" cy="116955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  <a:latin typeface="Söhne"/>
              </a:rPr>
              <a:t>DATA CLEANING  AND PRE PROCESSING</a:t>
            </a:r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latin typeface="Söhne"/>
              </a:rPr>
              <a:t>Display the basic information about the dataset like null d-type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Statistical analysis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582413" y="202772"/>
            <a:ext cx="94038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 YOUTUBE CHANNEL INSIGHTS RELATED TO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DIFFERENT CRITERIA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USING PYTHON ANALYSIS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10841934" y="3500197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C7ACF-03DA-F160-A771-7614CDBF0CB9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D0C8A7A-4809-E80C-BD25-528075CCA2C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E75DE9-6AAC-4B7E-5735-DDBE0DCF52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9967DA0-3055-0452-6311-88B90463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35" y="2799791"/>
            <a:ext cx="5296459" cy="27054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DEDF3B-96E0-B138-22E5-AE880899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0" y="2494347"/>
            <a:ext cx="3756986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652344" y="1089392"/>
            <a:ext cx="7445330" cy="160043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  <a:latin typeface="Söhne"/>
              </a:rPr>
              <a:t>DATA CLEANING  AND PRE PROCESSING</a:t>
            </a:r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latin typeface="Söhne"/>
              </a:rPr>
              <a:t>Display the basic information about the dataset like null d-type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C</a:t>
            </a:r>
            <a:r>
              <a:rPr lang="en-US" sz="1400" i="0" dirty="0">
                <a:solidFill>
                  <a:schemeClr val="bg1"/>
                </a:solidFill>
                <a:effectLst/>
                <a:latin typeface="Söhne"/>
              </a:rPr>
              <a:t>ount of missing values for each 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latin typeface="Söhne"/>
              </a:rPr>
              <a:t>Replacing the null values with a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öhne"/>
              </a:rPr>
              <a:t>Statistical analysis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582413" y="202772"/>
            <a:ext cx="94038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 YOUTUBE CHANNEL INSIGHTS RELATED TO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DIFFERENT CRITERIA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USING PYTHON ANALYSIS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10841934" y="3500197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C7ACF-03DA-F160-A771-7614CDBF0CB9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D0C8A7A-4809-E80C-BD25-528075CCA2C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E75DE9-6AAC-4B7E-5735-DDBE0DCF52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DB4EA2-C6AF-668A-0E0A-5B6AC1CE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072" y="2569342"/>
            <a:ext cx="5332517" cy="35533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92F0D-A4F7-A667-B7CB-965FD8ACD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09" y="2729061"/>
            <a:ext cx="4496611" cy="34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C6C895-2D6F-47F0-A411-0F964B4C0C80}"/>
              </a:ext>
            </a:extLst>
          </p:cNvPr>
          <p:cNvSpPr txBox="1"/>
          <p:nvPr/>
        </p:nvSpPr>
        <p:spPr>
          <a:xfrm>
            <a:off x="393032" y="5623092"/>
            <a:ext cx="5514709" cy="98488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Monthly Earnings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: You can create a ranking based on a channel's earnings, with the highest earners ranking higher.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Yearly Earnings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: Similar to monthly earnings, but considering the channel's annual income.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466162" y="199752"/>
            <a:ext cx="88840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YOUTUBE CHANNEL INSIGHTS RELATED TO EARNING USING PYTHON ANALYSIS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10841934" y="3500197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C7ACF-03DA-F160-A771-7614CDBF0CB9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D0C8A7A-4809-E80C-BD25-528075CCA2C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E75DE9-6AAC-4B7E-5735-DDBE0DCF52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76D283-1F40-475A-F25A-EFCDAD1A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2" y="4256647"/>
            <a:ext cx="4816755" cy="915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4C382-98A9-D5CA-8F00-B2FC6F4A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55" y="2989956"/>
            <a:ext cx="4593961" cy="774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DA682-623C-42EF-8736-9ACB84CF2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011" y="4178631"/>
            <a:ext cx="3706010" cy="20028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3C02BAA-07D5-8941-ACE9-BD059A6B4FBE}"/>
              </a:ext>
            </a:extLst>
          </p:cNvPr>
          <p:cNvSpPr/>
          <p:nvPr/>
        </p:nvSpPr>
        <p:spPr>
          <a:xfrm>
            <a:off x="5526990" y="3889635"/>
            <a:ext cx="746757" cy="429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B57489-DD39-5C1E-B77D-69878116D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912" y="1810776"/>
            <a:ext cx="3706011" cy="2193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5BAA53-4967-22FC-5B4D-4F1FB53D0074}"/>
              </a:ext>
            </a:extLst>
          </p:cNvPr>
          <p:cNvSpPr txBox="1"/>
          <p:nvPr/>
        </p:nvSpPr>
        <p:spPr>
          <a:xfrm>
            <a:off x="466162" y="1359351"/>
            <a:ext cx="515072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Söhne"/>
              </a:rPr>
              <a:t>Highest Monthly/yearly earning from channel</a:t>
            </a:r>
          </a:p>
          <a:p>
            <a:pPr algn="l"/>
            <a:endParaRPr lang="en-IN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  <a:latin typeface="Sohn"/>
              </a:rPr>
              <a:t>South Korea YT Channel </a:t>
            </a:r>
            <a:r>
              <a:rPr lang="en-IN" sz="1800" i="0" dirty="0">
                <a:solidFill>
                  <a:schemeClr val="accent1"/>
                </a:solidFill>
                <a:effectLst/>
                <a:latin typeface="Sohn"/>
              </a:rPr>
              <a:t>ýýýýýýýýýýýýýýýý KIMPRO </a:t>
            </a:r>
            <a:r>
              <a:rPr lang="en-IN" sz="1800" i="0" dirty="0">
                <a:solidFill>
                  <a:schemeClr val="bg1"/>
                </a:solidFill>
                <a:effectLst/>
                <a:latin typeface="Sohn"/>
              </a:rPr>
              <a:t>has highest earning in year 2022 </a:t>
            </a:r>
            <a:r>
              <a:rPr lang="en-IN" sz="1800" dirty="0">
                <a:solidFill>
                  <a:schemeClr val="bg1"/>
                </a:solidFill>
                <a:latin typeface="Sohn"/>
              </a:rPr>
              <a:t>w</a:t>
            </a:r>
            <a:r>
              <a:rPr lang="en-IN" sz="1800" i="0" dirty="0">
                <a:solidFill>
                  <a:schemeClr val="bg1"/>
                </a:solidFill>
                <a:effectLst/>
                <a:latin typeface="Sohn"/>
              </a:rPr>
              <a:t>as </a:t>
            </a:r>
            <a:r>
              <a:rPr lang="en-IN" sz="1800" i="0" dirty="0">
                <a:solidFill>
                  <a:schemeClr val="accent1"/>
                </a:solidFill>
                <a:effectLst/>
                <a:latin typeface="Sohn"/>
              </a:rPr>
              <a:t>$163 Million</a:t>
            </a:r>
            <a:r>
              <a:rPr lang="en-IN" sz="1800" i="0" dirty="0">
                <a:solidFill>
                  <a:schemeClr val="bg1"/>
                </a:solidFill>
                <a:effectLst/>
                <a:latin typeface="Sohn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2441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583455" y="245454"/>
            <a:ext cx="9035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YOUTUBE CHANNEL INSIGHTS RELATED TO EARNING USING PYTHON ANALYSIS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10841934" y="3500197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C7ACF-03DA-F160-A771-7614CDBF0CB9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D0C8A7A-4809-E80C-BD25-528075CCA2C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E75DE9-6AAC-4B7E-5735-DDBE0DCF52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B3C02BAA-07D5-8941-ACE9-BD059A6B4FBE}"/>
              </a:ext>
            </a:extLst>
          </p:cNvPr>
          <p:cNvSpPr/>
          <p:nvPr/>
        </p:nvSpPr>
        <p:spPr>
          <a:xfrm>
            <a:off x="5677826" y="4024784"/>
            <a:ext cx="746757" cy="429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BAA53-4967-22FC-5B4D-4F1FB53D0074}"/>
              </a:ext>
            </a:extLst>
          </p:cNvPr>
          <p:cNvSpPr txBox="1"/>
          <p:nvPr/>
        </p:nvSpPr>
        <p:spPr>
          <a:xfrm>
            <a:off x="583455" y="1456302"/>
            <a:ext cx="52711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latin typeface="Söhne"/>
              </a:rPr>
              <a:t>Similarly  for the Lowest yearly earning from channel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9C1B2-6076-B935-316C-69C0F747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83" y="2544039"/>
            <a:ext cx="4120503" cy="2718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36A06D-75FE-3400-1B23-5821A3393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2" y="2544039"/>
            <a:ext cx="4789152" cy="271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3E237-FA87-503C-4687-94111256C416}"/>
              </a:ext>
            </a:extLst>
          </p:cNvPr>
          <p:cNvSpPr txBox="1"/>
          <p:nvPr/>
        </p:nvSpPr>
        <p:spPr>
          <a:xfrm>
            <a:off x="486742" y="5706219"/>
            <a:ext cx="501758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YouTube channel </a:t>
            </a:r>
            <a:r>
              <a:rPr lang="en-IN" dirty="0" err="1">
                <a:solidFill>
                  <a:schemeClr val="accent1"/>
                </a:solidFill>
              </a:rPr>
              <a:t>yyyyyyyyyy</a:t>
            </a:r>
            <a:r>
              <a:rPr lang="en-IN" dirty="0">
                <a:solidFill>
                  <a:schemeClr val="accent1"/>
                </a:solidFill>
              </a:rPr>
              <a:t> KIMPRO </a:t>
            </a:r>
            <a:r>
              <a:rPr lang="en-IN" dirty="0">
                <a:solidFill>
                  <a:schemeClr val="bg1"/>
                </a:solidFill>
              </a:rPr>
              <a:t>has the lowest monthly Earning worldwide.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9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8BC80A0-9718-4704-A6F8-7F095C3899FA}"/>
              </a:ext>
            </a:extLst>
          </p:cNvPr>
          <p:cNvSpPr txBox="1"/>
          <p:nvPr/>
        </p:nvSpPr>
        <p:spPr>
          <a:xfrm>
            <a:off x="160844" y="230529"/>
            <a:ext cx="10365089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YOUTUBE CHANNEL INSIGHTS RELATED TO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WORLD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RANKING,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 MM/YY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EARNING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Subscribers, Video Views/RANK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USING PYTHON ANALYSIS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F5AEEF-D1CD-44A5-90FD-81E1A589A454}"/>
              </a:ext>
            </a:extLst>
          </p:cNvPr>
          <p:cNvGrpSpPr/>
          <p:nvPr/>
        </p:nvGrpSpPr>
        <p:grpSpPr>
          <a:xfrm>
            <a:off x="10841934" y="3500197"/>
            <a:ext cx="602457" cy="57150"/>
            <a:chOff x="10806101" y="5722143"/>
            <a:chExt cx="602457" cy="5715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6D5364-6813-46FC-AB1F-36C6D80875A0}"/>
                </a:ext>
              </a:extLst>
            </p:cNvPr>
            <p:cNvSpPr/>
            <p:nvPr/>
          </p:nvSpPr>
          <p:spPr>
            <a:xfrm>
              <a:off x="11351408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CF49D4F-B83E-4D0B-9E29-855FC12C8247}"/>
                </a:ext>
              </a:extLst>
            </p:cNvPr>
            <p:cNvSpPr/>
            <p:nvPr/>
          </p:nvSpPr>
          <p:spPr>
            <a:xfrm>
              <a:off x="11169639" y="57221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B5CC74-8A09-40F9-A0DB-F92ADDEB1464}"/>
                </a:ext>
              </a:extLst>
            </p:cNvPr>
            <p:cNvSpPr/>
            <p:nvPr/>
          </p:nvSpPr>
          <p:spPr>
            <a:xfrm>
              <a:off x="10987870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4CDACE-E69C-4180-B368-6EB2AC7884CF}"/>
                </a:ext>
              </a:extLst>
            </p:cNvPr>
            <p:cNvSpPr/>
            <p:nvPr/>
          </p:nvSpPr>
          <p:spPr>
            <a:xfrm>
              <a:off x="10806101" y="5722143"/>
              <a:ext cx="57150" cy="571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C7ACF-03DA-F160-A771-7614CDBF0CB9}"/>
              </a:ext>
            </a:extLst>
          </p:cNvPr>
          <p:cNvGrpSpPr/>
          <p:nvPr/>
        </p:nvGrpSpPr>
        <p:grpSpPr>
          <a:xfrm rot="16200000">
            <a:off x="7660122" y="2326121"/>
            <a:ext cx="6858000" cy="2205758"/>
            <a:chOff x="0" y="4948862"/>
            <a:chExt cx="12192000" cy="1909138"/>
          </a:xfrm>
          <a:solidFill>
            <a:srgbClr val="C00000">
              <a:alpha val="56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D0C8A7A-4809-E80C-BD25-528075CCA2C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E75DE9-6AAC-4B7E-5735-DDBE0DCF52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2E5A98-C0E0-4B0E-A5E7-E1023AEE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62622" y="98970"/>
            <a:ext cx="768534" cy="531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FE62C-4B28-0EC0-0488-A83F6456B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21" y="1129553"/>
            <a:ext cx="5949179" cy="5459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EDEA37-8101-B980-887D-4D6D6FC3D7C6}"/>
              </a:ext>
            </a:extLst>
          </p:cNvPr>
          <p:cNvSpPr txBox="1"/>
          <p:nvPr/>
        </p:nvSpPr>
        <p:spPr>
          <a:xfrm>
            <a:off x="6472097" y="2190048"/>
            <a:ext cx="5041537" cy="270843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Top10 </a:t>
            </a:r>
            <a:r>
              <a:rPr lang="en-US" sz="1600" b="1" dirty="0">
                <a:solidFill>
                  <a:schemeClr val="accent1"/>
                </a:solidFill>
              </a:rPr>
              <a:t>YouTube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channel</a:t>
            </a:r>
            <a:r>
              <a:rPr lang="en-US" sz="1600" b="1" dirty="0">
                <a:solidFill>
                  <a:schemeClr val="bg1"/>
                </a:solidFill>
              </a:rPr>
              <a:t> with respect to ‘</a:t>
            </a:r>
            <a:r>
              <a:rPr lang="en-US" sz="1600" b="1" dirty="0">
                <a:solidFill>
                  <a:schemeClr val="accent1"/>
                </a:solidFill>
              </a:rPr>
              <a:t>Rank</a:t>
            </a:r>
            <a:r>
              <a:rPr lang="en-US" sz="1600" b="1" dirty="0">
                <a:solidFill>
                  <a:schemeClr val="bg1"/>
                </a:solidFill>
              </a:rPr>
              <a:t>' and several other aspects.</a:t>
            </a:r>
          </a:p>
          <a:p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T-series </a:t>
            </a:r>
            <a:r>
              <a:rPr lang="en-US" sz="1600" b="1" dirty="0">
                <a:solidFill>
                  <a:schemeClr val="bg1"/>
                </a:solidFill>
                <a:latin typeface="Söhne"/>
              </a:rPr>
              <a:t>has the highest values w.r.t to below criteria (followed by other channels)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algn="l"/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Ranking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Earning(</a:t>
            </a:r>
            <a:r>
              <a:rPr lang="en-US" sz="1600" b="1" dirty="0">
                <a:solidFill>
                  <a:schemeClr val="accent1"/>
                </a:solidFill>
                <a:latin typeface="+mj-lt"/>
              </a:rPr>
              <a:t>MM/YY) </a:t>
            </a:r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Subscribers</a:t>
            </a:r>
            <a:endParaRPr lang="en-IN" sz="16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Video Views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Video Views RANK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54686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Mt_9IUZmR4dAI2vtpIQ"/>
</p:tagLst>
</file>

<file path=ppt/theme/theme1.xml><?xml version="1.0" encoding="utf-8"?>
<a:theme xmlns:a="http://schemas.openxmlformats.org/drawingml/2006/main" name="Office Theme">
  <a:themeElements>
    <a:clrScheme name="Custom 3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1403</Words>
  <Application>Microsoft Office PowerPoint</Application>
  <PresentationFormat>Widescreen</PresentationFormat>
  <Paragraphs>142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-apple-system</vt:lpstr>
      <vt:lpstr>Arial</vt:lpstr>
      <vt:lpstr>Calibri</vt:lpstr>
      <vt:lpstr>Calibri (Headings)</vt:lpstr>
      <vt:lpstr>Calibri Light</vt:lpstr>
      <vt:lpstr>Courier New</vt:lpstr>
      <vt:lpstr>Helvetica Neue</vt:lpstr>
      <vt:lpstr>Segoe UI</vt:lpstr>
      <vt:lpstr>Sohn</vt:lpstr>
      <vt:lpstr>Söhne</vt:lpstr>
      <vt:lpstr>Times New Roman</vt:lpstr>
      <vt:lpstr>Wingdings</vt:lpstr>
      <vt:lpstr>Office Theme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Fierda Usiyah</dc:creator>
  <cp:lastModifiedBy>Vaibhav Sirohi</cp:lastModifiedBy>
  <cp:revision>62</cp:revision>
  <dcterms:created xsi:type="dcterms:W3CDTF">2020-11-05T07:39:25Z</dcterms:created>
  <dcterms:modified xsi:type="dcterms:W3CDTF">2023-10-12T09:38:31Z</dcterms:modified>
</cp:coreProperties>
</file>