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2"/>
  </p:notesMasterIdLst>
  <p:sldIdLst>
    <p:sldId id="266" r:id="rId5"/>
    <p:sldId id="317" r:id="rId6"/>
    <p:sldId id="280" r:id="rId7"/>
    <p:sldId id="310" r:id="rId8"/>
    <p:sldId id="318" r:id="rId9"/>
    <p:sldId id="319" r:id="rId10"/>
    <p:sldId id="320" r:id="rId11"/>
    <p:sldId id="321" r:id="rId12"/>
    <p:sldId id="322" r:id="rId13"/>
    <p:sldId id="326" r:id="rId14"/>
    <p:sldId id="323" r:id="rId15"/>
    <p:sldId id="325" r:id="rId16"/>
    <p:sldId id="324" r:id="rId17"/>
    <p:sldId id="327" r:id="rId18"/>
    <p:sldId id="328" r:id="rId19"/>
    <p:sldId id="308" r:id="rId20"/>
    <p:sldId id="30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5" initials="9" lastIdx="7" clrIdx="0">
    <p:extLst>
      <p:ext uri="{19B8F6BF-5375-455C-9EA6-DF929625EA0E}">
        <p15:presenceInfo xmlns:p15="http://schemas.microsoft.com/office/powerpoint/2012/main" userId="9197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FF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5" autoAdjust="0"/>
    <p:restoredTop sz="94564" autoAdjust="0"/>
  </p:normalViewPr>
  <p:slideViewPr>
    <p:cSldViewPr snapToGrid="0">
      <p:cViewPr varScale="1">
        <p:scale>
          <a:sx n="79" d="100"/>
          <a:sy n="79" d="100"/>
        </p:scale>
        <p:origin x="9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9D91A-5C8D-4DD9-9A75-D00FADC1E50F}"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7AEB4-4B17-4DE5-910D-19214A0CF257}" type="slidenum">
              <a:rPr lang="en-IN" smtClean="0"/>
              <a:t>‹#›</a:t>
            </a:fld>
            <a:endParaRPr lang="en-IN"/>
          </a:p>
        </p:txBody>
      </p:sp>
    </p:spTree>
    <p:extLst>
      <p:ext uri="{BB962C8B-B14F-4D97-AF65-F5344CB8AC3E}">
        <p14:creationId xmlns:p14="http://schemas.microsoft.com/office/powerpoint/2010/main" val="228443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66628-28D5-4A7A-93C3-83C2CBB4323E}" type="slidenum">
              <a:rPr lang="en-IN" smtClean="0"/>
              <a:t>2</a:t>
            </a:fld>
            <a:endParaRPr lang="en-IN"/>
          </a:p>
        </p:txBody>
      </p:sp>
    </p:spTree>
    <p:extLst>
      <p:ext uri="{BB962C8B-B14F-4D97-AF65-F5344CB8AC3E}">
        <p14:creationId xmlns:p14="http://schemas.microsoft.com/office/powerpoint/2010/main" val="312959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66628-28D5-4A7A-93C3-83C2CBB4323E}"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933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6687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1810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12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06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49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119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89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89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85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10/6/2023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73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10/6/2023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9801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ngall.com/analysis-png"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carawebs.info/2013/08/pengertian-sql.html?m=0"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pngall.com/analysis-png" TargetMode="Externa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carawebs.info/2013/08/pengertian-sql.html?m=0"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997985" y="1415845"/>
            <a:ext cx="5702710" cy="2091813"/>
          </a:xfrm>
        </p:spPr>
        <p:txBody>
          <a:bodyPr>
            <a:normAutofit fontScale="90000"/>
          </a:bodyPr>
          <a:lstStyle/>
          <a:p>
            <a:pPr algn="ctr">
              <a:lnSpc>
                <a:spcPct val="150000"/>
              </a:lnSpc>
            </a:pPr>
            <a:r>
              <a:rPr lang="en-US" sz="4400" dirty="0">
                <a:latin typeface="Times New Roman" panose="02020603050405020304" pitchFamily="18" charset="0"/>
                <a:cs typeface="Times New Roman" panose="02020603050405020304" pitchFamily="18" charset="0"/>
              </a:rPr>
              <a:t>CAPSTONE PROJECT</a:t>
            </a:r>
            <a:br>
              <a:rPr lang="en-US" sz="5400" u="sng"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Movie Rental Data Analysis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Using SQL</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a:blipFill>
            <a:blip r:embed="rId2"/>
            <a:tile tx="0" ty="0" sx="100000" sy="100000" flip="none" algn="tl"/>
          </a:blipFill>
        </p:spPr>
      </p:pic>
      <p:sp>
        <p:nvSpPr>
          <p:cNvPr id="5" name="TextBox 4">
            <a:extLst>
              <a:ext uri="{FF2B5EF4-FFF2-40B4-BE49-F238E27FC236}">
                <a16:creationId xmlns:a16="http://schemas.microsoft.com/office/drawing/2014/main" id="{A696F98B-38FA-E7C3-75BD-808741A54567}"/>
              </a:ext>
            </a:extLst>
          </p:cNvPr>
          <p:cNvSpPr txBox="1"/>
          <p:nvPr/>
        </p:nvSpPr>
        <p:spPr>
          <a:xfrm>
            <a:off x="9859759" y="5528564"/>
            <a:ext cx="2608465" cy="646331"/>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Vaibhav </a:t>
            </a:r>
            <a:r>
              <a:rPr lang="en-US" dirty="0" err="1">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irohi</a:t>
            </a: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NIIT Batch </a:t>
            </a:r>
            <a:r>
              <a:rPr lang="en-US" dirty="0">
                <a:latin typeface="Times New Roman" panose="02020603050405020304" pitchFamily="18" charset="0"/>
                <a:cs typeface="Times New Roman" panose="02020603050405020304" pitchFamily="18" charset="0"/>
              </a:rPr>
              <a:t>DA92S9</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226C92-35EB-FAA3-6648-9E8A0F194294}"/>
              </a:ext>
            </a:extLst>
          </p:cNvPr>
          <p:cNvPicPr>
            <a:picLocks noChangeAspect="1"/>
          </p:cNvPicPr>
          <p:nvPr/>
        </p:nvPicPr>
        <p:blipFill>
          <a:blip r:embed="rId4"/>
          <a:stretch>
            <a:fillRect/>
          </a:stretch>
        </p:blipFill>
        <p:spPr>
          <a:xfrm>
            <a:off x="11321724" y="2782113"/>
            <a:ext cx="870276" cy="812258"/>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71607" y="1028691"/>
            <a:ext cx="9603275" cy="1049235"/>
          </a:xfrm>
          <a:effectLst>
            <a:outerShdw blurRad="50800" dist="50800" dir="5400000" algn="ctr" rotWithShape="0">
              <a:srgbClr val="000000">
                <a:alpha val="0"/>
              </a:srgbClr>
            </a:outerShdw>
          </a:effectLst>
        </p:spPr>
        <p:txBody>
          <a:bodyPr>
            <a:normAutofit fontScale="90000"/>
          </a:bodyPr>
          <a:lstStyle/>
          <a:p>
            <a:pPr marL="342900" indent="-342900" algn="just">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7: </a:t>
            </a:r>
            <a:r>
              <a:rPr lang="en-US" sz="1800" dirty="0">
                <a:latin typeface="Calibri" panose="020F0502020204030204" pitchFamily="34" charset="0"/>
                <a:ea typeface="Calibri" panose="020F0502020204030204" pitchFamily="34" charset="0"/>
                <a:cs typeface="Calibri" panose="020F0502020204030204" pitchFamily="34" charset="0"/>
              </a:rPr>
              <a:t>"Music of Queen’ and 'Kris Kristofferson’ have seen an unlikely resurgence.-- As an unintended consequence, films starting with the letters "K" and "Q" have also soared in popularity.-- Display the titles of the movies starting with the letters 'K* and "Q".</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356155" y="4080354"/>
            <a:ext cx="2138083"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r>
              <a:rPr lang="en-IN"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06BB367-FB3C-2F16-515B-45C15042D61C}"/>
              </a:ext>
            </a:extLst>
          </p:cNvPr>
          <p:cNvSpPr txBox="1"/>
          <p:nvPr/>
        </p:nvSpPr>
        <p:spPr>
          <a:xfrm>
            <a:off x="1383768" y="4619428"/>
            <a:ext cx="7512583" cy="923330"/>
          </a:xfrm>
          <a:prstGeom prst="rect">
            <a:avLst/>
          </a:prstGeom>
          <a:noFill/>
          <a:effectLst>
            <a:glow rad="127000">
              <a:schemeClr val="tx1"/>
            </a:glow>
          </a:effectLst>
        </p:spPr>
        <p:txBody>
          <a:bodyPr wrap="square" rtlCol="0">
            <a:spAutoFit/>
          </a:bodyPr>
          <a:lstStyle/>
          <a:p>
            <a:r>
              <a:rPr lang="en-US" dirty="0">
                <a:latin typeface="Times New Roman" panose="02020603050405020304" pitchFamily="18" charset="0"/>
                <a:cs typeface="Times New Roman" panose="02020603050405020304" pitchFamily="18" charset="0"/>
              </a:rPr>
              <a:t>Here, we selected the desired column from the table FILM and used the ‘where’ ‘like’ order by to sort and Arithmetic operator ‘%’ function to fetch the particular name that starts with K and Q alphabet.</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383768" y="2404074"/>
            <a:ext cx="12729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Query</a:t>
            </a:r>
            <a:r>
              <a:rPr lang="en-IN" dirty="0"/>
              <a:t>:</a:t>
            </a:r>
          </a:p>
        </p:txBody>
      </p:sp>
      <p:pic>
        <p:nvPicPr>
          <p:cNvPr id="4" name="Picture 3">
            <a:extLst>
              <a:ext uri="{FF2B5EF4-FFF2-40B4-BE49-F238E27FC236}">
                <a16:creationId xmlns:a16="http://schemas.microsoft.com/office/drawing/2014/main" id="{0C26CA17-9D26-75E6-7FAD-D9379A9C2DFB}"/>
              </a:ext>
            </a:extLst>
          </p:cNvPr>
          <p:cNvPicPr>
            <a:picLocks noChangeAspect="1"/>
          </p:cNvPicPr>
          <p:nvPr/>
        </p:nvPicPr>
        <p:blipFill>
          <a:blip r:embed="rId3"/>
          <a:stretch>
            <a:fillRect/>
          </a:stretch>
        </p:blipFill>
        <p:spPr>
          <a:xfrm>
            <a:off x="2411944" y="2008540"/>
            <a:ext cx="2863330" cy="1977257"/>
          </a:xfrm>
          <a:prstGeom prst="rect">
            <a:avLst/>
          </a:prstGeom>
          <a:effectLst>
            <a:glow rad="50800">
              <a:schemeClr val="tx2"/>
            </a:glow>
          </a:effectLst>
        </p:spPr>
      </p:pic>
      <p:pic>
        <p:nvPicPr>
          <p:cNvPr id="6" name="Picture 5">
            <a:extLst>
              <a:ext uri="{FF2B5EF4-FFF2-40B4-BE49-F238E27FC236}">
                <a16:creationId xmlns:a16="http://schemas.microsoft.com/office/drawing/2014/main" id="{20664B30-356A-07FB-79BC-BA77129F3BF6}"/>
              </a:ext>
            </a:extLst>
          </p:cNvPr>
          <p:cNvPicPr>
            <a:picLocks noChangeAspect="1"/>
          </p:cNvPicPr>
          <p:nvPr/>
        </p:nvPicPr>
        <p:blipFill>
          <a:blip r:embed="rId4"/>
          <a:stretch>
            <a:fillRect/>
          </a:stretch>
        </p:blipFill>
        <p:spPr>
          <a:xfrm>
            <a:off x="9189826" y="1925528"/>
            <a:ext cx="1082134" cy="2728196"/>
          </a:xfrm>
          <a:prstGeom prst="rect">
            <a:avLst/>
          </a:prstGeom>
          <a:effectLst>
            <a:glow rad="50800">
              <a:schemeClr val="tx2"/>
            </a:glow>
          </a:effectLst>
        </p:spPr>
      </p:pic>
      <p:pic>
        <p:nvPicPr>
          <p:cNvPr id="8" name="Picture 7">
            <a:extLst>
              <a:ext uri="{FF2B5EF4-FFF2-40B4-BE49-F238E27FC236}">
                <a16:creationId xmlns:a16="http://schemas.microsoft.com/office/drawing/2014/main" id="{305EFCD1-3327-FAB3-6D22-F22C2E0FBAF8}"/>
              </a:ext>
            </a:extLst>
          </p:cNvPr>
          <p:cNvPicPr>
            <a:picLocks noChangeAspect="1"/>
          </p:cNvPicPr>
          <p:nvPr/>
        </p:nvPicPr>
        <p:blipFill>
          <a:blip r:embed="rId5"/>
          <a:stretch>
            <a:fillRect/>
          </a:stretch>
        </p:blipFill>
        <p:spPr>
          <a:xfrm>
            <a:off x="4986991" y="5731871"/>
            <a:ext cx="6904318" cy="182896"/>
          </a:xfrm>
          <a:prstGeom prst="rect">
            <a:avLst/>
          </a:prstGeom>
          <a:effectLst>
            <a:glow rad="50800">
              <a:schemeClr val="tx2"/>
            </a:glow>
          </a:effectLst>
        </p:spPr>
      </p:pic>
      <p:sp>
        <p:nvSpPr>
          <p:cNvPr id="9" name="TextBox 8">
            <a:extLst>
              <a:ext uri="{FF2B5EF4-FFF2-40B4-BE49-F238E27FC236}">
                <a16:creationId xmlns:a16="http://schemas.microsoft.com/office/drawing/2014/main" id="{D69235A4-9FFC-67D4-75AF-C5AEEE7C1A5B}"/>
              </a:ext>
            </a:extLst>
          </p:cNvPr>
          <p:cNvSpPr txBox="1"/>
          <p:nvPr/>
        </p:nvSpPr>
        <p:spPr>
          <a:xfrm>
            <a:off x="7219951" y="3059668"/>
            <a:ext cx="1676400" cy="369332"/>
          </a:xfrm>
          <a:prstGeom prst="rect">
            <a:avLst/>
          </a:prstGeom>
          <a:noFill/>
        </p:spPr>
        <p:txBody>
          <a:bodyPr wrap="square" rtlCol="0">
            <a:spAutoFit/>
          </a:bodyPr>
          <a:lstStyle/>
          <a:p>
            <a:r>
              <a:rPr lang="en-IN" dirty="0"/>
              <a:t>Output Result</a:t>
            </a:r>
          </a:p>
        </p:txBody>
      </p:sp>
    </p:spTree>
    <p:extLst>
      <p:ext uri="{BB962C8B-B14F-4D97-AF65-F5344CB8AC3E}">
        <p14:creationId xmlns:p14="http://schemas.microsoft.com/office/powerpoint/2010/main" val="159896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45391" y="1160618"/>
            <a:ext cx="9908359" cy="1049235"/>
          </a:xfrm>
          <a:effectLst>
            <a:outerShdw blurRad="50800" dist="50800" dir="5400000" algn="ctr" rotWithShape="0">
              <a:srgbClr val="000000">
                <a:alpha val="0"/>
              </a:srgbClr>
            </a:outerShdw>
          </a:effectLst>
        </p:spPr>
        <p:txBody>
          <a:bodyPr>
            <a:normAutofit/>
          </a:bodyPr>
          <a:lstStyle/>
          <a:p>
            <a:pPr marL="342900" indent="-342900" algn="just">
              <a:lnSpc>
                <a:spcPct val="100000"/>
              </a:lnSpc>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8: </a:t>
            </a:r>
            <a:r>
              <a:rPr lang="en-US" sz="1800" dirty="0">
                <a:latin typeface="Calibri" panose="020F0502020204030204" pitchFamily="34" charset="0"/>
                <a:ea typeface="Calibri" panose="020F0502020204030204" pitchFamily="34" charset="0"/>
                <a:cs typeface="Calibri" panose="020F0502020204030204" pitchFamily="34" charset="0"/>
              </a:rPr>
              <a:t>The movie ‘AGENT TRUMAN' has been a great success. Display the first names and last names of all actors who are a part of this movie.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399793" y="4303417"/>
            <a:ext cx="2138083" cy="95410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Interpretation</a:t>
            </a:r>
            <a:r>
              <a:rPr lang="en-IN" sz="32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06BB367-FB3C-2F16-515B-45C15042D61C}"/>
              </a:ext>
            </a:extLst>
          </p:cNvPr>
          <p:cNvSpPr txBox="1"/>
          <p:nvPr/>
        </p:nvSpPr>
        <p:spPr>
          <a:xfrm>
            <a:off x="1383768" y="4907620"/>
            <a:ext cx="7687057" cy="923330"/>
          </a:xfrm>
          <a:prstGeom prst="rect">
            <a:avLst/>
          </a:prstGeom>
          <a:noFill/>
          <a:effectLst>
            <a:glow rad="127000">
              <a:schemeClr val="tx1"/>
            </a:glow>
          </a:effectLst>
        </p:spPr>
        <p:txBody>
          <a:bodyPr wrap="square" rtlCol="0">
            <a:spAutoFit/>
          </a:bodyPr>
          <a:lstStyle/>
          <a:p>
            <a:r>
              <a:rPr lang="en-US" dirty="0">
                <a:latin typeface="Times New Roman" panose="02020603050405020304" pitchFamily="18" charset="0"/>
                <a:cs typeface="Times New Roman" panose="02020603050405020304" pitchFamily="18" charset="0"/>
              </a:rPr>
              <a:t>For task 8, we selected the desired column from the actor table by using joins we got all the matching records of all actors who are the part of movie </a:t>
            </a:r>
            <a:r>
              <a:rPr lang="en-US" sz="1800" dirty="0">
                <a:latin typeface="Calibri" panose="020F0502020204030204" pitchFamily="34" charset="0"/>
                <a:ea typeface="Calibri" panose="020F0502020204030204" pitchFamily="34" charset="0"/>
                <a:cs typeface="Calibri" panose="020F0502020204030204" pitchFamily="34" charset="0"/>
              </a:rPr>
              <a:t>‘AGENT TRUMAN’ .</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383768" y="2404074"/>
            <a:ext cx="127298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Query</a:t>
            </a:r>
            <a:r>
              <a:rPr lang="en-IN" dirty="0"/>
              <a:t>:</a:t>
            </a:r>
          </a:p>
        </p:txBody>
      </p:sp>
      <p:pic>
        <p:nvPicPr>
          <p:cNvPr id="5" name="Picture 4">
            <a:extLst>
              <a:ext uri="{FF2B5EF4-FFF2-40B4-BE49-F238E27FC236}">
                <a16:creationId xmlns:a16="http://schemas.microsoft.com/office/drawing/2014/main" id="{379E221E-C8AD-6A8E-6BF4-8E01D7998F12}"/>
              </a:ext>
            </a:extLst>
          </p:cNvPr>
          <p:cNvPicPr>
            <a:picLocks noChangeAspect="1"/>
          </p:cNvPicPr>
          <p:nvPr/>
        </p:nvPicPr>
        <p:blipFill>
          <a:blip r:embed="rId3"/>
          <a:stretch>
            <a:fillRect/>
          </a:stretch>
        </p:blipFill>
        <p:spPr>
          <a:xfrm>
            <a:off x="8394280" y="2176068"/>
            <a:ext cx="2232978" cy="1862531"/>
          </a:xfrm>
          <a:prstGeom prst="rect">
            <a:avLst/>
          </a:prstGeom>
          <a:effectLst>
            <a:glow rad="50800">
              <a:schemeClr val="tx2"/>
            </a:glow>
          </a:effectLst>
        </p:spPr>
      </p:pic>
      <p:pic>
        <p:nvPicPr>
          <p:cNvPr id="7" name="Picture 6">
            <a:extLst>
              <a:ext uri="{FF2B5EF4-FFF2-40B4-BE49-F238E27FC236}">
                <a16:creationId xmlns:a16="http://schemas.microsoft.com/office/drawing/2014/main" id="{DA5643B5-F63C-97B5-965F-FFEDB8DD1857}"/>
              </a:ext>
            </a:extLst>
          </p:cNvPr>
          <p:cNvPicPr>
            <a:picLocks noChangeAspect="1"/>
          </p:cNvPicPr>
          <p:nvPr/>
        </p:nvPicPr>
        <p:blipFill>
          <a:blip r:embed="rId4"/>
          <a:stretch>
            <a:fillRect/>
          </a:stretch>
        </p:blipFill>
        <p:spPr>
          <a:xfrm>
            <a:off x="5095576" y="5911208"/>
            <a:ext cx="6896698" cy="160034"/>
          </a:xfrm>
          <a:prstGeom prst="rect">
            <a:avLst/>
          </a:prstGeom>
          <a:effectLst>
            <a:glow rad="50800">
              <a:schemeClr val="tx2"/>
            </a:glow>
          </a:effectLst>
        </p:spPr>
      </p:pic>
      <p:pic>
        <p:nvPicPr>
          <p:cNvPr id="11" name="Picture 10">
            <a:extLst>
              <a:ext uri="{FF2B5EF4-FFF2-40B4-BE49-F238E27FC236}">
                <a16:creationId xmlns:a16="http://schemas.microsoft.com/office/drawing/2014/main" id="{53661AC4-F2BC-0708-56F1-A9B0C302E381}"/>
              </a:ext>
            </a:extLst>
          </p:cNvPr>
          <p:cNvPicPr>
            <a:picLocks noChangeAspect="1"/>
          </p:cNvPicPr>
          <p:nvPr/>
        </p:nvPicPr>
        <p:blipFill>
          <a:blip r:embed="rId5"/>
          <a:stretch>
            <a:fillRect/>
          </a:stretch>
        </p:blipFill>
        <p:spPr>
          <a:xfrm>
            <a:off x="2851618" y="2019768"/>
            <a:ext cx="3840813" cy="2171888"/>
          </a:xfrm>
          <a:prstGeom prst="rect">
            <a:avLst/>
          </a:prstGeom>
          <a:effectLst>
            <a:glow rad="50800">
              <a:schemeClr val="tx2"/>
            </a:glow>
          </a:effectLst>
        </p:spPr>
      </p:pic>
      <p:sp>
        <p:nvSpPr>
          <p:cNvPr id="12" name="TextBox 11">
            <a:extLst>
              <a:ext uri="{FF2B5EF4-FFF2-40B4-BE49-F238E27FC236}">
                <a16:creationId xmlns:a16="http://schemas.microsoft.com/office/drawing/2014/main" id="{3EBE84F7-8206-B759-5BF4-A3A8888B3489}"/>
              </a:ext>
            </a:extLst>
          </p:cNvPr>
          <p:cNvSpPr txBox="1"/>
          <p:nvPr/>
        </p:nvSpPr>
        <p:spPr>
          <a:xfrm>
            <a:off x="8795510" y="4082150"/>
            <a:ext cx="1676400" cy="369332"/>
          </a:xfrm>
          <a:prstGeom prst="rect">
            <a:avLst/>
          </a:prstGeom>
          <a:noFill/>
        </p:spPr>
        <p:txBody>
          <a:bodyPr wrap="square" rtlCol="0">
            <a:spAutoFit/>
          </a:bodyPr>
          <a:lstStyle/>
          <a:p>
            <a:r>
              <a:rPr lang="en-IN" dirty="0"/>
              <a:t>Output Result</a:t>
            </a:r>
          </a:p>
        </p:txBody>
      </p:sp>
    </p:spTree>
    <p:extLst>
      <p:ext uri="{BB962C8B-B14F-4D97-AF65-F5344CB8AC3E}">
        <p14:creationId xmlns:p14="http://schemas.microsoft.com/office/powerpoint/2010/main" val="32052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81132" y="981796"/>
            <a:ext cx="9967868" cy="1049235"/>
          </a:xfrm>
          <a:effectLst>
            <a:outerShdw blurRad="50800" dist="50800" dir="5400000" algn="ctr" rotWithShape="0">
              <a:srgbClr val="000000">
                <a:alpha val="0"/>
              </a:srgbClr>
            </a:outerShdw>
          </a:effectLst>
        </p:spPr>
        <p:txBody>
          <a:bodyPr>
            <a:normAutofit/>
          </a:bodyPr>
          <a:lstStyle/>
          <a:p>
            <a:pPr marL="342900" indent="-342900" algn="just">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Task 9: </a:t>
            </a:r>
            <a:r>
              <a:rPr lang="en-US" sz="1800" dirty="0">
                <a:latin typeface="Calibri" panose="020F0502020204030204" pitchFamily="34" charset="0"/>
                <a:ea typeface="Calibri" panose="020F0502020204030204" pitchFamily="34" charset="0"/>
                <a:cs typeface="Calibri" panose="020F0502020204030204" pitchFamily="34" charset="0"/>
              </a:rPr>
              <a:t>Sales has been down among the family audience with kids The management wants to promote the movies that fall under the children' category. Identify and display the names of the movies in the family category.</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383768" y="4139386"/>
            <a:ext cx="2138083" cy="95410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Interpretation</a:t>
            </a:r>
            <a:r>
              <a:rPr lang="en-IN" sz="32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06BB367-FB3C-2F16-515B-45C15042D61C}"/>
              </a:ext>
            </a:extLst>
          </p:cNvPr>
          <p:cNvSpPr txBox="1"/>
          <p:nvPr/>
        </p:nvSpPr>
        <p:spPr>
          <a:xfrm>
            <a:off x="1383768" y="4655785"/>
            <a:ext cx="7226832" cy="1200329"/>
          </a:xfrm>
          <a:prstGeom prst="rect">
            <a:avLst/>
          </a:prstGeom>
          <a:noFill/>
          <a:effectLst>
            <a:glow rad="127000">
              <a:schemeClr val="tx1"/>
            </a:glow>
          </a:effectLst>
        </p:spPr>
        <p:txBody>
          <a:bodyPr wrap="square" rtlCol="0">
            <a:spAutoFit/>
          </a:bodyPr>
          <a:lstStyle/>
          <a:p>
            <a:r>
              <a:rPr lang="en-US" dirty="0">
                <a:latin typeface="Times New Roman" panose="02020603050405020304" pitchFamily="18" charset="0"/>
                <a:cs typeface="Times New Roman" panose="02020603050405020304" pitchFamily="18" charset="0"/>
              </a:rPr>
              <a:t>Here, we selected the desired column from the table film, as </a:t>
            </a:r>
            <a:r>
              <a:rPr lang="en-US" b="0" i="0" dirty="0">
                <a:effectLst/>
                <a:latin typeface="Times New Roman" panose="02020603050405020304" pitchFamily="18" charset="0"/>
                <a:cs typeface="Times New Roman" panose="02020603050405020304" pitchFamily="18" charset="0"/>
              </a:rPr>
              <a:t>list of film titles that belong to the </a:t>
            </a:r>
            <a:r>
              <a:rPr lang="en-US" sz="1800" dirty="0">
                <a:latin typeface="Calibri" panose="020F0502020204030204" pitchFamily="34" charset="0"/>
                <a:ea typeface="Calibri" panose="020F0502020204030204" pitchFamily="34" charset="0"/>
                <a:cs typeface="Calibri" panose="020F0502020204030204" pitchFamily="34" charset="0"/>
              </a:rPr>
              <a:t>children </a:t>
            </a:r>
            <a:r>
              <a:rPr lang="en-US" b="0" i="0" dirty="0">
                <a:effectLst/>
                <a:latin typeface="Times New Roman" panose="02020603050405020304" pitchFamily="18" charset="0"/>
                <a:cs typeface="Times New Roman" panose="02020603050405020304" pitchFamily="18" charset="0"/>
              </a:rPr>
              <a:t>' category. We have use Join to connect the film, </a:t>
            </a:r>
            <a:r>
              <a:rPr lang="en-US" b="0" i="0" dirty="0" err="1">
                <a:effectLst/>
                <a:latin typeface="Times New Roman" panose="02020603050405020304" pitchFamily="18" charset="0"/>
                <a:cs typeface="Times New Roman" panose="02020603050405020304" pitchFamily="18" charset="0"/>
              </a:rPr>
              <a:t>film_category</a:t>
            </a:r>
            <a:r>
              <a:rPr lang="en-US" b="0" i="0" dirty="0">
                <a:effectLst/>
                <a:latin typeface="Times New Roman" panose="02020603050405020304" pitchFamily="18" charset="0"/>
                <a:cs typeface="Times New Roman" panose="02020603050405020304" pitchFamily="18" charset="0"/>
              </a:rPr>
              <a:t>, and category tables based on their respective IDs to fetch the desired result.</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383768" y="2404074"/>
            <a:ext cx="127298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Query</a:t>
            </a:r>
            <a:r>
              <a:rPr lang="en-IN" dirty="0"/>
              <a:t>:</a:t>
            </a:r>
          </a:p>
        </p:txBody>
      </p:sp>
      <p:pic>
        <p:nvPicPr>
          <p:cNvPr id="4" name="Picture 3">
            <a:extLst>
              <a:ext uri="{FF2B5EF4-FFF2-40B4-BE49-F238E27FC236}">
                <a16:creationId xmlns:a16="http://schemas.microsoft.com/office/drawing/2014/main" id="{4C07AB82-95D1-B8F8-BD3F-0EA1DAE36C04}"/>
              </a:ext>
            </a:extLst>
          </p:cNvPr>
          <p:cNvPicPr>
            <a:picLocks noChangeAspect="1"/>
          </p:cNvPicPr>
          <p:nvPr/>
        </p:nvPicPr>
        <p:blipFill>
          <a:blip r:embed="rId3"/>
          <a:stretch>
            <a:fillRect/>
          </a:stretch>
        </p:blipFill>
        <p:spPr>
          <a:xfrm>
            <a:off x="5228631" y="5874234"/>
            <a:ext cx="6858594" cy="213378"/>
          </a:xfrm>
          <a:prstGeom prst="rect">
            <a:avLst/>
          </a:prstGeom>
          <a:effectLst>
            <a:glow rad="50800">
              <a:schemeClr val="tx2"/>
            </a:glow>
          </a:effectLst>
        </p:spPr>
      </p:pic>
      <p:pic>
        <p:nvPicPr>
          <p:cNvPr id="6" name="Picture 5">
            <a:extLst>
              <a:ext uri="{FF2B5EF4-FFF2-40B4-BE49-F238E27FC236}">
                <a16:creationId xmlns:a16="http://schemas.microsoft.com/office/drawing/2014/main" id="{BCA51E68-9300-6A85-2E2D-88C15B68ADA6}"/>
              </a:ext>
            </a:extLst>
          </p:cNvPr>
          <p:cNvPicPr>
            <a:picLocks noChangeAspect="1"/>
          </p:cNvPicPr>
          <p:nvPr/>
        </p:nvPicPr>
        <p:blipFill>
          <a:blip r:embed="rId4"/>
          <a:stretch>
            <a:fillRect/>
          </a:stretch>
        </p:blipFill>
        <p:spPr>
          <a:xfrm>
            <a:off x="9401175" y="2031031"/>
            <a:ext cx="1407057" cy="3109311"/>
          </a:xfrm>
          <a:prstGeom prst="rect">
            <a:avLst/>
          </a:prstGeom>
          <a:effectLst>
            <a:glow rad="50800">
              <a:schemeClr val="tx2"/>
            </a:glow>
          </a:effectLst>
        </p:spPr>
      </p:pic>
      <p:pic>
        <p:nvPicPr>
          <p:cNvPr id="8" name="Picture 7">
            <a:extLst>
              <a:ext uri="{FF2B5EF4-FFF2-40B4-BE49-F238E27FC236}">
                <a16:creationId xmlns:a16="http://schemas.microsoft.com/office/drawing/2014/main" id="{121F2C34-BC38-5836-94E2-73E176DAAE69}"/>
              </a:ext>
            </a:extLst>
          </p:cNvPr>
          <p:cNvPicPr>
            <a:picLocks noChangeAspect="1"/>
          </p:cNvPicPr>
          <p:nvPr/>
        </p:nvPicPr>
        <p:blipFill>
          <a:blip r:embed="rId5"/>
          <a:stretch>
            <a:fillRect/>
          </a:stretch>
        </p:blipFill>
        <p:spPr>
          <a:xfrm>
            <a:off x="2656756" y="2031032"/>
            <a:ext cx="4343776" cy="2088061"/>
          </a:xfrm>
          <a:prstGeom prst="rect">
            <a:avLst/>
          </a:prstGeom>
          <a:effectLst>
            <a:glow rad="50800">
              <a:schemeClr val="tx2"/>
            </a:glow>
          </a:effectLst>
        </p:spPr>
      </p:pic>
      <p:sp>
        <p:nvSpPr>
          <p:cNvPr id="9" name="TextBox 8">
            <a:extLst>
              <a:ext uri="{FF2B5EF4-FFF2-40B4-BE49-F238E27FC236}">
                <a16:creationId xmlns:a16="http://schemas.microsoft.com/office/drawing/2014/main" id="{950D7CAE-E3A3-038D-79B1-AE5A01782E1C}"/>
              </a:ext>
            </a:extLst>
          </p:cNvPr>
          <p:cNvSpPr txBox="1"/>
          <p:nvPr/>
        </p:nvSpPr>
        <p:spPr>
          <a:xfrm>
            <a:off x="9372600" y="5137956"/>
            <a:ext cx="1676400" cy="369332"/>
          </a:xfrm>
          <a:prstGeom prst="rect">
            <a:avLst/>
          </a:prstGeom>
          <a:noFill/>
        </p:spPr>
        <p:txBody>
          <a:bodyPr wrap="square" rtlCol="0">
            <a:spAutoFit/>
          </a:bodyPr>
          <a:lstStyle/>
          <a:p>
            <a:r>
              <a:rPr lang="en-IN" dirty="0"/>
              <a:t>Output Result</a:t>
            </a:r>
          </a:p>
        </p:txBody>
      </p:sp>
    </p:spTree>
    <p:extLst>
      <p:ext uri="{BB962C8B-B14F-4D97-AF65-F5344CB8AC3E}">
        <p14:creationId xmlns:p14="http://schemas.microsoft.com/office/powerpoint/2010/main" val="177818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35865" y="514274"/>
            <a:ext cx="10613209" cy="1370851"/>
          </a:xfrm>
          <a:effectLst>
            <a:outerShdw blurRad="50800" dist="50800" dir="5400000" algn="ctr" rotWithShape="0">
              <a:srgbClr val="000000">
                <a:alpha val="0"/>
              </a:srgbClr>
            </a:outerShdw>
          </a:effectLst>
        </p:spPr>
        <p:txBody>
          <a:bodyPr>
            <a:normAutofit fontScale="90000"/>
          </a:bodyPr>
          <a:lstStyle/>
          <a:p>
            <a:pPr marL="342900" indent="-342900" algn="just">
              <a:lnSpc>
                <a:spcPct val="100000"/>
              </a:lnSpc>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Task 10: The management wants to observe the rental rates and rental frequencies(Number of time the movie disc is rented).-- </a:t>
            </a:r>
            <a:r>
              <a:rPr lang="en-US" sz="1800" b="1" dirty="0" err="1">
                <a:latin typeface="Calibri" panose="020F0502020204030204" pitchFamily="34" charset="0"/>
                <a:ea typeface="Calibri" panose="020F0502020204030204" pitchFamily="34" charset="0"/>
                <a:cs typeface="Calibri" panose="020F0502020204030204" pitchFamily="34" charset="0"/>
              </a:rPr>
              <a:t>i</a:t>
            </a:r>
            <a:r>
              <a:rPr lang="en-US" sz="1800" b="1" dirty="0">
                <a:latin typeface="Calibri" panose="020F0502020204030204" pitchFamily="34" charset="0"/>
                <a:ea typeface="Calibri" panose="020F0502020204030204" pitchFamily="34" charset="0"/>
                <a:cs typeface="Calibri" panose="020F0502020204030204" pitchFamily="34" charset="0"/>
              </a:rPr>
              <a:t>. Display the maximum, minimum, and average rental rates of movies based on their ratings. The output must be sorted in descending order of the average rental rates.-- ii. Display the movies in descending order of their rental frequencies, so the management can maintain more copies of those movies.</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695328" y="4395514"/>
            <a:ext cx="2138083"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r>
              <a:rPr lang="en-IN" sz="28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06BB367-FB3C-2F16-515B-45C15042D61C}"/>
              </a:ext>
            </a:extLst>
          </p:cNvPr>
          <p:cNvSpPr txBox="1"/>
          <p:nvPr/>
        </p:nvSpPr>
        <p:spPr>
          <a:xfrm>
            <a:off x="695328" y="4866341"/>
            <a:ext cx="6933055" cy="523220"/>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We selected the desired column from the film table as we have used  COUNT,JOIN,GROUP BY ,ORDER BY, DESC function to fetch the desired output.</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936093" y="2358740"/>
            <a:ext cx="127298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Query</a:t>
            </a:r>
            <a:r>
              <a:rPr lang="en-IN" dirty="0"/>
              <a:t>:</a:t>
            </a:r>
          </a:p>
        </p:txBody>
      </p:sp>
      <p:sp>
        <p:nvSpPr>
          <p:cNvPr id="12" name="TextBox 11">
            <a:extLst>
              <a:ext uri="{FF2B5EF4-FFF2-40B4-BE49-F238E27FC236}">
                <a16:creationId xmlns:a16="http://schemas.microsoft.com/office/drawing/2014/main" id="{46BD5789-CB79-D104-2FAB-DB5481EA82D3}"/>
              </a:ext>
            </a:extLst>
          </p:cNvPr>
          <p:cNvSpPr txBox="1"/>
          <p:nvPr/>
        </p:nvSpPr>
        <p:spPr>
          <a:xfrm>
            <a:off x="7285741" y="4078574"/>
            <a:ext cx="1676400" cy="369332"/>
          </a:xfrm>
          <a:prstGeom prst="rect">
            <a:avLst/>
          </a:prstGeom>
          <a:noFill/>
        </p:spPr>
        <p:txBody>
          <a:bodyPr wrap="square" rtlCol="0">
            <a:spAutoFit/>
          </a:bodyPr>
          <a:lstStyle/>
          <a:p>
            <a:r>
              <a:rPr lang="en-IN" dirty="0"/>
              <a:t>Output Result</a:t>
            </a:r>
          </a:p>
        </p:txBody>
      </p:sp>
      <p:pic>
        <p:nvPicPr>
          <p:cNvPr id="4" name="Picture 3">
            <a:extLst>
              <a:ext uri="{FF2B5EF4-FFF2-40B4-BE49-F238E27FC236}">
                <a16:creationId xmlns:a16="http://schemas.microsoft.com/office/drawing/2014/main" id="{608C554E-B22B-1853-85FB-DB9EE5C58E6B}"/>
              </a:ext>
            </a:extLst>
          </p:cNvPr>
          <p:cNvPicPr>
            <a:picLocks noChangeAspect="1"/>
          </p:cNvPicPr>
          <p:nvPr/>
        </p:nvPicPr>
        <p:blipFill>
          <a:blip r:embed="rId3"/>
          <a:stretch>
            <a:fillRect/>
          </a:stretch>
        </p:blipFill>
        <p:spPr>
          <a:xfrm>
            <a:off x="9746582" y="2162908"/>
            <a:ext cx="2168405" cy="2532183"/>
          </a:xfrm>
          <a:prstGeom prst="rect">
            <a:avLst/>
          </a:prstGeom>
        </p:spPr>
      </p:pic>
      <p:pic>
        <p:nvPicPr>
          <p:cNvPr id="8" name="Picture 7">
            <a:extLst>
              <a:ext uri="{FF2B5EF4-FFF2-40B4-BE49-F238E27FC236}">
                <a16:creationId xmlns:a16="http://schemas.microsoft.com/office/drawing/2014/main" id="{F21540A4-E567-E28F-A2A0-AC09AAF84F85}"/>
              </a:ext>
            </a:extLst>
          </p:cNvPr>
          <p:cNvPicPr>
            <a:picLocks noChangeAspect="1"/>
          </p:cNvPicPr>
          <p:nvPr/>
        </p:nvPicPr>
        <p:blipFill>
          <a:blip r:embed="rId4"/>
          <a:stretch>
            <a:fillRect/>
          </a:stretch>
        </p:blipFill>
        <p:spPr>
          <a:xfrm>
            <a:off x="1981244" y="2094761"/>
            <a:ext cx="4361225" cy="2100463"/>
          </a:xfrm>
          <a:prstGeom prst="rect">
            <a:avLst/>
          </a:prstGeom>
        </p:spPr>
      </p:pic>
      <p:pic>
        <p:nvPicPr>
          <p:cNvPr id="10" name="Picture 9">
            <a:extLst>
              <a:ext uri="{FF2B5EF4-FFF2-40B4-BE49-F238E27FC236}">
                <a16:creationId xmlns:a16="http://schemas.microsoft.com/office/drawing/2014/main" id="{15F975D2-C119-6B75-F542-9D9582014442}"/>
              </a:ext>
            </a:extLst>
          </p:cNvPr>
          <p:cNvPicPr>
            <a:picLocks noChangeAspect="1"/>
          </p:cNvPicPr>
          <p:nvPr/>
        </p:nvPicPr>
        <p:blipFill>
          <a:blip r:embed="rId5"/>
          <a:stretch>
            <a:fillRect/>
          </a:stretch>
        </p:blipFill>
        <p:spPr>
          <a:xfrm>
            <a:off x="6819748" y="2835168"/>
            <a:ext cx="2270957" cy="1051651"/>
          </a:xfrm>
          <a:prstGeom prst="rect">
            <a:avLst/>
          </a:prstGeom>
        </p:spPr>
      </p:pic>
      <p:pic>
        <p:nvPicPr>
          <p:cNvPr id="14" name="Picture 13">
            <a:extLst>
              <a:ext uri="{FF2B5EF4-FFF2-40B4-BE49-F238E27FC236}">
                <a16:creationId xmlns:a16="http://schemas.microsoft.com/office/drawing/2014/main" id="{417D7EDD-B07F-E17E-29FF-EA4C9398AE08}"/>
              </a:ext>
            </a:extLst>
          </p:cNvPr>
          <p:cNvPicPr>
            <a:picLocks noChangeAspect="1"/>
          </p:cNvPicPr>
          <p:nvPr/>
        </p:nvPicPr>
        <p:blipFill>
          <a:blip r:embed="rId6"/>
          <a:stretch>
            <a:fillRect/>
          </a:stretch>
        </p:blipFill>
        <p:spPr>
          <a:xfrm>
            <a:off x="4048124" y="5697966"/>
            <a:ext cx="7920487" cy="370630"/>
          </a:xfrm>
          <a:prstGeom prst="rect">
            <a:avLst/>
          </a:prstGeom>
        </p:spPr>
      </p:pic>
    </p:spTree>
    <p:extLst>
      <p:ext uri="{BB962C8B-B14F-4D97-AF65-F5344CB8AC3E}">
        <p14:creationId xmlns:p14="http://schemas.microsoft.com/office/powerpoint/2010/main" val="197812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90657" y="811163"/>
            <a:ext cx="10028953" cy="1250314"/>
          </a:xfrm>
          <a:effectLst>
            <a:outerShdw blurRad="50800" dist="50800" dir="5400000" algn="ctr" rotWithShape="0">
              <a:srgbClr val="000000">
                <a:alpha val="0"/>
              </a:srgbClr>
            </a:outerShdw>
          </a:effectLst>
        </p:spPr>
        <p:txBody>
          <a:bodyPr>
            <a:normAutofit fontScale="90000"/>
          </a:bodyPr>
          <a:lstStyle/>
          <a:p>
            <a:pPr marL="342900" indent="-342900" algn="just">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11: </a:t>
            </a:r>
            <a:r>
              <a:rPr lang="en-US" sz="1800" dirty="0">
                <a:latin typeface="Calibri" panose="020F0502020204030204" pitchFamily="34" charset="0"/>
                <a:ea typeface="Calibri" panose="020F0502020204030204" pitchFamily="34" charset="0"/>
                <a:cs typeface="Calibri" panose="020F0502020204030204" pitchFamily="34" charset="0"/>
              </a:rPr>
              <a:t>Task 11: In how many film categories, the difference between the average film replacement cost((disc — DVD/Blue Ray) and the average film rental rate is greater than $15?–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Display the list of all film categories identified above, along with the corresponding average film replacement cost and average film rental rate.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003184" y="4217372"/>
            <a:ext cx="213808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p>
        </p:txBody>
      </p:sp>
      <p:sp>
        <p:nvSpPr>
          <p:cNvPr id="18" name="TextBox 17">
            <a:extLst>
              <a:ext uri="{FF2B5EF4-FFF2-40B4-BE49-F238E27FC236}">
                <a16:creationId xmlns:a16="http://schemas.microsoft.com/office/drawing/2014/main" id="{D06BB367-FB3C-2F16-515B-45C15042D61C}"/>
              </a:ext>
            </a:extLst>
          </p:cNvPr>
          <p:cNvSpPr txBox="1"/>
          <p:nvPr/>
        </p:nvSpPr>
        <p:spPr>
          <a:xfrm>
            <a:off x="1003184" y="4586704"/>
            <a:ext cx="7264516" cy="954107"/>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Here in this task, we selected the desired column name from the Table category. So, as of the task we have first count all the movie category from film table and by using JOIN and group By function fetched the desired output.</a:t>
            </a:r>
            <a:r>
              <a:rPr lang="en-US" sz="1400" b="0" i="0" dirty="0">
                <a:effectLst/>
                <a:latin typeface="Times New Roman" panose="02020603050405020304" pitchFamily="18" charset="0"/>
                <a:cs typeface="Times New Roman" panose="02020603050405020304" pitchFamily="18" charset="0"/>
              </a:rPr>
              <a:t> only include movies </a:t>
            </a:r>
            <a:r>
              <a:rPr lang="en-US" sz="1400" i="0" dirty="0">
                <a:effectLst/>
                <a:latin typeface="Times New Roman" panose="02020603050405020304" pitchFamily="18" charset="0"/>
                <a:cs typeface="Times New Roman" panose="02020603050405020304" pitchFamily="18" charset="0"/>
              </a:rPr>
              <a:t>where the </a:t>
            </a:r>
            <a:r>
              <a:rPr lang="en-US" sz="1400" dirty="0">
                <a:latin typeface="Calibri" panose="020F0502020204030204" pitchFamily="34" charset="0"/>
                <a:ea typeface="Calibri" panose="020F0502020204030204" pitchFamily="34" charset="0"/>
                <a:cs typeface="Calibri" panose="020F0502020204030204" pitchFamily="34" charset="0"/>
              </a:rPr>
              <a:t> average film rental rate is greater than $15?</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250418" y="2404074"/>
            <a:ext cx="127298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Query</a:t>
            </a:r>
            <a:r>
              <a:rPr lang="en-IN" dirty="0"/>
              <a:t>:</a:t>
            </a:r>
          </a:p>
        </p:txBody>
      </p:sp>
      <p:sp>
        <p:nvSpPr>
          <p:cNvPr id="12" name="TextBox 11">
            <a:extLst>
              <a:ext uri="{FF2B5EF4-FFF2-40B4-BE49-F238E27FC236}">
                <a16:creationId xmlns:a16="http://schemas.microsoft.com/office/drawing/2014/main" id="{8A5AD99E-F0DA-DC13-3E1A-2B627DDCAA3F}"/>
              </a:ext>
            </a:extLst>
          </p:cNvPr>
          <p:cNvSpPr txBox="1"/>
          <p:nvPr/>
        </p:nvSpPr>
        <p:spPr>
          <a:xfrm>
            <a:off x="9719435" y="4902152"/>
            <a:ext cx="1676400" cy="369332"/>
          </a:xfrm>
          <a:prstGeom prst="rect">
            <a:avLst/>
          </a:prstGeom>
          <a:noFill/>
        </p:spPr>
        <p:txBody>
          <a:bodyPr wrap="square" rtlCol="0">
            <a:spAutoFit/>
          </a:bodyPr>
          <a:lstStyle/>
          <a:p>
            <a:r>
              <a:rPr lang="en-IN" dirty="0"/>
              <a:t>Output Result</a:t>
            </a:r>
          </a:p>
        </p:txBody>
      </p:sp>
      <p:pic>
        <p:nvPicPr>
          <p:cNvPr id="5" name="Picture 4">
            <a:extLst>
              <a:ext uri="{FF2B5EF4-FFF2-40B4-BE49-F238E27FC236}">
                <a16:creationId xmlns:a16="http://schemas.microsoft.com/office/drawing/2014/main" id="{C6B089E6-93AB-6E43-01A1-A29680B1CD4C}"/>
              </a:ext>
            </a:extLst>
          </p:cNvPr>
          <p:cNvPicPr>
            <a:picLocks noChangeAspect="1"/>
          </p:cNvPicPr>
          <p:nvPr/>
        </p:nvPicPr>
        <p:blipFill>
          <a:blip r:embed="rId3"/>
          <a:stretch>
            <a:fillRect/>
          </a:stretch>
        </p:blipFill>
        <p:spPr>
          <a:xfrm>
            <a:off x="2214670" y="1991136"/>
            <a:ext cx="5258256" cy="1930785"/>
          </a:xfrm>
          <a:prstGeom prst="rect">
            <a:avLst/>
          </a:prstGeom>
        </p:spPr>
      </p:pic>
      <p:pic>
        <p:nvPicPr>
          <p:cNvPr id="7" name="Picture 6">
            <a:extLst>
              <a:ext uri="{FF2B5EF4-FFF2-40B4-BE49-F238E27FC236}">
                <a16:creationId xmlns:a16="http://schemas.microsoft.com/office/drawing/2014/main" id="{8E650BF5-6188-B719-F2A7-FD3355CD6EA9}"/>
              </a:ext>
            </a:extLst>
          </p:cNvPr>
          <p:cNvPicPr>
            <a:picLocks noChangeAspect="1"/>
          </p:cNvPicPr>
          <p:nvPr/>
        </p:nvPicPr>
        <p:blipFill>
          <a:blip r:embed="rId4"/>
          <a:stretch>
            <a:fillRect/>
          </a:stretch>
        </p:blipFill>
        <p:spPr>
          <a:xfrm>
            <a:off x="8780078" y="2234239"/>
            <a:ext cx="3202446" cy="2626006"/>
          </a:xfrm>
          <a:prstGeom prst="rect">
            <a:avLst/>
          </a:prstGeom>
        </p:spPr>
      </p:pic>
      <p:pic>
        <p:nvPicPr>
          <p:cNvPr id="14" name="Picture 13">
            <a:extLst>
              <a:ext uri="{FF2B5EF4-FFF2-40B4-BE49-F238E27FC236}">
                <a16:creationId xmlns:a16="http://schemas.microsoft.com/office/drawing/2014/main" id="{F994FE76-9EBE-3490-8528-BBC6A91E721C}"/>
              </a:ext>
            </a:extLst>
          </p:cNvPr>
          <p:cNvPicPr>
            <a:picLocks noChangeAspect="1"/>
          </p:cNvPicPr>
          <p:nvPr/>
        </p:nvPicPr>
        <p:blipFill>
          <a:blip r:embed="rId5"/>
          <a:stretch>
            <a:fillRect/>
          </a:stretch>
        </p:blipFill>
        <p:spPr>
          <a:xfrm>
            <a:off x="3455162" y="5862386"/>
            <a:ext cx="8512278" cy="190517"/>
          </a:xfrm>
          <a:prstGeom prst="rect">
            <a:avLst/>
          </a:prstGeom>
        </p:spPr>
      </p:pic>
    </p:spTree>
    <p:extLst>
      <p:ext uri="{BB962C8B-B14F-4D97-AF65-F5344CB8AC3E}">
        <p14:creationId xmlns:p14="http://schemas.microsoft.com/office/powerpoint/2010/main" val="251368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89130" y="1046143"/>
            <a:ext cx="10013740" cy="1134113"/>
          </a:xfrm>
          <a:effectLst>
            <a:outerShdw blurRad="50800" dist="50800" dir="5400000" algn="ctr" rotWithShape="0">
              <a:srgbClr val="000000">
                <a:alpha val="0"/>
              </a:srgbClr>
            </a:outerShdw>
          </a:effectLst>
        </p:spPr>
        <p:txBody>
          <a:bodyPr>
            <a:normAutofit/>
          </a:bodyPr>
          <a:lstStyle/>
          <a:p>
            <a:pPr marL="342900" indent="-342900" algn="just">
              <a:lnSpc>
                <a:spcPct val="100000"/>
              </a:lnSpc>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12: </a:t>
            </a:r>
            <a:r>
              <a:rPr lang="en-US" sz="2000" dirty="0">
                <a:latin typeface="Calibri" panose="020F0502020204030204" pitchFamily="34" charset="0"/>
                <a:ea typeface="Calibri" panose="020F0502020204030204" pitchFamily="34" charset="0"/>
                <a:cs typeface="Calibri" panose="020F0502020204030204" pitchFamily="34" charset="0"/>
              </a:rPr>
              <a:t>Display the film categories in which the number of movies is greater than 70.</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207559" y="4223653"/>
            <a:ext cx="2138083"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r>
              <a:rPr lang="en-IN"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D06BB367-FB3C-2F16-515B-45C15042D61C}"/>
              </a:ext>
            </a:extLst>
          </p:cNvPr>
          <p:cNvSpPr txBox="1"/>
          <p:nvPr/>
        </p:nvSpPr>
        <p:spPr>
          <a:xfrm>
            <a:off x="1207559" y="4685318"/>
            <a:ext cx="10013740" cy="523220"/>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Here, we selected the desired column from the table category and </a:t>
            </a:r>
            <a:r>
              <a:rPr lang="en-US" sz="1400" b="0" i="0" dirty="0">
                <a:effectLst/>
                <a:latin typeface="Times New Roman" panose="02020603050405020304" pitchFamily="18" charset="0"/>
                <a:cs typeface="Times New Roman" panose="02020603050405020304" pitchFamily="18" charset="0"/>
              </a:rPr>
              <a:t>joins the category and </a:t>
            </a:r>
            <a:r>
              <a:rPr lang="en-US" sz="1400" b="0" i="0" dirty="0" err="1">
                <a:effectLst/>
                <a:latin typeface="Times New Roman" panose="02020603050405020304" pitchFamily="18" charset="0"/>
                <a:cs typeface="Times New Roman" panose="02020603050405020304" pitchFamily="18" charset="0"/>
              </a:rPr>
              <a:t>film_category</a:t>
            </a:r>
            <a:r>
              <a:rPr lang="en-US" sz="1400" b="0" i="0" dirty="0">
                <a:effectLst/>
                <a:latin typeface="Times New Roman" panose="02020603050405020304" pitchFamily="18" charset="0"/>
                <a:cs typeface="Times New Roman" panose="02020603050405020304" pitchFamily="18" charset="0"/>
              </a:rPr>
              <a:t> tables based on the category ID and calculated the count of movies for each category using the COUNT function </a:t>
            </a:r>
            <a:r>
              <a:rPr lang="en-US" sz="1400" dirty="0">
                <a:latin typeface="Times New Roman" panose="02020603050405020304" pitchFamily="18" charset="0"/>
                <a:cs typeface="Times New Roman" panose="02020603050405020304" pitchFamily="18" charset="0"/>
              </a:rPr>
              <a:t>and filter the count of movies greater than 70.</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180072" y="2461775"/>
            <a:ext cx="127298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Query</a:t>
            </a:r>
            <a:r>
              <a:rPr lang="en-IN" dirty="0"/>
              <a:t>:</a:t>
            </a:r>
          </a:p>
        </p:txBody>
      </p:sp>
      <p:sp>
        <p:nvSpPr>
          <p:cNvPr id="8" name="TextBox 7">
            <a:extLst>
              <a:ext uri="{FF2B5EF4-FFF2-40B4-BE49-F238E27FC236}">
                <a16:creationId xmlns:a16="http://schemas.microsoft.com/office/drawing/2014/main" id="{0089EB4C-4EBA-A9EB-5C0E-0BB65123DDE4}"/>
              </a:ext>
            </a:extLst>
          </p:cNvPr>
          <p:cNvSpPr txBox="1"/>
          <p:nvPr/>
        </p:nvSpPr>
        <p:spPr>
          <a:xfrm>
            <a:off x="9157460" y="3600450"/>
            <a:ext cx="1676400" cy="369332"/>
          </a:xfrm>
          <a:prstGeom prst="rect">
            <a:avLst/>
          </a:prstGeom>
          <a:noFill/>
        </p:spPr>
        <p:txBody>
          <a:bodyPr wrap="square" rtlCol="0">
            <a:spAutoFit/>
          </a:bodyPr>
          <a:lstStyle/>
          <a:p>
            <a:r>
              <a:rPr lang="en-IN" dirty="0"/>
              <a:t>Output Result</a:t>
            </a:r>
          </a:p>
        </p:txBody>
      </p:sp>
      <p:pic>
        <p:nvPicPr>
          <p:cNvPr id="10" name="Picture 9">
            <a:extLst>
              <a:ext uri="{FF2B5EF4-FFF2-40B4-BE49-F238E27FC236}">
                <a16:creationId xmlns:a16="http://schemas.microsoft.com/office/drawing/2014/main" id="{B493C509-35EB-9ECB-ABEC-EBE1714A5599}"/>
              </a:ext>
            </a:extLst>
          </p:cNvPr>
          <p:cNvPicPr>
            <a:picLocks noChangeAspect="1"/>
          </p:cNvPicPr>
          <p:nvPr/>
        </p:nvPicPr>
        <p:blipFill>
          <a:blip r:embed="rId3"/>
          <a:stretch>
            <a:fillRect/>
          </a:stretch>
        </p:blipFill>
        <p:spPr>
          <a:xfrm>
            <a:off x="8805229" y="2678883"/>
            <a:ext cx="2416070" cy="838739"/>
          </a:xfrm>
          <a:prstGeom prst="rect">
            <a:avLst/>
          </a:prstGeom>
        </p:spPr>
      </p:pic>
      <p:pic>
        <p:nvPicPr>
          <p:cNvPr id="12" name="Picture 11">
            <a:extLst>
              <a:ext uri="{FF2B5EF4-FFF2-40B4-BE49-F238E27FC236}">
                <a16:creationId xmlns:a16="http://schemas.microsoft.com/office/drawing/2014/main" id="{C836F27D-A546-41C5-3F83-7D6F120F62A9}"/>
              </a:ext>
            </a:extLst>
          </p:cNvPr>
          <p:cNvPicPr>
            <a:picLocks noChangeAspect="1"/>
          </p:cNvPicPr>
          <p:nvPr/>
        </p:nvPicPr>
        <p:blipFill>
          <a:blip r:embed="rId4"/>
          <a:stretch>
            <a:fillRect/>
          </a:stretch>
        </p:blipFill>
        <p:spPr>
          <a:xfrm>
            <a:off x="2209800" y="2260356"/>
            <a:ext cx="5863174" cy="1440077"/>
          </a:xfrm>
          <a:prstGeom prst="rect">
            <a:avLst/>
          </a:prstGeom>
        </p:spPr>
      </p:pic>
      <p:pic>
        <p:nvPicPr>
          <p:cNvPr id="14" name="Picture 13">
            <a:extLst>
              <a:ext uri="{FF2B5EF4-FFF2-40B4-BE49-F238E27FC236}">
                <a16:creationId xmlns:a16="http://schemas.microsoft.com/office/drawing/2014/main" id="{A2B03B7D-CD25-3B74-B73C-CE457EE2688F}"/>
              </a:ext>
            </a:extLst>
          </p:cNvPr>
          <p:cNvPicPr>
            <a:picLocks noChangeAspect="1"/>
          </p:cNvPicPr>
          <p:nvPr/>
        </p:nvPicPr>
        <p:blipFill>
          <a:blip r:embed="rId5"/>
          <a:stretch>
            <a:fillRect/>
          </a:stretch>
        </p:blipFill>
        <p:spPr>
          <a:xfrm>
            <a:off x="3535313" y="5924074"/>
            <a:ext cx="8474174" cy="190517"/>
          </a:xfrm>
          <a:prstGeom prst="rect">
            <a:avLst/>
          </a:prstGeom>
        </p:spPr>
      </p:pic>
    </p:spTree>
    <p:extLst>
      <p:ext uri="{BB962C8B-B14F-4D97-AF65-F5344CB8AC3E}">
        <p14:creationId xmlns:p14="http://schemas.microsoft.com/office/powerpoint/2010/main" val="27608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08891" y="556499"/>
            <a:ext cx="3094682" cy="584775"/>
          </a:xfrm>
        </p:spPr>
        <p:txBody>
          <a:bodyPr>
            <a:normAutofit/>
          </a:bodyPr>
          <a:lstStyle/>
          <a:p>
            <a:r>
              <a:rPr lang="en-US" sz="3400" dirty="0">
                <a:latin typeface="Times New Roman" panose="02020603050405020304" pitchFamily="18" charset="0"/>
                <a:cs typeface="Times New Roman" panose="02020603050405020304" pitchFamily="18" charset="0"/>
              </a:rPr>
              <a:t>Conclusion</a:t>
            </a:r>
            <a:r>
              <a:rPr lang="en-US" sz="3400" dirty="0"/>
              <a:t> </a:t>
            </a:r>
          </a:p>
        </p:txBody>
      </p:sp>
      <p:sp>
        <p:nvSpPr>
          <p:cNvPr id="7" name="TextBox 6">
            <a:extLst>
              <a:ext uri="{FF2B5EF4-FFF2-40B4-BE49-F238E27FC236}">
                <a16:creationId xmlns:a16="http://schemas.microsoft.com/office/drawing/2014/main" id="{B0B37B49-0AEA-B312-D925-AE2CC9125EDD}"/>
              </a:ext>
            </a:extLst>
          </p:cNvPr>
          <p:cNvSpPr txBox="1"/>
          <p:nvPr/>
        </p:nvSpPr>
        <p:spPr>
          <a:xfrm>
            <a:off x="1123437" y="2079260"/>
            <a:ext cx="10155677" cy="4339650"/>
          </a:xfrm>
          <a:prstGeom prst="rect">
            <a:avLst/>
          </a:prstGeom>
          <a:noFill/>
        </p:spPr>
        <p:txBody>
          <a:bodyPr wrap="square" rtlCol="0">
            <a:spAutoFit/>
          </a:bodyPr>
          <a:lstStyle/>
          <a:p>
            <a:pPr marL="285750" indent="-285750">
              <a:buFont typeface="Wingdings" panose="05000000000000000000" pitchFamily="2" charset="2"/>
              <a:buChar char="q"/>
            </a:pPr>
            <a:r>
              <a:rPr lang="en-US" sz="1500" b="1" i="0" dirty="0">
                <a:solidFill>
                  <a:srgbClr val="374151"/>
                </a:solidFill>
                <a:effectLst/>
                <a:latin typeface="Söhne"/>
              </a:rPr>
              <a:t>Top Rented Movie</a:t>
            </a:r>
            <a:r>
              <a:rPr lang="en-US" sz="1500" b="0" i="0" dirty="0">
                <a:solidFill>
                  <a:srgbClr val="374151"/>
                </a:solidFill>
                <a:effectLst/>
                <a:latin typeface="Söhne"/>
              </a:rPr>
              <a:t>:</a:t>
            </a:r>
          </a:p>
          <a:p>
            <a:pPr marL="742950" lvl="1" indent="-285750" algn="l">
              <a:buFont typeface="+mj-lt"/>
              <a:buAutoNum type="arabicPeriod"/>
            </a:pPr>
            <a:r>
              <a:rPr lang="en-US" sz="1500" b="0" i="0" dirty="0">
                <a:solidFill>
                  <a:srgbClr val="374151"/>
                </a:solidFill>
                <a:effectLst/>
                <a:latin typeface="Söhne"/>
              </a:rPr>
              <a:t>Movie Title: "Bucket Brotherhood"</a:t>
            </a:r>
          </a:p>
          <a:p>
            <a:pPr marL="742950" lvl="1" indent="-285750" algn="l">
              <a:buFont typeface="+mj-lt"/>
              <a:buAutoNum type="arabicPeriod"/>
            </a:pPr>
            <a:r>
              <a:rPr lang="en-US" sz="1500" b="0" i="0" dirty="0">
                <a:solidFill>
                  <a:srgbClr val="374151"/>
                </a:solidFill>
                <a:effectLst/>
                <a:latin typeface="Söhne"/>
              </a:rPr>
              <a:t>Average Rental Price: $3.05</a:t>
            </a:r>
          </a:p>
          <a:p>
            <a:pPr marL="742950" lvl="1" indent="-285750" algn="l">
              <a:buFont typeface="+mj-lt"/>
              <a:buAutoNum type="arabicPeriod"/>
            </a:pPr>
            <a:r>
              <a:rPr lang="en-US" sz="1500" b="0" i="0" dirty="0">
                <a:solidFill>
                  <a:srgbClr val="374151"/>
                </a:solidFill>
                <a:effectLst/>
                <a:latin typeface="Söhne"/>
              </a:rPr>
              <a:t>Frequency of Rental: 34 times</a:t>
            </a:r>
          </a:p>
          <a:p>
            <a:pPr algn="l">
              <a:buFont typeface="+mj-lt"/>
              <a:buAutoNum type="arabicPeriod"/>
            </a:pPr>
            <a:r>
              <a:rPr lang="en-US" sz="1500" b="1" i="0" dirty="0">
                <a:solidFill>
                  <a:srgbClr val="374151"/>
                </a:solidFill>
                <a:effectLst/>
                <a:latin typeface="Söhne"/>
              </a:rPr>
              <a:t>Top Movie Categories</a:t>
            </a:r>
            <a:r>
              <a:rPr lang="en-US" sz="1500" b="0" i="0" dirty="0">
                <a:solidFill>
                  <a:srgbClr val="374151"/>
                </a:solidFill>
                <a:effectLst/>
                <a:latin typeface="Söhne"/>
              </a:rPr>
              <a:t>:</a:t>
            </a:r>
          </a:p>
          <a:p>
            <a:pPr lvl="1" algn="l"/>
            <a:r>
              <a:rPr lang="en-US" sz="1500" b="0" i="0" dirty="0">
                <a:solidFill>
                  <a:srgbClr val="374151"/>
                </a:solidFill>
                <a:effectLst/>
                <a:latin typeface="Söhne"/>
              </a:rPr>
              <a:t>Top Category 1: Action </a:t>
            </a:r>
            <a:r>
              <a:rPr lang="en-US" sz="1500" dirty="0">
                <a:solidFill>
                  <a:srgbClr val="374151"/>
                </a:solidFill>
                <a:latin typeface="Söhne"/>
              </a:rPr>
              <a:t> with replacement cost $20.91 and </a:t>
            </a:r>
            <a:r>
              <a:rPr lang="en-US" sz="1500" b="0" i="0" dirty="0">
                <a:solidFill>
                  <a:srgbClr val="374151"/>
                </a:solidFill>
                <a:effectLst/>
                <a:latin typeface="Söhne"/>
              </a:rPr>
              <a:t>Average Rental Rate: $2.64</a:t>
            </a:r>
          </a:p>
          <a:p>
            <a:pPr lvl="1" algn="l"/>
            <a:r>
              <a:rPr lang="en-US" sz="1500" b="0" i="0" dirty="0">
                <a:solidFill>
                  <a:srgbClr val="374151"/>
                </a:solidFill>
                <a:effectLst/>
                <a:latin typeface="Söhne"/>
              </a:rPr>
              <a:t>Top Category 2: Animation with</a:t>
            </a:r>
            <a:r>
              <a:rPr lang="en-US" sz="1500" dirty="0">
                <a:solidFill>
                  <a:srgbClr val="374151"/>
                </a:solidFill>
                <a:latin typeface="Söhne"/>
              </a:rPr>
              <a:t> replacement cost $20.12</a:t>
            </a:r>
            <a:r>
              <a:rPr lang="en-US" sz="1500" b="0" i="0" dirty="0">
                <a:solidFill>
                  <a:srgbClr val="374151"/>
                </a:solidFill>
                <a:effectLst/>
                <a:latin typeface="Söhne"/>
              </a:rPr>
              <a:t> Average Rental Rate: $2.808</a:t>
            </a:r>
          </a:p>
          <a:p>
            <a:pPr algn="l">
              <a:buFont typeface="+mj-lt"/>
              <a:buAutoNum type="arabicPeriod"/>
            </a:pPr>
            <a:r>
              <a:rPr lang="en-US" sz="1500" b="1" i="0" dirty="0">
                <a:solidFill>
                  <a:srgbClr val="374151"/>
                </a:solidFill>
                <a:effectLst/>
                <a:latin typeface="Söhne"/>
              </a:rPr>
              <a:t>Movies Suitable for Children</a:t>
            </a:r>
            <a:r>
              <a:rPr lang="en-US" sz="1500" b="0" i="0" dirty="0">
                <a:solidFill>
                  <a:srgbClr val="374151"/>
                </a:solidFill>
                <a:effectLst/>
                <a:latin typeface="Söhne"/>
              </a:rPr>
              <a:t>:</a:t>
            </a:r>
          </a:p>
          <a:p>
            <a:pPr marL="742950" lvl="1" indent="-285750" algn="l">
              <a:buFont typeface="+mj-lt"/>
              <a:buAutoNum type="arabicPeriod"/>
            </a:pPr>
            <a:r>
              <a:rPr lang="en-US" sz="1500" b="0" i="0" dirty="0">
                <a:solidFill>
                  <a:srgbClr val="374151"/>
                </a:solidFill>
                <a:effectLst/>
                <a:latin typeface="Söhne"/>
              </a:rPr>
              <a:t>Number of G-rated Movies (General Category): 805</a:t>
            </a:r>
          </a:p>
          <a:p>
            <a:pPr marL="742950" lvl="1" indent="-285750" algn="l">
              <a:buFont typeface="+mj-lt"/>
              <a:buAutoNum type="arabicPeriod"/>
            </a:pPr>
            <a:r>
              <a:rPr lang="en-US" sz="1500" b="0" i="0" dirty="0">
                <a:solidFill>
                  <a:srgbClr val="374151"/>
                </a:solidFill>
                <a:effectLst/>
                <a:latin typeface="Söhne"/>
              </a:rPr>
              <a:t>Number of PG-rated Movies (Parental Guidance): 372</a:t>
            </a:r>
          </a:p>
          <a:p>
            <a:pPr algn="l">
              <a:buFont typeface="+mj-lt"/>
              <a:buAutoNum type="arabicPeriod"/>
            </a:pPr>
            <a:r>
              <a:rPr lang="en-US" sz="1500" b="1" i="0" dirty="0">
                <a:solidFill>
                  <a:srgbClr val="374151"/>
                </a:solidFill>
                <a:effectLst/>
                <a:latin typeface="Söhne"/>
              </a:rPr>
              <a:t>Max Replacement Cost for a Movie</a:t>
            </a:r>
            <a:r>
              <a:rPr lang="en-US" sz="1500" b="0" i="0" dirty="0">
                <a:solidFill>
                  <a:srgbClr val="374151"/>
                </a:solidFill>
                <a:effectLst/>
                <a:latin typeface="Söhne"/>
              </a:rPr>
              <a:t>:</a:t>
            </a:r>
          </a:p>
          <a:p>
            <a:pPr marL="742950" lvl="1" indent="-285750" algn="l">
              <a:buFont typeface="+mj-lt"/>
              <a:buAutoNum type="arabicPeriod"/>
            </a:pPr>
            <a:r>
              <a:rPr lang="en-US" sz="1500" b="0" i="0" dirty="0">
                <a:solidFill>
                  <a:srgbClr val="374151"/>
                </a:solidFill>
                <a:effectLst/>
                <a:latin typeface="Söhne"/>
              </a:rPr>
              <a:t>The maximum allowable replacement cost for a movie is $29.99.</a:t>
            </a:r>
          </a:p>
          <a:p>
            <a:pPr algn="l">
              <a:buFont typeface="+mj-lt"/>
              <a:buAutoNum type="arabicPeriod"/>
            </a:pPr>
            <a:r>
              <a:rPr lang="en-US" sz="1500" b="1" i="0" dirty="0">
                <a:solidFill>
                  <a:srgbClr val="374151"/>
                </a:solidFill>
                <a:effectLst/>
                <a:latin typeface="Söhne"/>
              </a:rPr>
              <a:t>Top 3 Actors in Movies</a:t>
            </a:r>
            <a:r>
              <a:rPr lang="en-US" sz="1500" b="0" i="0" dirty="0">
                <a:solidFill>
                  <a:srgbClr val="374151"/>
                </a:solidFill>
                <a:effectLst/>
                <a:latin typeface="Söhne"/>
              </a:rPr>
              <a:t>:</a:t>
            </a:r>
          </a:p>
          <a:p>
            <a:pPr marL="742950" lvl="1" indent="-285750" algn="l">
              <a:buFont typeface="+mj-lt"/>
              <a:buAutoNum type="arabicPeriod"/>
            </a:pPr>
            <a:r>
              <a:rPr lang="en-US" sz="1500" b="0" i="0" dirty="0">
                <a:solidFill>
                  <a:srgbClr val="374151"/>
                </a:solidFill>
                <a:effectLst/>
                <a:latin typeface="Söhne"/>
              </a:rPr>
              <a:t>Top Actor 1: LAMBS CINCINNATI with Number of Movies: 15</a:t>
            </a:r>
          </a:p>
          <a:p>
            <a:pPr marL="742950" lvl="1" indent="-285750" algn="l">
              <a:buFont typeface="+mj-lt"/>
              <a:buAutoNum type="arabicPeriod"/>
            </a:pPr>
            <a:r>
              <a:rPr lang="en-US" sz="1500" b="0" i="0" dirty="0">
                <a:solidFill>
                  <a:srgbClr val="374151"/>
                </a:solidFill>
                <a:effectLst/>
                <a:latin typeface="Söhne"/>
              </a:rPr>
              <a:t>Top Actor 2: CHITTY LOCK with  Number of Movies: 13</a:t>
            </a:r>
          </a:p>
          <a:p>
            <a:pPr marL="742950" lvl="1" indent="-285750" algn="l">
              <a:buFont typeface="+mj-lt"/>
              <a:buAutoNum type="arabicPeriod"/>
            </a:pPr>
            <a:r>
              <a:rPr lang="en-US" sz="1500" b="0" i="0" dirty="0">
                <a:solidFill>
                  <a:srgbClr val="374151"/>
                </a:solidFill>
                <a:effectLst/>
                <a:latin typeface="Söhne"/>
              </a:rPr>
              <a:t>Top Actor 3: BOONDOCK BALLROOM with Number of Movies: 13</a:t>
            </a:r>
          </a:p>
          <a:p>
            <a:pPr marL="285750" indent="-285750">
              <a:buFont typeface="Courier New" panose="02070309020205020404" pitchFamily="49" charset="0"/>
              <a:buChar char="o"/>
            </a:pPr>
            <a:endParaRPr lang="en-US" dirty="0">
              <a:solidFill>
                <a:srgbClr val="374151"/>
              </a:solidFill>
              <a:latin typeface="Söhne"/>
            </a:endParaRPr>
          </a:p>
          <a:p>
            <a:pPr marL="285750" indent="-285750">
              <a:buFont typeface="Wingdings" panose="05000000000000000000" pitchFamily="2" charset="2"/>
              <a:buChar char="q"/>
            </a:pPr>
            <a:endParaRPr lang="en-IN" dirty="0"/>
          </a:p>
        </p:txBody>
      </p:sp>
      <p:sp>
        <p:nvSpPr>
          <p:cNvPr id="5" name="TextBox 4">
            <a:extLst>
              <a:ext uri="{FF2B5EF4-FFF2-40B4-BE49-F238E27FC236}">
                <a16:creationId xmlns:a16="http://schemas.microsoft.com/office/drawing/2014/main" id="{489C57A7-7909-B14C-7E06-365799A58732}"/>
              </a:ext>
            </a:extLst>
          </p:cNvPr>
          <p:cNvSpPr txBox="1"/>
          <p:nvPr/>
        </p:nvSpPr>
        <p:spPr>
          <a:xfrm>
            <a:off x="1020118" y="1241109"/>
            <a:ext cx="9168184" cy="584775"/>
          </a:xfrm>
          <a:prstGeom prst="rect">
            <a:avLst/>
          </a:prstGeom>
          <a:noFill/>
        </p:spPr>
        <p:txBody>
          <a:bodyPr wrap="square">
            <a:spAutoFit/>
          </a:bodyPr>
          <a:lstStyle/>
          <a:p>
            <a:pPr marL="285750" indent="-285750">
              <a:buFont typeface="Wingdings" panose="05000000000000000000" pitchFamily="2" charset="2"/>
              <a:buChar char="q"/>
            </a:pPr>
            <a:r>
              <a:rPr lang="en-US" sz="1600" b="0" i="0" dirty="0">
                <a:solidFill>
                  <a:srgbClr val="374151"/>
                </a:solidFill>
                <a:effectLst/>
                <a:latin typeface="Söhne"/>
              </a:rPr>
              <a:t>Each task focuses on a specific aspect, such as filtering movies based on </a:t>
            </a:r>
            <a:r>
              <a:rPr lang="en-US" sz="1600" b="1" i="0" dirty="0">
                <a:solidFill>
                  <a:srgbClr val="374151"/>
                </a:solidFill>
                <a:effectLst/>
                <a:latin typeface="Söhne"/>
              </a:rPr>
              <a:t>replacement cost</a:t>
            </a:r>
            <a:r>
              <a:rPr lang="en-US" sz="1600" b="0" i="0" dirty="0">
                <a:solidFill>
                  <a:srgbClr val="374151"/>
                </a:solidFill>
                <a:effectLst/>
                <a:latin typeface="Söhne"/>
              </a:rPr>
              <a:t>, </a:t>
            </a:r>
            <a:r>
              <a:rPr lang="en-US" sz="1600" b="1" i="0" dirty="0">
                <a:solidFill>
                  <a:srgbClr val="374151"/>
                </a:solidFill>
                <a:effectLst/>
                <a:latin typeface="Söhne"/>
              </a:rPr>
              <a:t>finding popular genres</a:t>
            </a:r>
            <a:r>
              <a:rPr lang="en-US" sz="1600" b="0" i="0" dirty="0">
                <a:solidFill>
                  <a:srgbClr val="374151"/>
                </a:solidFill>
                <a:effectLst/>
                <a:latin typeface="Söhne"/>
              </a:rPr>
              <a:t>, or </a:t>
            </a:r>
            <a:r>
              <a:rPr lang="en-US" sz="1600" b="1" i="0" dirty="0">
                <a:solidFill>
                  <a:srgbClr val="374151"/>
                </a:solidFill>
                <a:effectLst/>
                <a:latin typeface="Söhne"/>
              </a:rPr>
              <a:t>identifying movies with the highest rentals</a:t>
            </a:r>
            <a:r>
              <a:rPr lang="en-US" sz="1600" b="0" i="0" dirty="0">
                <a:solidFill>
                  <a:srgbClr val="374151"/>
                </a:solidFill>
                <a:effectLst/>
                <a:latin typeface="Söhne"/>
              </a:rPr>
              <a:t>. </a:t>
            </a:r>
          </a:p>
        </p:txBody>
      </p:sp>
      <p:pic>
        <p:nvPicPr>
          <p:cNvPr id="10" name="Picture 9">
            <a:extLst>
              <a:ext uri="{FF2B5EF4-FFF2-40B4-BE49-F238E27FC236}">
                <a16:creationId xmlns:a16="http://schemas.microsoft.com/office/drawing/2014/main" id="{17C581EC-BA69-4519-9D6A-5B2CE747DEDA}"/>
              </a:ext>
              <a:ext uri="{C183D7F6-B498-43B3-948B-1728B52AA6E4}">
                <adec:decorative xmlns:adec="http://schemas.microsoft.com/office/drawing/2017/decorative" val="1"/>
              </a:ext>
            </a:extLst>
          </p:cNvPr>
          <p:cNvPicPr>
            <a:picLocks noChangeAspect="1"/>
          </p:cNvPicPr>
          <p:nvPr/>
        </p:nvPicPr>
        <p:blipFill>
          <a:blip r:embed="rId2"/>
          <a:srcRect/>
          <a:stretch/>
        </p:blipFill>
        <p:spPr>
          <a:xfrm>
            <a:off x="10389140" y="0"/>
            <a:ext cx="1779949" cy="1825884"/>
          </a:xfrm>
          <a:prstGeom prst="rect">
            <a:avLst/>
          </a:prstGeom>
          <a:blipFill>
            <a:blip r:embed="rId3"/>
            <a:tile tx="0" ty="0" sx="100000" sy="100000" flip="none" algn="tl"/>
          </a:blipFill>
        </p:spPr>
      </p:pic>
    </p:spTree>
    <p:extLst>
      <p:ext uri="{BB962C8B-B14F-4D97-AF65-F5344CB8AC3E}">
        <p14:creationId xmlns:p14="http://schemas.microsoft.com/office/powerpoint/2010/main" val="26552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7EE1A5-5935-7881-F348-A3EF205BB305}"/>
              </a:ext>
            </a:extLst>
          </p:cNvPr>
          <p:cNvSpPr txBox="1"/>
          <p:nvPr/>
        </p:nvSpPr>
        <p:spPr>
          <a:xfrm>
            <a:off x="5891764" y="3558406"/>
            <a:ext cx="6100482" cy="458074"/>
          </a:xfrm>
          <a:prstGeom prst="rect">
            <a:avLst/>
          </a:prstGeom>
          <a:noFill/>
        </p:spPr>
        <p:txBody>
          <a:bodyPr wrap="square">
            <a:spAutoFit/>
          </a:bodyPr>
          <a:lstStyle/>
          <a:p>
            <a:pPr marL="1371600" lvl="2" indent="-457200">
              <a:lnSpc>
                <a:spcPct val="150000"/>
              </a:lnSpc>
              <a:buFont typeface="+mj-lt"/>
              <a:buAutoNum type="arabicPeriod"/>
            </a:pPr>
            <a:r>
              <a:rPr lang="en-IN"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Reception robots.</a:t>
            </a:r>
          </a:p>
        </p:txBody>
      </p:sp>
      <p:sp>
        <p:nvSpPr>
          <p:cNvPr id="3" name="TextBox 2">
            <a:extLst>
              <a:ext uri="{FF2B5EF4-FFF2-40B4-BE49-F238E27FC236}">
                <a16:creationId xmlns:a16="http://schemas.microsoft.com/office/drawing/2014/main" id="{E1F7E33B-482E-CA95-8A07-67D30CFBF4A5}"/>
              </a:ext>
            </a:extLst>
          </p:cNvPr>
          <p:cNvSpPr txBox="1"/>
          <p:nvPr/>
        </p:nvSpPr>
        <p:spPr>
          <a:xfrm>
            <a:off x="3893634" y="1137057"/>
            <a:ext cx="9763125" cy="1569660"/>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 THANK YOU </a:t>
            </a:r>
            <a:br>
              <a:rPr lang="en-US" sz="4800" u="sng" dirty="0">
                <a:latin typeface="Times New Roman" panose="02020603050405020304" pitchFamily="18" charset="0"/>
                <a:cs typeface="Times New Roman" panose="02020603050405020304" pitchFamily="18" charset="0"/>
              </a:rPr>
            </a:br>
            <a:endParaRPr lang="en-IN" sz="4800" dirty="0"/>
          </a:p>
        </p:txBody>
      </p:sp>
      <p:pic>
        <p:nvPicPr>
          <p:cNvPr id="6" name="Picture 5">
            <a:extLst>
              <a:ext uri="{FF2B5EF4-FFF2-40B4-BE49-F238E27FC236}">
                <a16:creationId xmlns:a16="http://schemas.microsoft.com/office/drawing/2014/main" id="{E79F6E89-A0D4-30AD-D11C-781106ACD4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096790" y="2482841"/>
            <a:ext cx="3336398" cy="2575015"/>
          </a:xfrm>
          <a:prstGeom prst="rect">
            <a:avLst/>
          </a:prstGeom>
        </p:spPr>
      </p:pic>
      <p:pic>
        <p:nvPicPr>
          <p:cNvPr id="11" name="Picture 10">
            <a:extLst>
              <a:ext uri="{FF2B5EF4-FFF2-40B4-BE49-F238E27FC236}">
                <a16:creationId xmlns:a16="http://schemas.microsoft.com/office/drawing/2014/main" id="{521BAE7C-3AB3-76B3-A600-E5486A3E23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02696" y="1253680"/>
            <a:ext cx="692273" cy="534293"/>
          </a:xfrm>
          <a:prstGeom prst="rect">
            <a:avLst/>
          </a:prstGeom>
        </p:spPr>
      </p:pic>
      <p:pic>
        <p:nvPicPr>
          <p:cNvPr id="2" name="Picture 1">
            <a:extLst>
              <a:ext uri="{FF2B5EF4-FFF2-40B4-BE49-F238E27FC236}">
                <a16:creationId xmlns:a16="http://schemas.microsoft.com/office/drawing/2014/main" id="{B709FA20-2A45-E8CA-2BAA-5346FC38512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16647" y="1365167"/>
            <a:ext cx="489153" cy="410800"/>
          </a:xfrm>
          <a:prstGeom prst="rect">
            <a:avLst/>
          </a:prstGeom>
          <a:effectLst>
            <a:outerShdw dist="50800" dir="5400000" algn="ctr" rotWithShape="0">
              <a:srgbClr val="000000">
                <a:alpha val="0"/>
              </a:srgbClr>
            </a:outerShdw>
            <a:reflection blurRad="1270000" stA="0" dir="5400000" sy="-100000" algn="bl" rotWithShape="0"/>
          </a:effectLst>
        </p:spPr>
      </p:pic>
    </p:spTree>
    <p:extLst>
      <p:ext uri="{BB962C8B-B14F-4D97-AF65-F5344CB8AC3E}">
        <p14:creationId xmlns:p14="http://schemas.microsoft.com/office/powerpoint/2010/main" val="302816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2" name="TextBox 11"/>
          <p:cNvSpPr txBox="1"/>
          <p:nvPr/>
        </p:nvSpPr>
        <p:spPr>
          <a:xfrm>
            <a:off x="370319" y="431455"/>
            <a:ext cx="10952678" cy="1240276"/>
          </a:xfrm>
          <a:prstGeom prst="rect">
            <a:avLst/>
          </a:prstGeom>
          <a:blipFill dpi="0" rotWithShape="1">
            <a:blip r:embed="rId4">
              <a:alphaModFix amt="0"/>
            </a:blip>
            <a:srcRect/>
            <a:tile tx="0" ty="0" sx="100000" sy="100000" flip="none" algn="tl"/>
          </a:blipFill>
          <a:effectLst>
            <a:innerShdw blurRad="63500" dist="50800" dir="16200000">
              <a:prstClr val="black">
                <a:alpha val="50000"/>
              </a:prstClr>
            </a:innerShdw>
          </a:effectLst>
        </p:spPr>
        <p:txBody>
          <a:bodyPr wrap="square" rtlCol="0">
            <a:spAutoFit/>
          </a:bodyPr>
          <a:lstStyle/>
          <a:p>
            <a:pPr>
              <a:lnSpc>
                <a:spcPct val="200000"/>
              </a:lnSpc>
            </a:pP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Presentation</a:t>
            </a:r>
          </a:p>
        </p:txBody>
      </p:sp>
      <p:pic>
        <p:nvPicPr>
          <p:cNvPr id="3" name="Picture 2">
            <a:extLst>
              <a:ext uri="{FF2B5EF4-FFF2-40B4-BE49-F238E27FC236}">
                <a16:creationId xmlns:a16="http://schemas.microsoft.com/office/drawing/2014/main" id="{75AD40C2-04FB-2DC1-6B9C-DB69E0BE271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904366" y="4488874"/>
            <a:ext cx="2117412" cy="1634207"/>
          </a:xfrm>
          <a:prstGeom prst="rect">
            <a:avLst/>
          </a:prstGeom>
        </p:spPr>
      </p:pic>
      <p:sp>
        <p:nvSpPr>
          <p:cNvPr id="4" name="TextBox 3">
            <a:extLst>
              <a:ext uri="{FF2B5EF4-FFF2-40B4-BE49-F238E27FC236}">
                <a16:creationId xmlns:a16="http://schemas.microsoft.com/office/drawing/2014/main" id="{E0E89C94-89EE-0CF8-0C6A-29B07B1ABE95}"/>
              </a:ext>
            </a:extLst>
          </p:cNvPr>
          <p:cNvSpPr txBox="1"/>
          <p:nvPr/>
        </p:nvSpPr>
        <p:spPr>
          <a:xfrm>
            <a:off x="477323" y="1953628"/>
            <a:ext cx="10485749" cy="253524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800" i="0" dirty="0">
                <a:solidFill>
                  <a:schemeClr val="tx1">
                    <a:lumMod val="85000"/>
                    <a:lumOff val="15000"/>
                  </a:schemeClr>
                </a:solidFill>
                <a:effectLst/>
                <a:latin typeface="Arial" panose="020B0604020202020204" pitchFamily="34" charset="0"/>
                <a:cs typeface="Arial" panose="020B0604020202020204" pitchFamily="34" charset="0"/>
              </a:rPr>
              <a:t>The objective of the project is to use MySQL to analyze the data of a movie rental store for further growth and improved business.</a:t>
            </a:r>
            <a:endParaRPr 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endParaRPr lang="en-US" sz="1800" dirty="0">
              <a:solidFill>
                <a:schemeClr val="tx1">
                  <a:lumMod val="85000"/>
                  <a:lumOff val="1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sz="1800" dirty="0">
                <a:solidFill>
                  <a:schemeClr val="tx1">
                    <a:lumMod val="85000"/>
                    <a:lumOff val="15000"/>
                  </a:schemeClr>
                </a:solidFill>
                <a:latin typeface="Arial" panose="020B0604020202020204" pitchFamily="34" charset="0"/>
                <a:cs typeface="Arial" panose="020B0604020202020204" pitchFamily="34" charset="0"/>
              </a:rPr>
              <a:t>E</a:t>
            </a:r>
            <a:r>
              <a:rPr lang="en-US" sz="1800" i="0" dirty="0">
                <a:solidFill>
                  <a:schemeClr val="tx1">
                    <a:lumMod val="85000"/>
                    <a:lumOff val="15000"/>
                  </a:schemeClr>
                </a:solidFill>
                <a:effectLst/>
                <a:latin typeface="Arial" panose="020B0604020202020204" pitchFamily="34" charset="0"/>
                <a:cs typeface="Arial" panose="020B0604020202020204" pitchFamily="34" charset="0"/>
              </a:rPr>
              <a:t>xtracting meaningful insights </a:t>
            </a:r>
            <a:r>
              <a:rPr lang="en-US" sz="1800" dirty="0">
                <a:solidFill>
                  <a:schemeClr val="tx1">
                    <a:lumMod val="85000"/>
                    <a:lumOff val="15000"/>
                  </a:schemeClr>
                </a:solidFill>
                <a:latin typeface="Arial" panose="020B0604020202020204" pitchFamily="34" charset="0"/>
                <a:cs typeface="Arial" panose="020B0604020202020204" pitchFamily="34" charset="0"/>
              </a:rPr>
              <a:t>of </a:t>
            </a:r>
            <a:r>
              <a:rPr lang="en-US" sz="1800" i="0" dirty="0">
                <a:solidFill>
                  <a:schemeClr val="tx1">
                    <a:lumMod val="85000"/>
                    <a:lumOff val="15000"/>
                  </a:schemeClr>
                </a:solidFill>
                <a:effectLst/>
                <a:latin typeface="Arial" panose="020B0604020202020204" pitchFamily="34" charset="0"/>
                <a:cs typeface="Arial" panose="020B0604020202020204" pitchFamily="34" charset="0"/>
              </a:rPr>
              <a:t>movie rental store using sakila database</a:t>
            </a:r>
            <a:r>
              <a:rPr lang="en-US" dirty="0">
                <a:solidFill>
                  <a:schemeClr val="tx1">
                    <a:lumMod val="85000"/>
                    <a:lumOff val="15000"/>
                  </a:schemeClr>
                </a:solidFill>
                <a:latin typeface="Arial" panose="020B0604020202020204" pitchFamily="34" charset="0"/>
                <a:cs typeface="Arial" panose="020B0604020202020204" pitchFamily="34" charset="0"/>
              </a:rPr>
              <a:t> and</a:t>
            </a:r>
            <a:r>
              <a:rPr lang="en-US" sz="1800" i="0" dirty="0">
                <a:solidFill>
                  <a:schemeClr val="tx1">
                    <a:lumMod val="85000"/>
                    <a:lumOff val="15000"/>
                  </a:schemeClr>
                </a:solidFill>
                <a:effectLst/>
                <a:latin typeface="Arial" panose="020B0604020202020204" pitchFamily="34" charset="0"/>
                <a:cs typeface="Arial" panose="020B0604020202020204" pitchFamily="34" charset="0"/>
              </a:rPr>
              <a:t> By understanding various SQL query techniques and their application, we can gain valuable insights and make data-driven decisions</a:t>
            </a:r>
            <a:r>
              <a:rPr lang="en-US" sz="1800" dirty="0">
                <a:solidFill>
                  <a:schemeClr val="tx1">
                    <a:lumMod val="85000"/>
                    <a:lumOff val="15000"/>
                  </a:schemeClr>
                </a:solidFill>
                <a:latin typeface="Arial" panose="020B0604020202020204" pitchFamily="34" charset="0"/>
                <a:cs typeface="Arial" panose="020B0604020202020204" pitchFamily="34" charset="0"/>
              </a:rPr>
              <a:t> </a:t>
            </a:r>
            <a:r>
              <a:rPr lang="en-US" sz="1800" i="0" dirty="0">
                <a:solidFill>
                  <a:schemeClr val="tx1">
                    <a:lumMod val="85000"/>
                    <a:lumOff val="15000"/>
                  </a:schemeClr>
                </a:solidFill>
                <a:effectLst/>
                <a:latin typeface="Arial" panose="020B0604020202020204" pitchFamily="34" charset="0"/>
                <a:cs typeface="Arial" panose="020B0604020202020204" pitchFamily="34" charset="0"/>
              </a:rPr>
              <a:t>for movie on rent chain.</a:t>
            </a: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5D0002-AB50-EA82-15FB-21B9ED7ACBD9}"/>
              </a:ext>
            </a:extLst>
          </p:cNvPr>
          <p:cNvPicPr>
            <a:picLocks noChangeAspect="1"/>
          </p:cNvPicPr>
          <p:nvPr/>
        </p:nvPicPr>
        <p:blipFill>
          <a:blip r:embed="rId7"/>
          <a:stretch>
            <a:fillRect/>
          </a:stretch>
        </p:blipFill>
        <p:spPr>
          <a:xfrm>
            <a:off x="6912515" y="685388"/>
            <a:ext cx="986343" cy="986343"/>
          </a:xfrm>
          <a:prstGeom prst="rect">
            <a:avLst/>
          </a:prstGeom>
        </p:spPr>
      </p:pic>
    </p:spTree>
    <p:extLst>
      <p:ext uri="{BB962C8B-B14F-4D97-AF65-F5344CB8AC3E}">
        <p14:creationId xmlns:p14="http://schemas.microsoft.com/office/powerpoint/2010/main" val="273280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Marker/>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2" name="TextBox 11"/>
          <p:cNvSpPr txBox="1"/>
          <p:nvPr/>
        </p:nvSpPr>
        <p:spPr>
          <a:xfrm>
            <a:off x="95250" y="-136711"/>
            <a:ext cx="12096749" cy="7555915"/>
          </a:xfrm>
          <a:prstGeom prst="rect">
            <a:avLst/>
          </a:prstGeom>
          <a:blipFill dpi="0" rotWithShape="1">
            <a:blip r:embed="rId5">
              <a:alphaModFix amt="0"/>
            </a:blip>
            <a:srcRect/>
            <a:tile tx="0" ty="0" sx="100000" sy="100000" flip="none" algn="tl"/>
          </a:blipFill>
          <a:effectLst>
            <a:innerShdw blurRad="63500" dist="50800" dir="16200000">
              <a:prstClr val="black">
                <a:alpha val="50000"/>
              </a:prstClr>
            </a:innerShdw>
          </a:effectLst>
        </p:spPr>
        <p:txBody>
          <a:bodyPr wrap="square" rtlCol="0">
            <a:spAutoFit/>
          </a:bodyPr>
          <a:lstStyle/>
          <a:p>
            <a:pPr>
              <a:lnSpc>
                <a:spcPct val="15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of Content  </a:t>
            </a:r>
          </a:p>
          <a:p>
            <a:pPr marL="342900" indent="-342900">
              <a:lnSpc>
                <a:spcPct val="150000"/>
              </a:lnSpc>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Motion Pictures Data Analysis</a:t>
            </a:r>
          </a:p>
          <a:p>
            <a:pPr marL="457200" indent="-457200">
              <a:lnSpc>
                <a:spcPct val="150000"/>
              </a:lnSpc>
              <a:buFont typeface="Wingdings" panose="05000000000000000000" pitchFamily="2" charset="2"/>
              <a:buChar char="q"/>
            </a:pPr>
            <a:r>
              <a:rPr lang="en-IN" sz="1400" b="1" dirty="0">
                <a:solidFill>
                  <a:schemeClr val="tx2">
                    <a:lumMod val="50000"/>
                  </a:schemeClr>
                </a:solidFill>
                <a:latin typeface="Söhne"/>
                <a:ea typeface="Calibri" panose="020F0502020204030204" pitchFamily="34" charset="0"/>
                <a:cs typeface="Times New Roman" panose="02020603050405020304" pitchFamily="18" charset="0"/>
              </a:rPr>
              <a:t>Task1.</a:t>
            </a:r>
            <a:r>
              <a:rPr lang="en-IN" sz="1400" dirty="0">
                <a:solidFill>
                  <a:schemeClr val="tx2">
                    <a:lumMod val="50000"/>
                  </a:schemeClr>
                </a:solidFill>
                <a:latin typeface="Söhne"/>
                <a:ea typeface="Calibri" panose="020F0502020204030204" pitchFamily="34" charset="0"/>
                <a:cs typeface="Times New Roman" panose="02020603050405020304" pitchFamily="18" charset="0"/>
              </a:rPr>
              <a:t> </a:t>
            </a:r>
            <a:r>
              <a:rPr lang="en-US" sz="1400" dirty="0">
                <a:solidFill>
                  <a:schemeClr val="tx2">
                    <a:lumMod val="50000"/>
                  </a:schemeClr>
                </a:solidFill>
                <a:latin typeface="Söhne"/>
                <a:ea typeface="Calibri" panose="020F0502020204030204" pitchFamily="34" charset="0"/>
                <a:cs typeface="Times New Roman" panose="02020603050405020304" pitchFamily="18" charset="0"/>
              </a:rPr>
              <a:t>Display the full names of actors available in the database </a:t>
            </a:r>
          </a:p>
          <a:p>
            <a:pPr marL="457200" indent="-457200">
              <a:lnSpc>
                <a:spcPct val="150000"/>
              </a:lnSpc>
              <a:buFont typeface="Wingdings" panose="05000000000000000000" pitchFamily="2" charset="2"/>
              <a:buChar char="q"/>
            </a:pPr>
            <a:r>
              <a:rPr lang="en-IN" sz="1400" b="1" kern="2200" dirty="0">
                <a:solidFill>
                  <a:schemeClr val="tx2">
                    <a:lumMod val="50000"/>
                  </a:schemeClr>
                </a:solidFill>
                <a:latin typeface="Söhne"/>
                <a:ea typeface="Calibri" panose="020F0502020204030204" pitchFamily="34" charset="0"/>
                <a:cs typeface="Times New Roman" panose="02020603050405020304" pitchFamily="18" charset="0"/>
              </a:rPr>
              <a:t>Task2.</a:t>
            </a:r>
            <a:r>
              <a:rPr lang="en-US" sz="1400" kern="2200" dirty="0">
                <a:solidFill>
                  <a:schemeClr val="tx2">
                    <a:lumMod val="50000"/>
                  </a:schemeClr>
                </a:solidFill>
                <a:latin typeface="Söhne"/>
                <a:ea typeface="Calibri" panose="020F0502020204030204" pitchFamily="34" charset="0"/>
                <a:cs typeface="Times New Roman" panose="02020603050405020304" pitchFamily="18" charset="0"/>
              </a:rPr>
              <a:t> Management wants to know if there are any names of the actors appearing frequently.</a:t>
            </a:r>
            <a:endParaRPr lang="en-IN" sz="1400" kern="2200" dirty="0">
              <a:solidFill>
                <a:schemeClr val="tx2">
                  <a:lumMod val="50000"/>
                </a:schemeClr>
              </a:solidFill>
              <a:latin typeface="Söhne"/>
              <a:ea typeface="Calibri" panose="020F0502020204030204" pitchFamily="34"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1400" b="1" kern="2200" dirty="0">
                <a:solidFill>
                  <a:schemeClr val="tx2">
                    <a:lumMod val="50000"/>
                  </a:schemeClr>
                </a:solidFill>
                <a:latin typeface="Söhne"/>
                <a:ea typeface="Calibri" panose="020F0502020204030204" pitchFamily="34" charset="0"/>
                <a:cs typeface="Times New Roman" panose="02020603050405020304" pitchFamily="18" charset="0"/>
              </a:rPr>
              <a:t>Task3.</a:t>
            </a:r>
            <a:r>
              <a:rPr lang="en-US" sz="1400" kern="2200" dirty="0">
                <a:solidFill>
                  <a:schemeClr val="tx2">
                    <a:lumMod val="50000"/>
                  </a:schemeClr>
                </a:solidFill>
                <a:latin typeface="Söhne"/>
                <a:ea typeface="Calibri" panose="020F0502020204030204" pitchFamily="34" charset="0"/>
                <a:cs typeface="Times New Roman" panose="02020603050405020304" pitchFamily="18" charset="0"/>
              </a:rPr>
              <a:t> The management is interested to analyze the similarity in the last names of the actors. </a:t>
            </a:r>
          </a:p>
          <a:p>
            <a:pPr marL="457200" indent="-457200">
              <a:lnSpc>
                <a:spcPct val="150000"/>
              </a:lnSpc>
              <a:buFont typeface="Wingdings" panose="05000000000000000000" pitchFamily="2" charset="2"/>
              <a:buChar char="q"/>
            </a:pPr>
            <a:r>
              <a:rPr lang="en-IN" sz="1400" b="1" dirty="0">
                <a:solidFill>
                  <a:schemeClr val="tx2">
                    <a:lumMod val="50000"/>
                  </a:schemeClr>
                </a:solidFill>
                <a:effectLst/>
                <a:latin typeface="Söhne"/>
                <a:ea typeface="Calibri" panose="020F0502020204030204" pitchFamily="34" charset="0"/>
                <a:cs typeface="Times New Roman" panose="02020603050405020304" pitchFamily="18" charset="0"/>
              </a:rPr>
              <a:t>Task4.</a:t>
            </a:r>
            <a:r>
              <a:rPr lang="en-US" sz="1400" dirty="0">
                <a:solidFill>
                  <a:schemeClr val="tx2">
                    <a:lumMod val="50000"/>
                  </a:schemeClr>
                </a:solidFill>
                <a:effectLst/>
                <a:latin typeface="Söhne"/>
                <a:ea typeface="Calibri" panose="020F0502020204030204" pitchFamily="34" charset="0"/>
                <a:cs typeface="Times New Roman" panose="02020603050405020304" pitchFamily="18" charset="0"/>
              </a:rPr>
              <a:t> The management wants to analyze the movies based on their ratings to determine if they are suitable for kids or some parental assistance is required. Perform the following tasks to perform the required analysis. </a:t>
            </a:r>
          </a:p>
          <a:p>
            <a:pPr marL="457200" indent="-457200">
              <a:lnSpc>
                <a:spcPct val="150000"/>
              </a:lnSpc>
              <a:buFont typeface="Wingdings" panose="05000000000000000000" pitchFamily="2" charset="2"/>
              <a:buChar char="q"/>
            </a:pPr>
            <a:r>
              <a:rPr lang="en-US" sz="1400" b="1" dirty="0">
                <a:solidFill>
                  <a:schemeClr val="tx2">
                    <a:lumMod val="50000"/>
                  </a:schemeClr>
                </a:solidFill>
                <a:effectLst/>
                <a:latin typeface="Söhne"/>
                <a:ea typeface="Calibri" panose="020F0502020204030204" pitchFamily="34" charset="0"/>
                <a:cs typeface="Times New Roman" panose="02020603050405020304" pitchFamily="18" charset="0"/>
              </a:rPr>
              <a:t>Task5. </a:t>
            </a:r>
            <a:r>
              <a:rPr lang="en-US" sz="1400" dirty="0">
                <a:solidFill>
                  <a:schemeClr val="tx2">
                    <a:lumMod val="50000"/>
                  </a:schemeClr>
                </a:solidFill>
                <a:effectLst/>
                <a:latin typeface="Söhne"/>
                <a:ea typeface="Calibri" panose="020F0502020204030204" pitchFamily="34" charset="0"/>
                <a:cs typeface="Times New Roman" panose="02020603050405020304" pitchFamily="18" charset="0"/>
              </a:rPr>
              <a:t>The board members want to understand the replacement cost of a movie copy(disc — DVD/Blue Ray).The replacement cost refers to the amount charged to the customer if the movie disc is not returned or is returned in a damaged state. </a:t>
            </a:r>
          </a:p>
          <a:p>
            <a:pPr marL="457200" indent="-457200">
              <a:lnSpc>
                <a:spcPct val="150000"/>
              </a:lnSpc>
              <a:buFont typeface="Wingdings" panose="05000000000000000000" pitchFamily="2" charset="2"/>
              <a:buChar char="q"/>
            </a:pPr>
            <a:r>
              <a:rPr lang="en-US" sz="1400" b="1" dirty="0">
                <a:solidFill>
                  <a:schemeClr val="tx2">
                    <a:lumMod val="50000"/>
                  </a:schemeClr>
                </a:solidFill>
                <a:latin typeface="Söhne"/>
                <a:ea typeface="Calibri" panose="020F0502020204030204" pitchFamily="34" charset="0"/>
                <a:cs typeface="Times New Roman" panose="02020603050405020304" pitchFamily="18" charset="0"/>
              </a:rPr>
              <a:t>Task6. </a:t>
            </a:r>
            <a:r>
              <a:rPr lang="en-US" sz="1400" dirty="0">
                <a:solidFill>
                  <a:schemeClr val="tx2">
                    <a:lumMod val="50000"/>
                  </a:schemeClr>
                </a:solidFill>
                <a:latin typeface="Söhne"/>
                <a:ea typeface="Calibri" panose="020F0502020204030204" pitchFamily="34" charset="0"/>
                <a:cs typeface="Times New Roman" panose="02020603050405020304" pitchFamily="18" charset="0"/>
              </a:rPr>
              <a:t>Display the names of the top 3 movies with the greatest number of actors. </a:t>
            </a:r>
          </a:p>
          <a:p>
            <a:pPr marL="457200" indent="-457200">
              <a:lnSpc>
                <a:spcPct val="150000"/>
              </a:lnSpc>
              <a:buFont typeface="Wingdings" panose="05000000000000000000" pitchFamily="2" charset="2"/>
              <a:buChar char="q"/>
            </a:pPr>
            <a:r>
              <a:rPr lang="en-US" sz="1400" b="1" dirty="0">
                <a:solidFill>
                  <a:schemeClr val="tx2">
                    <a:lumMod val="50000"/>
                  </a:schemeClr>
                </a:solidFill>
                <a:effectLst/>
                <a:latin typeface="Söhne"/>
                <a:ea typeface="Calibri" panose="020F0502020204030204" pitchFamily="34" charset="0"/>
                <a:cs typeface="Times New Roman" panose="02020603050405020304" pitchFamily="18" charset="0"/>
              </a:rPr>
              <a:t>Task7. </a:t>
            </a:r>
            <a:r>
              <a:rPr lang="en-US" sz="1400" dirty="0">
                <a:solidFill>
                  <a:schemeClr val="tx2">
                    <a:lumMod val="50000"/>
                  </a:schemeClr>
                </a:solidFill>
                <a:effectLst/>
                <a:latin typeface="Söhne"/>
                <a:ea typeface="Calibri" panose="020F0502020204030204" pitchFamily="34" charset="0"/>
                <a:cs typeface="Times New Roman" panose="02020603050405020304" pitchFamily="18" charset="0"/>
              </a:rPr>
              <a:t>"Music of Queen’ and 'Kris Kristofferson’ have seen an unlikely resurgence.</a:t>
            </a:r>
          </a:p>
          <a:p>
            <a:pPr marL="457200" indent="-457200">
              <a:lnSpc>
                <a:spcPct val="150000"/>
              </a:lnSpc>
              <a:buFont typeface="Wingdings" panose="05000000000000000000" pitchFamily="2" charset="2"/>
              <a:buChar char="q"/>
            </a:pPr>
            <a:r>
              <a:rPr lang="en-US" sz="1400" b="1" dirty="0">
                <a:solidFill>
                  <a:schemeClr val="tx2">
                    <a:lumMod val="50000"/>
                  </a:schemeClr>
                </a:solidFill>
                <a:latin typeface="Söhne"/>
                <a:ea typeface="Calibri" panose="020F0502020204030204" pitchFamily="34" charset="0"/>
                <a:cs typeface="Times New Roman" panose="02020603050405020304" pitchFamily="18" charset="0"/>
              </a:rPr>
              <a:t>Task8. </a:t>
            </a:r>
            <a:r>
              <a:rPr lang="en-US" sz="1400" dirty="0">
                <a:solidFill>
                  <a:schemeClr val="tx2">
                    <a:lumMod val="50000"/>
                  </a:schemeClr>
                </a:solidFill>
                <a:latin typeface="Söhne"/>
                <a:ea typeface="Calibri" panose="020F0502020204030204" pitchFamily="34" charset="0"/>
                <a:cs typeface="Times New Roman" panose="02020603050405020304" pitchFamily="18" charset="0"/>
              </a:rPr>
              <a:t>The film ‘Agent Truman’ has been a great success. Display the names of all actors who appeared in this film. </a:t>
            </a:r>
          </a:p>
          <a:p>
            <a:pPr marL="457200" indent="-457200">
              <a:lnSpc>
                <a:spcPct val="150000"/>
              </a:lnSpc>
              <a:buFont typeface="Wingdings" panose="05000000000000000000" pitchFamily="2" charset="2"/>
              <a:buChar char="q"/>
            </a:pPr>
            <a:r>
              <a:rPr lang="en-US" sz="1400" b="1" dirty="0">
                <a:solidFill>
                  <a:schemeClr val="tx2">
                    <a:lumMod val="50000"/>
                  </a:schemeClr>
                </a:solidFill>
                <a:effectLst/>
                <a:latin typeface="Söhne"/>
                <a:ea typeface="Calibri" panose="020F0502020204030204" pitchFamily="34" charset="0"/>
                <a:cs typeface="Times New Roman" panose="02020603050405020304" pitchFamily="18" charset="0"/>
              </a:rPr>
              <a:t>Task9.</a:t>
            </a:r>
            <a:r>
              <a:rPr lang="en-US" sz="1400" dirty="0">
                <a:solidFill>
                  <a:schemeClr val="tx2">
                    <a:lumMod val="50000"/>
                  </a:schemeClr>
                </a:solidFill>
                <a:effectLst/>
                <a:latin typeface="Söhne"/>
                <a:ea typeface="Calibri" panose="020F0502020204030204" pitchFamily="34" charset="0"/>
                <a:cs typeface="Times New Roman" panose="02020603050405020304" pitchFamily="18" charset="0"/>
              </a:rPr>
              <a:t> Sales have been lagging among young families, so the management wants to promote family movies. Identify all the movies categorized as family films. </a:t>
            </a:r>
          </a:p>
          <a:p>
            <a:pPr marL="457200" indent="-457200">
              <a:lnSpc>
                <a:spcPct val="150000"/>
              </a:lnSpc>
              <a:buFont typeface="Wingdings" panose="05000000000000000000" pitchFamily="2" charset="2"/>
              <a:buChar char="q"/>
            </a:pPr>
            <a:r>
              <a:rPr lang="en-US" sz="1400" b="1" dirty="0">
                <a:solidFill>
                  <a:schemeClr val="tx2">
                    <a:lumMod val="50000"/>
                  </a:schemeClr>
                </a:solidFill>
                <a:latin typeface="Söhne"/>
                <a:ea typeface="Calibri" panose="020F0502020204030204" pitchFamily="34" charset="0"/>
                <a:cs typeface="Times New Roman" panose="02020603050405020304" pitchFamily="18" charset="0"/>
              </a:rPr>
              <a:t>Task10</a:t>
            </a:r>
            <a:r>
              <a:rPr lang="en-US" sz="1400" dirty="0">
                <a:solidFill>
                  <a:schemeClr val="tx2">
                    <a:lumMod val="50000"/>
                  </a:schemeClr>
                </a:solidFill>
                <a:latin typeface="Söhne"/>
                <a:ea typeface="Calibri" panose="020F0502020204030204" pitchFamily="34" charset="0"/>
                <a:cs typeface="Times New Roman" panose="02020603050405020304" pitchFamily="18" charset="0"/>
              </a:rPr>
              <a:t> The management wants to observe the rental rates and rental frequencies(Number of time the movie disc is rented).</a:t>
            </a:r>
          </a:p>
          <a:p>
            <a:pPr marL="457200" indent="-457200">
              <a:lnSpc>
                <a:spcPct val="150000"/>
              </a:lnSpc>
              <a:buFont typeface="Wingdings" panose="05000000000000000000" pitchFamily="2" charset="2"/>
              <a:buChar char="q"/>
            </a:pPr>
            <a:r>
              <a:rPr lang="en-US" sz="1400" b="1" dirty="0">
                <a:solidFill>
                  <a:schemeClr val="tx2">
                    <a:lumMod val="50000"/>
                  </a:schemeClr>
                </a:solidFill>
                <a:effectLst/>
                <a:latin typeface="Söhne"/>
                <a:ea typeface="Calibri" panose="020F0502020204030204" pitchFamily="34" charset="0"/>
                <a:cs typeface="Times New Roman" panose="02020603050405020304" pitchFamily="18" charset="0"/>
              </a:rPr>
              <a:t>Task11.</a:t>
            </a:r>
            <a:r>
              <a:rPr lang="en-US" sz="1400" dirty="0">
                <a:solidFill>
                  <a:schemeClr val="tx2">
                    <a:lumMod val="50000"/>
                  </a:schemeClr>
                </a:solidFill>
                <a:effectLst/>
                <a:latin typeface="Söhne"/>
                <a:ea typeface="Calibri" panose="020F0502020204030204" pitchFamily="34" charset="0"/>
                <a:cs typeface="Times New Roman" panose="02020603050405020304" pitchFamily="18" charset="0"/>
              </a:rPr>
              <a:t> In how many film categories, the difference between the average film replacement cost((disc — DVD/Blue Ray) and the average film rental rate is greater than $15? </a:t>
            </a:r>
          </a:p>
          <a:p>
            <a:pPr marL="457200" indent="-457200">
              <a:lnSpc>
                <a:spcPct val="150000"/>
              </a:lnSpc>
              <a:buFont typeface="Wingdings" panose="05000000000000000000" pitchFamily="2" charset="2"/>
              <a:buChar char="q"/>
            </a:pPr>
            <a:r>
              <a:rPr lang="en-US" sz="1400" b="1" dirty="0">
                <a:solidFill>
                  <a:schemeClr val="tx2">
                    <a:lumMod val="50000"/>
                  </a:schemeClr>
                </a:solidFill>
                <a:latin typeface="Söhne"/>
                <a:ea typeface="Calibri" panose="020F0502020204030204" pitchFamily="34" charset="0"/>
                <a:cs typeface="Times New Roman" panose="02020603050405020304" pitchFamily="18" charset="0"/>
              </a:rPr>
              <a:t>Task12.</a:t>
            </a:r>
            <a:r>
              <a:rPr lang="en-US" sz="1400" dirty="0">
                <a:solidFill>
                  <a:schemeClr val="tx2">
                    <a:lumMod val="50000"/>
                  </a:schemeClr>
                </a:solidFill>
                <a:latin typeface="Söhne"/>
                <a:ea typeface="Calibri" panose="020F0502020204030204" pitchFamily="34" charset="0"/>
                <a:cs typeface="Times New Roman" panose="02020603050405020304" pitchFamily="18" charset="0"/>
              </a:rPr>
              <a:t> Display the film categories in which the number of movies is greater than 70.</a:t>
            </a:r>
            <a:br>
              <a:rPr lang="en-IN" kern="2200"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tx2">
                  <a:lumMod val="50000"/>
                </a:schemeClr>
              </a:solidFill>
              <a:latin typeface="Times New Roman" panose="02020603050405020304" pitchFamily="18" charset="0"/>
              <a:cs typeface="Times New Roman" panose="02020603050405020304" pitchFamily="18" charset="0"/>
            </a:endParaRPr>
          </a:p>
          <a:p>
            <a:endParaRPr 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3A6769D-380B-9B16-38EF-50B8D21F4C2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154879" y="0"/>
            <a:ext cx="2037121" cy="1710813"/>
          </a:xfrm>
          <a:prstGeom prst="rect">
            <a:avLst/>
          </a:prstGeom>
          <a:effectLst>
            <a:outerShdw dist="50800" dir="5400000" algn="ctr" rotWithShape="0">
              <a:srgbClr val="000000">
                <a:alpha val="0"/>
              </a:srgbClr>
            </a:outerShdw>
            <a:reflection blurRad="1270000" stA="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351397" y="1247403"/>
            <a:ext cx="9603275" cy="1049235"/>
          </a:xfrm>
          <a:effectLst>
            <a:outerShdw blurRad="50800" dist="50800" dir="5400000" algn="ctr" rotWithShape="0">
              <a:srgbClr val="000000">
                <a:alpha val="0"/>
              </a:srgbClr>
            </a:outerShdw>
          </a:effectLst>
        </p:spPr>
        <p:txBody>
          <a:bodyPr>
            <a:normAutofit/>
          </a:bodyPr>
          <a:lstStyle/>
          <a:p>
            <a:pPr marL="342900" indent="-342900" algn="just">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1: </a:t>
            </a:r>
            <a:r>
              <a:rPr lang="en-US" sz="2000" dirty="0">
                <a:latin typeface="Söhne"/>
                <a:ea typeface="Calibri" panose="020F0502020204030204" pitchFamily="34" charset="0"/>
                <a:cs typeface="Times New Roman" panose="02020603050405020304" pitchFamily="18" charset="0"/>
              </a:rPr>
              <a:t> Display the full names of actors available in the database </a:t>
            </a:r>
            <a:endParaRPr lang="en-IN" sz="2000" dirty="0">
              <a:latin typeface="Söhne"/>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694890" y="4026075"/>
            <a:ext cx="27745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p>
        </p:txBody>
      </p:sp>
      <p:sp>
        <p:nvSpPr>
          <p:cNvPr id="18" name="TextBox 17">
            <a:extLst>
              <a:ext uri="{FF2B5EF4-FFF2-40B4-BE49-F238E27FC236}">
                <a16:creationId xmlns:a16="http://schemas.microsoft.com/office/drawing/2014/main" id="{D06BB367-FB3C-2F16-515B-45C15042D61C}"/>
              </a:ext>
            </a:extLst>
          </p:cNvPr>
          <p:cNvSpPr txBox="1"/>
          <p:nvPr/>
        </p:nvSpPr>
        <p:spPr>
          <a:xfrm>
            <a:off x="2172097" y="4026075"/>
            <a:ext cx="5305028" cy="830997"/>
          </a:xfrm>
          <a:prstGeom prst="rect">
            <a:avLst/>
          </a:prstGeom>
          <a:noFill/>
          <a:effectLst>
            <a:glow rad="127000">
              <a:schemeClr val="tx1"/>
            </a:glow>
          </a:effectLst>
        </p:spPr>
        <p:txBody>
          <a:bodyPr wrap="square" rtlCol="0">
            <a:spAutoFit/>
          </a:bodyPr>
          <a:lstStyle/>
          <a:p>
            <a:r>
              <a:rPr lang="en-US" sz="1600" dirty="0">
                <a:latin typeface="Times New Roman" panose="02020603050405020304" pitchFamily="18" charset="0"/>
                <a:cs typeface="Times New Roman" panose="02020603050405020304" pitchFamily="18" charset="0"/>
              </a:rPr>
              <a:t>Here, We selected the desired column from the actor table present and select </a:t>
            </a:r>
            <a:r>
              <a:rPr lang="en-US" sz="1600" dirty="0" err="1">
                <a:latin typeface="Times New Roman" panose="02020603050405020304" pitchFamily="18" charset="0"/>
                <a:cs typeface="Times New Roman" panose="02020603050405020304" pitchFamily="18" charset="0"/>
              </a:rPr>
              <a:t>first_name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last_name</a:t>
            </a:r>
            <a:r>
              <a:rPr lang="en-US" sz="1600" dirty="0">
                <a:latin typeface="Times New Roman" panose="02020603050405020304" pitchFamily="18" charset="0"/>
                <a:cs typeface="Times New Roman" panose="02020603050405020304" pitchFamily="18" charset="0"/>
              </a:rPr>
              <a:t> from actor and fetched the output.</a:t>
            </a:r>
            <a:endParaRPr lang="en-IN"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021172" y="2498455"/>
            <a:ext cx="800535" cy="369332"/>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Query</a:t>
            </a:r>
            <a:endParaRPr lang="en-IN" dirty="0"/>
          </a:p>
        </p:txBody>
      </p:sp>
      <p:sp>
        <p:nvSpPr>
          <p:cNvPr id="24" name="TextBox 23">
            <a:extLst>
              <a:ext uri="{FF2B5EF4-FFF2-40B4-BE49-F238E27FC236}">
                <a16:creationId xmlns:a16="http://schemas.microsoft.com/office/drawing/2014/main" id="{E098151D-B85A-1449-B48A-93B902CA2A93}"/>
              </a:ext>
            </a:extLst>
          </p:cNvPr>
          <p:cNvSpPr txBox="1"/>
          <p:nvPr/>
        </p:nvSpPr>
        <p:spPr>
          <a:xfrm>
            <a:off x="9278272" y="5302448"/>
            <a:ext cx="1676400" cy="369332"/>
          </a:xfrm>
          <a:prstGeom prst="rect">
            <a:avLst/>
          </a:prstGeom>
          <a:noFill/>
        </p:spPr>
        <p:txBody>
          <a:bodyPr wrap="square" rtlCol="0">
            <a:spAutoFit/>
          </a:bodyPr>
          <a:lstStyle/>
          <a:p>
            <a:r>
              <a:rPr lang="en-IN" dirty="0"/>
              <a:t>Output Result</a:t>
            </a:r>
          </a:p>
        </p:txBody>
      </p:sp>
      <p:pic>
        <p:nvPicPr>
          <p:cNvPr id="4" name="Picture 3">
            <a:extLst>
              <a:ext uri="{FF2B5EF4-FFF2-40B4-BE49-F238E27FC236}">
                <a16:creationId xmlns:a16="http://schemas.microsoft.com/office/drawing/2014/main" id="{D85E9D30-5771-4C8B-22B5-B986A3A5AE9F}"/>
              </a:ext>
            </a:extLst>
          </p:cNvPr>
          <p:cNvPicPr>
            <a:picLocks noChangeAspect="1"/>
          </p:cNvPicPr>
          <p:nvPr/>
        </p:nvPicPr>
        <p:blipFill>
          <a:blip r:embed="rId3"/>
          <a:stretch>
            <a:fillRect/>
          </a:stretch>
        </p:blipFill>
        <p:spPr>
          <a:xfrm>
            <a:off x="2172097" y="2301142"/>
            <a:ext cx="4907705" cy="1127858"/>
          </a:xfrm>
          <a:prstGeom prst="rect">
            <a:avLst/>
          </a:prstGeom>
          <a:effectLst/>
        </p:spPr>
      </p:pic>
      <p:pic>
        <p:nvPicPr>
          <p:cNvPr id="6" name="Picture 5">
            <a:extLst>
              <a:ext uri="{FF2B5EF4-FFF2-40B4-BE49-F238E27FC236}">
                <a16:creationId xmlns:a16="http://schemas.microsoft.com/office/drawing/2014/main" id="{AD1F899A-03C3-DBA4-CA0F-61DB8F23581D}"/>
              </a:ext>
            </a:extLst>
          </p:cNvPr>
          <p:cNvPicPr>
            <a:picLocks noChangeAspect="1"/>
          </p:cNvPicPr>
          <p:nvPr/>
        </p:nvPicPr>
        <p:blipFill>
          <a:blip r:embed="rId4"/>
          <a:stretch>
            <a:fillRect/>
          </a:stretch>
        </p:blipFill>
        <p:spPr>
          <a:xfrm>
            <a:off x="8722535" y="2117935"/>
            <a:ext cx="2317098" cy="2982696"/>
          </a:xfrm>
          <a:prstGeom prst="rect">
            <a:avLst/>
          </a:prstGeom>
          <a:solidFill>
            <a:schemeClr val="tx1"/>
          </a:solidFill>
          <a:effectLst>
            <a:glow rad="190500">
              <a:schemeClr val="tx1">
                <a:alpha val="40000"/>
              </a:schemeClr>
            </a:glow>
            <a:softEdge rad="0"/>
          </a:effectLst>
        </p:spPr>
      </p:pic>
      <p:pic>
        <p:nvPicPr>
          <p:cNvPr id="8" name="Picture 7">
            <a:extLst>
              <a:ext uri="{FF2B5EF4-FFF2-40B4-BE49-F238E27FC236}">
                <a16:creationId xmlns:a16="http://schemas.microsoft.com/office/drawing/2014/main" id="{37C8D95E-CB03-C101-D79D-F86939769658}"/>
              </a:ext>
            </a:extLst>
          </p:cNvPr>
          <p:cNvPicPr>
            <a:picLocks noChangeAspect="1"/>
          </p:cNvPicPr>
          <p:nvPr/>
        </p:nvPicPr>
        <p:blipFill>
          <a:blip r:embed="rId5"/>
          <a:stretch>
            <a:fillRect/>
          </a:stretch>
        </p:blipFill>
        <p:spPr>
          <a:xfrm>
            <a:off x="504519" y="5795051"/>
            <a:ext cx="8114547" cy="198136"/>
          </a:xfrm>
          <a:prstGeom prst="rect">
            <a:avLst/>
          </a:prstGeom>
          <a:effectLst>
            <a:glow rad="63500">
              <a:schemeClr val="tx1">
                <a:alpha val="40000"/>
              </a:schemeClr>
            </a:glow>
          </a:effectLst>
        </p:spPr>
      </p:pic>
    </p:spTree>
    <p:extLst>
      <p:ext uri="{BB962C8B-B14F-4D97-AF65-F5344CB8AC3E}">
        <p14:creationId xmlns:p14="http://schemas.microsoft.com/office/powerpoint/2010/main" val="102179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103862" y="396968"/>
            <a:ext cx="10040388" cy="1417106"/>
          </a:xfrm>
          <a:effectLst>
            <a:outerShdw blurRad="50800" dist="50800" dir="5400000" algn="ctr" rotWithShape="0">
              <a:srgbClr val="000000">
                <a:alpha val="0"/>
              </a:srgbClr>
            </a:outerShdw>
          </a:effectLst>
        </p:spPr>
        <p:txBody>
          <a:bodyPr>
            <a:noAutofit/>
          </a:bodyPr>
          <a:lstStyle/>
          <a:p>
            <a:pPr marL="342900" indent="-342900">
              <a:lnSpc>
                <a:spcPct val="100000"/>
              </a:lnSpc>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Task 2:</a:t>
            </a:r>
            <a:r>
              <a:rPr lang="en-US" sz="1800" dirty="0">
                <a:latin typeface="Calibri" panose="020F0502020204030204" pitchFamily="34" charset="0"/>
                <a:ea typeface="Calibri" panose="020F0502020204030204" pitchFamily="34" charset="0"/>
                <a:cs typeface="Calibri" panose="020F0502020204030204" pitchFamily="34" charset="0"/>
              </a:rPr>
              <a:t> Management wants to know if there are any names of the actors appearing frequently.</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a:t>
            </a:r>
            <a:r>
              <a:rPr lang="en-US" sz="1800" dirty="0">
                <a:latin typeface="Calibri" panose="020F0502020204030204" pitchFamily="34" charset="0"/>
                <a:ea typeface="Calibri" panose="020F0502020204030204" pitchFamily="34" charset="0"/>
                <a:cs typeface="Calibri" panose="020F0502020204030204" pitchFamily="34" charset="0"/>
              </a:rPr>
              <a:t>. Display the number of times each first name appears in the database.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ii. What is the count of actors that have unique first names in the database? Display the first names of all these actors.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001116" y="4235068"/>
            <a:ext cx="213808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Interpretation</a:t>
            </a:r>
            <a:endParaRPr lang="en-IN" sz="3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383768" y="2404074"/>
            <a:ext cx="1272988" cy="461665"/>
          </a:xfrm>
          <a:prstGeom prst="rect">
            <a:avLst/>
          </a:prstGeom>
          <a:noFill/>
        </p:spPr>
        <p:txBody>
          <a:bodyPr wrap="square" rtlCol="0">
            <a:spAutoFit/>
          </a:bodyPr>
          <a:lstStyle/>
          <a:p>
            <a:r>
              <a:rPr lang="en-IN" sz="2400" dirty="0">
                <a:latin typeface="Times New Roman" panose="02020603050405020304" pitchFamily="18" charset="0"/>
                <a:ea typeface="Calibri" panose="020F0502020204030204" pitchFamily="34" charset="0"/>
                <a:cs typeface="Times New Roman" panose="02020603050405020304" pitchFamily="18" charset="0"/>
              </a:rPr>
              <a:t>Query</a:t>
            </a:r>
            <a:r>
              <a:rPr lang="en-IN"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4D2D238E-5C19-DD94-7374-E7CE5A883C91}"/>
              </a:ext>
            </a:extLst>
          </p:cNvPr>
          <p:cNvSpPr txBox="1"/>
          <p:nvPr/>
        </p:nvSpPr>
        <p:spPr>
          <a:xfrm>
            <a:off x="1001116" y="4583819"/>
            <a:ext cx="6589967" cy="523220"/>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Here, we selected the desired column for all the sub task one by one by using Group by, </a:t>
            </a:r>
            <a:r>
              <a:rPr lang="en-US" sz="1400" dirty="0">
                <a:solidFill>
                  <a:srgbClr val="FF0000"/>
                </a:solidFill>
                <a:latin typeface="Times New Roman" panose="02020603050405020304" pitchFamily="18" charset="0"/>
                <a:cs typeface="Times New Roman" panose="02020603050405020304" pitchFamily="18" charset="0"/>
              </a:rPr>
              <a:t>count</a:t>
            </a:r>
            <a:r>
              <a:rPr lang="en-US" sz="1400" dirty="0">
                <a:latin typeface="Times New Roman" panose="02020603050405020304" pitchFamily="18" charset="0"/>
                <a:cs typeface="Times New Roman" panose="02020603050405020304" pitchFamily="18" charset="0"/>
              </a:rPr>
              <a:t> function for the respective tables from sakila database.</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5B594C-F4D4-DE0E-AF19-13C78666F699}"/>
              </a:ext>
            </a:extLst>
          </p:cNvPr>
          <p:cNvPicPr>
            <a:picLocks noChangeAspect="1"/>
          </p:cNvPicPr>
          <p:nvPr/>
        </p:nvPicPr>
        <p:blipFill>
          <a:blip r:embed="rId3"/>
          <a:stretch>
            <a:fillRect/>
          </a:stretch>
        </p:blipFill>
        <p:spPr>
          <a:xfrm>
            <a:off x="7895901" y="2096230"/>
            <a:ext cx="1623201" cy="2682472"/>
          </a:xfrm>
          <a:prstGeom prst="rect">
            <a:avLst/>
          </a:prstGeom>
          <a:effectLst>
            <a:glow rad="63500">
              <a:schemeClr val="tx1">
                <a:alpha val="40000"/>
              </a:schemeClr>
            </a:glow>
          </a:effectLst>
        </p:spPr>
      </p:pic>
      <p:pic>
        <p:nvPicPr>
          <p:cNvPr id="9" name="Picture 8">
            <a:extLst>
              <a:ext uri="{FF2B5EF4-FFF2-40B4-BE49-F238E27FC236}">
                <a16:creationId xmlns:a16="http://schemas.microsoft.com/office/drawing/2014/main" id="{068B9127-3211-5A0B-A8FA-5894FA060390}"/>
              </a:ext>
            </a:extLst>
          </p:cNvPr>
          <p:cNvPicPr>
            <a:picLocks noChangeAspect="1"/>
          </p:cNvPicPr>
          <p:nvPr/>
        </p:nvPicPr>
        <p:blipFill>
          <a:blip r:embed="rId4"/>
          <a:stretch>
            <a:fillRect/>
          </a:stretch>
        </p:blipFill>
        <p:spPr>
          <a:xfrm>
            <a:off x="9736033" y="2087764"/>
            <a:ext cx="1478408" cy="2682472"/>
          </a:xfrm>
          <a:prstGeom prst="rect">
            <a:avLst/>
          </a:prstGeom>
          <a:effectLst>
            <a:glow rad="63500">
              <a:schemeClr val="tx1">
                <a:alpha val="40000"/>
              </a:schemeClr>
            </a:glow>
          </a:effectLst>
        </p:spPr>
      </p:pic>
      <p:pic>
        <p:nvPicPr>
          <p:cNvPr id="12" name="Picture 11">
            <a:extLst>
              <a:ext uri="{FF2B5EF4-FFF2-40B4-BE49-F238E27FC236}">
                <a16:creationId xmlns:a16="http://schemas.microsoft.com/office/drawing/2014/main" id="{5E16721E-EA94-04FC-70D4-A1667073AFE0}"/>
              </a:ext>
            </a:extLst>
          </p:cNvPr>
          <p:cNvPicPr>
            <a:picLocks noChangeAspect="1"/>
          </p:cNvPicPr>
          <p:nvPr/>
        </p:nvPicPr>
        <p:blipFill>
          <a:blip r:embed="rId5"/>
          <a:stretch>
            <a:fillRect/>
          </a:stretch>
        </p:blipFill>
        <p:spPr>
          <a:xfrm>
            <a:off x="1103861" y="5435377"/>
            <a:ext cx="10907163" cy="592786"/>
          </a:xfrm>
          <a:prstGeom prst="rect">
            <a:avLst/>
          </a:prstGeom>
        </p:spPr>
      </p:pic>
      <p:pic>
        <p:nvPicPr>
          <p:cNvPr id="16" name="Picture 15">
            <a:extLst>
              <a:ext uri="{FF2B5EF4-FFF2-40B4-BE49-F238E27FC236}">
                <a16:creationId xmlns:a16="http://schemas.microsoft.com/office/drawing/2014/main" id="{74218AF8-4A21-D9D1-7BB7-E7F40DA0F5F3}"/>
              </a:ext>
            </a:extLst>
          </p:cNvPr>
          <p:cNvPicPr>
            <a:picLocks noChangeAspect="1"/>
          </p:cNvPicPr>
          <p:nvPr/>
        </p:nvPicPr>
        <p:blipFill>
          <a:blip r:embed="rId6"/>
          <a:stretch>
            <a:fillRect/>
          </a:stretch>
        </p:blipFill>
        <p:spPr>
          <a:xfrm>
            <a:off x="2656756" y="2096230"/>
            <a:ext cx="3703641" cy="1790855"/>
          </a:xfrm>
          <a:prstGeom prst="rect">
            <a:avLst/>
          </a:prstGeom>
          <a:effectLst>
            <a:glow rad="63500">
              <a:schemeClr val="tx1">
                <a:alpha val="40000"/>
              </a:schemeClr>
            </a:glow>
          </a:effectLst>
        </p:spPr>
      </p:pic>
      <p:sp>
        <p:nvSpPr>
          <p:cNvPr id="19" name="TextBox 18">
            <a:extLst>
              <a:ext uri="{FF2B5EF4-FFF2-40B4-BE49-F238E27FC236}">
                <a16:creationId xmlns:a16="http://schemas.microsoft.com/office/drawing/2014/main" id="{0B98EF0E-F4F1-661A-77E3-8BC4A1F4331F}"/>
              </a:ext>
            </a:extLst>
          </p:cNvPr>
          <p:cNvSpPr txBox="1"/>
          <p:nvPr/>
        </p:nvSpPr>
        <p:spPr>
          <a:xfrm>
            <a:off x="8846636" y="4876192"/>
            <a:ext cx="1778794" cy="369332"/>
          </a:xfrm>
          <a:prstGeom prst="rect">
            <a:avLst/>
          </a:prstGeom>
          <a:noFill/>
        </p:spPr>
        <p:txBody>
          <a:bodyPr wrap="square">
            <a:spAutoFit/>
          </a:bodyPr>
          <a:lstStyle/>
          <a:p>
            <a:r>
              <a:rPr lang="en-IN" dirty="0"/>
              <a:t>Output Result</a:t>
            </a:r>
          </a:p>
        </p:txBody>
      </p:sp>
    </p:spTree>
    <p:extLst>
      <p:ext uri="{BB962C8B-B14F-4D97-AF65-F5344CB8AC3E}">
        <p14:creationId xmlns:p14="http://schemas.microsoft.com/office/powerpoint/2010/main" val="41799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014215" y="1237795"/>
            <a:ext cx="9603275" cy="1049235"/>
          </a:xfrm>
          <a:effectLst>
            <a:outerShdw blurRad="50800" dist="50800" dir="5400000" algn="ctr" rotWithShape="0">
              <a:srgbClr val="000000">
                <a:alpha val="0"/>
              </a:srgbClr>
            </a:outerShdw>
          </a:effectLst>
        </p:spPr>
        <p:txBody>
          <a:bodyPr>
            <a:normAutofit/>
          </a:bodyPr>
          <a:lstStyle/>
          <a:p>
            <a:pPr marL="342900" indent="-342900" algn="just">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3 : </a:t>
            </a:r>
            <a:r>
              <a:rPr lang="en-US" sz="1800" dirty="0">
                <a:latin typeface="Calibri" panose="020F0502020204030204" pitchFamily="34" charset="0"/>
                <a:ea typeface="Calibri" panose="020F0502020204030204" pitchFamily="34" charset="0"/>
                <a:cs typeface="Calibri" panose="020F0502020204030204" pitchFamily="34" charset="0"/>
              </a:rPr>
              <a:t>The management is interested to analyze the similarity in the last names of the actors.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276351" y="4232417"/>
            <a:ext cx="213808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Interpretation</a:t>
            </a:r>
          </a:p>
        </p:txBody>
      </p:sp>
      <p:sp>
        <p:nvSpPr>
          <p:cNvPr id="18" name="TextBox 17">
            <a:extLst>
              <a:ext uri="{FF2B5EF4-FFF2-40B4-BE49-F238E27FC236}">
                <a16:creationId xmlns:a16="http://schemas.microsoft.com/office/drawing/2014/main" id="{D06BB367-FB3C-2F16-515B-45C15042D61C}"/>
              </a:ext>
            </a:extLst>
          </p:cNvPr>
          <p:cNvSpPr txBox="1"/>
          <p:nvPr/>
        </p:nvSpPr>
        <p:spPr>
          <a:xfrm>
            <a:off x="1276351" y="4570971"/>
            <a:ext cx="5688147" cy="523220"/>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In this task we selected the desired column from the actor  table used count function ,group by, order by and distinct function to fetch the desired o/p.</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614548" y="2381654"/>
            <a:ext cx="12729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Query</a:t>
            </a:r>
            <a:r>
              <a:rPr lang="en-IN" dirty="0"/>
              <a:t>:</a:t>
            </a:r>
          </a:p>
        </p:txBody>
      </p:sp>
      <p:sp>
        <p:nvSpPr>
          <p:cNvPr id="9" name="TextBox 8">
            <a:extLst>
              <a:ext uri="{FF2B5EF4-FFF2-40B4-BE49-F238E27FC236}">
                <a16:creationId xmlns:a16="http://schemas.microsoft.com/office/drawing/2014/main" id="{3F04196B-EC9C-1A83-62A6-2E7841286FB8}"/>
              </a:ext>
            </a:extLst>
          </p:cNvPr>
          <p:cNvSpPr txBox="1"/>
          <p:nvPr/>
        </p:nvSpPr>
        <p:spPr>
          <a:xfrm>
            <a:off x="9239249" y="4975651"/>
            <a:ext cx="1676400" cy="369332"/>
          </a:xfrm>
          <a:prstGeom prst="rect">
            <a:avLst/>
          </a:prstGeom>
          <a:noFill/>
        </p:spPr>
        <p:txBody>
          <a:bodyPr wrap="square" rtlCol="0">
            <a:spAutoFit/>
          </a:bodyPr>
          <a:lstStyle/>
          <a:p>
            <a:r>
              <a:rPr lang="en-IN" dirty="0"/>
              <a:t>Output Result</a:t>
            </a:r>
          </a:p>
        </p:txBody>
      </p:sp>
      <p:pic>
        <p:nvPicPr>
          <p:cNvPr id="5" name="Picture 4">
            <a:extLst>
              <a:ext uri="{FF2B5EF4-FFF2-40B4-BE49-F238E27FC236}">
                <a16:creationId xmlns:a16="http://schemas.microsoft.com/office/drawing/2014/main" id="{52592A99-2818-920D-CC91-E7B6F6E2E663}"/>
              </a:ext>
            </a:extLst>
          </p:cNvPr>
          <p:cNvPicPr>
            <a:picLocks noChangeAspect="1"/>
          </p:cNvPicPr>
          <p:nvPr/>
        </p:nvPicPr>
        <p:blipFill>
          <a:blip r:embed="rId3"/>
          <a:stretch>
            <a:fillRect/>
          </a:stretch>
        </p:blipFill>
        <p:spPr>
          <a:xfrm>
            <a:off x="7775926" y="1973454"/>
            <a:ext cx="2156647" cy="2911092"/>
          </a:xfrm>
          <a:prstGeom prst="rect">
            <a:avLst/>
          </a:prstGeom>
        </p:spPr>
      </p:pic>
      <p:pic>
        <p:nvPicPr>
          <p:cNvPr id="10" name="Picture 9">
            <a:extLst>
              <a:ext uri="{FF2B5EF4-FFF2-40B4-BE49-F238E27FC236}">
                <a16:creationId xmlns:a16="http://schemas.microsoft.com/office/drawing/2014/main" id="{CC9DEB6B-028D-6B90-0B92-85119A26A980}"/>
              </a:ext>
            </a:extLst>
          </p:cNvPr>
          <p:cNvPicPr>
            <a:picLocks noChangeAspect="1"/>
          </p:cNvPicPr>
          <p:nvPr/>
        </p:nvPicPr>
        <p:blipFill>
          <a:blip r:embed="rId4"/>
          <a:stretch>
            <a:fillRect/>
          </a:stretch>
        </p:blipFill>
        <p:spPr>
          <a:xfrm>
            <a:off x="10231177" y="1973455"/>
            <a:ext cx="1589347" cy="2911092"/>
          </a:xfrm>
          <a:prstGeom prst="rect">
            <a:avLst/>
          </a:prstGeom>
        </p:spPr>
      </p:pic>
      <p:pic>
        <p:nvPicPr>
          <p:cNvPr id="12" name="Picture 11">
            <a:extLst>
              <a:ext uri="{FF2B5EF4-FFF2-40B4-BE49-F238E27FC236}">
                <a16:creationId xmlns:a16="http://schemas.microsoft.com/office/drawing/2014/main" id="{37310CDF-D1B7-EE82-6057-7F2B490769F9}"/>
              </a:ext>
            </a:extLst>
          </p:cNvPr>
          <p:cNvPicPr>
            <a:picLocks noChangeAspect="1"/>
          </p:cNvPicPr>
          <p:nvPr/>
        </p:nvPicPr>
        <p:blipFill>
          <a:blip r:embed="rId5"/>
          <a:stretch>
            <a:fillRect/>
          </a:stretch>
        </p:blipFill>
        <p:spPr>
          <a:xfrm>
            <a:off x="871202" y="5611135"/>
            <a:ext cx="9746288" cy="478522"/>
          </a:xfrm>
          <a:prstGeom prst="rect">
            <a:avLst/>
          </a:prstGeom>
        </p:spPr>
      </p:pic>
      <p:pic>
        <p:nvPicPr>
          <p:cNvPr id="14" name="Picture 13">
            <a:extLst>
              <a:ext uri="{FF2B5EF4-FFF2-40B4-BE49-F238E27FC236}">
                <a16:creationId xmlns:a16="http://schemas.microsoft.com/office/drawing/2014/main" id="{77266AFB-64DC-BD12-C546-D96915980AD7}"/>
              </a:ext>
            </a:extLst>
          </p:cNvPr>
          <p:cNvPicPr>
            <a:picLocks noChangeAspect="1"/>
          </p:cNvPicPr>
          <p:nvPr/>
        </p:nvPicPr>
        <p:blipFill>
          <a:blip r:embed="rId6"/>
          <a:stretch>
            <a:fillRect/>
          </a:stretch>
        </p:blipFill>
        <p:spPr>
          <a:xfrm>
            <a:off x="2656756" y="2083860"/>
            <a:ext cx="3360711" cy="1653683"/>
          </a:xfrm>
          <a:prstGeom prst="rect">
            <a:avLst/>
          </a:prstGeom>
        </p:spPr>
      </p:pic>
    </p:spTree>
    <p:extLst>
      <p:ext uri="{BB962C8B-B14F-4D97-AF65-F5344CB8AC3E}">
        <p14:creationId xmlns:p14="http://schemas.microsoft.com/office/powerpoint/2010/main" val="214235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684655" y="701729"/>
            <a:ext cx="11013190" cy="1722555"/>
          </a:xfrm>
          <a:effectLst>
            <a:outerShdw blurRad="50800" dist="50800" dir="5400000" algn="ctr" rotWithShape="0">
              <a:srgbClr val="000000">
                <a:alpha val="0"/>
              </a:srgbClr>
            </a:outerShdw>
          </a:effectLst>
        </p:spPr>
        <p:txBody>
          <a:bodyPr>
            <a:noAutofit/>
          </a:bodyPr>
          <a:lstStyle/>
          <a:p>
            <a:pPr marL="342900" indent="-342900" algn="just">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Task 4 -- Task 4: The management wants to analyze the movies based on their ratings to determine if they are suitable for kids or some parental assistance is required. Perform the following tasks to perform the required analysis.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7561422" y="2003100"/>
            <a:ext cx="213808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endParaRPr lang="en-IN" sz="3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06BB367-FB3C-2F16-515B-45C15042D61C}"/>
              </a:ext>
            </a:extLst>
          </p:cNvPr>
          <p:cNvSpPr txBox="1"/>
          <p:nvPr/>
        </p:nvSpPr>
        <p:spPr>
          <a:xfrm>
            <a:off x="7561422" y="2403348"/>
            <a:ext cx="4611245" cy="738664"/>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In this task we selected the desired column from the FILM table group by rating using not like ,in function to fetch desired o/p.</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164693" y="2241513"/>
            <a:ext cx="12729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Query</a:t>
            </a:r>
            <a:r>
              <a:rPr lang="en-IN" dirty="0"/>
              <a:t>:</a:t>
            </a:r>
          </a:p>
        </p:txBody>
      </p:sp>
      <p:sp>
        <p:nvSpPr>
          <p:cNvPr id="10" name="TextBox 9">
            <a:extLst>
              <a:ext uri="{FF2B5EF4-FFF2-40B4-BE49-F238E27FC236}">
                <a16:creationId xmlns:a16="http://schemas.microsoft.com/office/drawing/2014/main" id="{CC041567-8E7C-1EFD-4B2B-43766AFD8973}"/>
              </a:ext>
            </a:extLst>
          </p:cNvPr>
          <p:cNvSpPr txBox="1"/>
          <p:nvPr/>
        </p:nvSpPr>
        <p:spPr>
          <a:xfrm>
            <a:off x="667031" y="4721778"/>
            <a:ext cx="1676400" cy="307777"/>
          </a:xfrm>
          <a:prstGeom prst="rect">
            <a:avLst/>
          </a:prstGeom>
          <a:noFill/>
        </p:spPr>
        <p:txBody>
          <a:bodyPr wrap="square" rtlCol="0">
            <a:spAutoFit/>
          </a:bodyPr>
          <a:lstStyle/>
          <a:p>
            <a:r>
              <a:rPr lang="en-IN" sz="1400" dirty="0"/>
              <a:t>Output Result</a:t>
            </a:r>
          </a:p>
        </p:txBody>
      </p:sp>
      <p:pic>
        <p:nvPicPr>
          <p:cNvPr id="4" name="Picture 3">
            <a:extLst>
              <a:ext uri="{FF2B5EF4-FFF2-40B4-BE49-F238E27FC236}">
                <a16:creationId xmlns:a16="http://schemas.microsoft.com/office/drawing/2014/main" id="{EEF6C3DA-D041-FD15-D1A0-88118AB97D20}"/>
              </a:ext>
            </a:extLst>
          </p:cNvPr>
          <p:cNvPicPr>
            <a:picLocks noChangeAspect="1"/>
          </p:cNvPicPr>
          <p:nvPr/>
        </p:nvPicPr>
        <p:blipFill>
          <a:blip r:embed="rId3"/>
          <a:stretch>
            <a:fillRect/>
          </a:stretch>
        </p:blipFill>
        <p:spPr>
          <a:xfrm>
            <a:off x="2162105" y="1903006"/>
            <a:ext cx="4905658" cy="1466628"/>
          </a:xfrm>
          <a:prstGeom prst="rect">
            <a:avLst/>
          </a:prstGeom>
        </p:spPr>
      </p:pic>
      <p:pic>
        <p:nvPicPr>
          <p:cNvPr id="8" name="Picture 7">
            <a:extLst>
              <a:ext uri="{FF2B5EF4-FFF2-40B4-BE49-F238E27FC236}">
                <a16:creationId xmlns:a16="http://schemas.microsoft.com/office/drawing/2014/main" id="{3AA77DA1-6A5D-7554-D2D6-E24DAA5941E0}"/>
              </a:ext>
            </a:extLst>
          </p:cNvPr>
          <p:cNvPicPr>
            <a:picLocks noChangeAspect="1"/>
          </p:cNvPicPr>
          <p:nvPr/>
        </p:nvPicPr>
        <p:blipFill>
          <a:blip r:embed="rId4"/>
          <a:stretch>
            <a:fillRect/>
          </a:stretch>
        </p:blipFill>
        <p:spPr>
          <a:xfrm>
            <a:off x="1990443" y="3488993"/>
            <a:ext cx="7858125" cy="923330"/>
          </a:xfrm>
          <a:prstGeom prst="rect">
            <a:avLst/>
          </a:prstGeom>
        </p:spPr>
      </p:pic>
      <p:pic>
        <p:nvPicPr>
          <p:cNvPr id="12" name="Picture 11">
            <a:extLst>
              <a:ext uri="{FF2B5EF4-FFF2-40B4-BE49-F238E27FC236}">
                <a16:creationId xmlns:a16="http://schemas.microsoft.com/office/drawing/2014/main" id="{F13AC693-0396-A9D5-54D0-24400AFA93EE}"/>
              </a:ext>
            </a:extLst>
          </p:cNvPr>
          <p:cNvPicPr>
            <a:picLocks noChangeAspect="1"/>
          </p:cNvPicPr>
          <p:nvPr/>
        </p:nvPicPr>
        <p:blipFill>
          <a:blip r:embed="rId5"/>
          <a:stretch>
            <a:fillRect/>
          </a:stretch>
        </p:blipFill>
        <p:spPr>
          <a:xfrm>
            <a:off x="1990443" y="4500707"/>
            <a:ext cx="7858126" cy="815411"/>
          </a:xfrm>
          <a:prstGeom prst="rect">
            <a:avLst/>
          </a:prstGeom>
        </p:spPr>
      </p:pic>
      <p:pic>
        <p:nvPicPr>
          <p:cNvPr id="14" name="Picture 13">
            <a:extLst>
              <a:ext uri="{FF2B5EF4-FFF2-40B4-BE49-F238E27FC236}">
                <a16:creationId xmlns:a16="http://schemas.microsoft.com/office/drawing/2014/main" id="{E6FBB86A-ABD4-AEE1-301B-467BB4648807}"/>
              </a:ext>
            </a:extLst>
          </p:cNvPr>
          <p:cNvPicPr>
            <a:picLocks noChangeAspect="1"/>
          </p:cNvPicPr>
          <p:nvPr/>
        </p:nvPicPr>
        <p:blipFill>
          <a:blip r:embed="rId6"/>
          <a:stretch>
            <a:fillRect/>
          </a:stretch>
        </p:blipFill>
        <p:spPr>
          <a:xfrm>
            <a:off x="1990442" y="5377951"/>
            <a:ext cx="7858125" cy="723963"/>
          </a:xfrm>
          <a:prstGeom prst="rect">
            <a:avLst/>
          </a:prstGeom>
        </p:spPr>
      </p:pic>
      <p:pic>
        <p:nvPicPr>
          <p:cNvPr id="16" name="Picture 15">
            <a:extLst>
              <a:ext uri="{FF2B5EF4-FFF2-40B4-BE49-F238E27FC236}">
                <a16:creationId xmlns:a16="http://schemas.microsoft.com/office/drawing/2014/main" id="{0691314F-9A25-3783-6593-C31A390C123B}"/>
              </a:ext>
            </a:extLst>
          </p:cNvPr>
          <p:cNvPicPr>
            <a:picLocks noChangeAspect="1"/>
          </p:cNvPicPr>
          <p:nvPr/>
        </p:nvPicPr>
        <p:blipFill>
          <a:blip r:embed="rId7"/>
          <a:stretch>
            <a:fillRect/>
          </a:stretch>
        </p:blipFill>
        <p:spPr>
          <a:xfrm>
            <a:off x="10323563" y="4373384"/>
            <a:ext cx="1678219" cy="1004567"/>
          </a:xfrm>
          <a:prstGeom prst="rect">
            <a:avLst/>
          </a:prstGeom>
        </p:spPr>
      </p:pic>
    </p:spTree>
    <p:extLst>
      <p:ext uri="{BB962C8B-B14F-4D97-AF65-F5344CB8AC3E}">
        <p14:creationId xmlns:p14="http://schemas.microsoft.com/office/powerpoint/2010/main" val="23631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140641" y="393069"/>
            <a:ext cx="9910718" cy="1556259"/>
          </a:xfrm>
          <a:effectLst>
            <a:outerShdw blurRad="50800" dist="50800" dir="5400000" algn="ctr" rotWithShape="0">
              <a:srgbClr val="000000">
                <a:alpha val="0"/>
              </a:srgbClr>
            </a:outerShdw>
          </a:effectLst>
        </p:spPr>
        <p:txBody>
          <a:bodyPr>
            <a:normAutofit fontScale="90000"/>
          </a:bodyPr>
          <a:lstStyle/>
          <a:p>
            <a:pPr marL="342900" indent="-342900">
              <a:lnSpc>
                <a:spcPct val="100000"/>
              </a:lnSpc>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5 : </a:t>
            </a:r>
            <a:r>
              <a:rPr lang="en-US" sz="1600" dirty="0">
                <a:latin typeface="Calibri" panose="020F0502020204030204" pitchFamily="34" charset="0"/>
                <a:ea typeface="Calibri" panose="020F0502020204030204" pitchFamily="34" charset="0"/>
                <a:cs typeface="Calibri" panose="020F0502020204030204" pitchFamily="34" charset="0"/>
              </a:rPr>
              <a:t>The board members want to understand the replacement cost of a movie copy(disc — DVD/</a:t>
            </a:r>
            <a:r>
              <a:rPr lang="en-US" sz="1600" dirty="0" err="1">
                <a:latin typeface="Calibri" panose="020F0502020204030204" pitchFamily="34" charset="0"/>
                <a:ea typeface="Calibri" panose="020F0502020204030204" pitchFamily="34" charset="0"/>
                <a:cs typeface="Calibri" panose="020F0502020204030204" pitchFamily="34" charset="0"/>
              </a:rPr>
              <a:t>BlueRay</a:t>
            </a:r>
            <a:r>
              <a:rPr lang="en-US" sz="1600" dirty="0">
                <a:latin typeface="Calibri" panose="020F0502020204030204" pitchFamily="34" charset="0"/>
                <a:ea typeface="Calibri" panose="020F0502020204030204" pitchFamily="34" charset="0"/>
                <a:cs typeface="Calibri" panose="020F0502020204030204" pitchFamily="34" charset="0"/>
              </a:rPr>
              <a:t>). </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 The replacement cost refers to the amount charged to the customer if the movie disc is not returned or is returned in a damaged state.</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a:t>
            </a:r>
            <a:r>
              <a:rPr lang="en-US" sz="1600" dirty="0">
                <a:latin typeface="Calibri" panose="020F0502020204030204" pitchFamily="34" charset="0"/>
                <a:ea typeface="Calibri" panose="020F0502020204030204" pitchFamily="34" charset="0"/>
                <a:cs typeface="Calibri" panose="020F0502020204030204" pitchFamily="34" charset="0"/>
              </a:rPr>
              <a:t>. Display the list of records for the movies where the replacement cost is up to $11. </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 ii. Display the list of records for the movies where the replacement cost is between $11 and $20. </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 iii. Display the list of records for the all movies in descending order of their replacement costs.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937217" y="4868283"/>
            <a:ext cx="213808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p>
        </p:txBody>
      </p:sp>
      <p:sp>
        <p:nvSpPr>
          <p:cNvPr id="18" name="TextBox 17">
            <a:extLst>
              <a:ext uri="{FF2B5EF4-FFF2-40B4-BE49-F238E27FC236}">
                <a16:creationId xmlns:a16="http://schemas.microsoft.com/office/drawing/2014/main" id="{D06BB367-FB3C-2F16-515B-45C15042D61C}"/>
              </a:ext>
            </a:extLst>
          </p:cNvPr>
          <p:cNvSpPr txBox="1"/>
          <p:nvPr/>
        </p:nvSpPr>
        <p:spPr>
          <a:xfrm>
            <a:off x="941819" y="5286119"/>
            <a:ext cx="7554717" cy="738664"/>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In the above task the desired table for all the three task is same the FILM table.</a:t>
            </a:r>
          </a:p>
          <a:p>
            <a:r>
              <a:rPr lang="en-US" sz="1400" dirty="0">
                <a:latin typeface="Times New Roman" panose="02020603050405020304" pitchFamily="18" charset="0"/>
                <a:cs typeface="Times New Roman" panose="02020603050405020304" pitchFamily="18" charset="0"/>
              </a:rPr>
              <a:t>So, for all the three task desired column is </a:t>
            </a:r>
            <a:r>
              <a:rPr lang="en-US" sz="1400" dirty="0" err="1">
                <a:latin typeface="Times New Roman" panose="02020603050405020304" pitchFamily="18" charset="0"/>
                <a:cs typeface="Times New Roman" panose="02020603050405020304" pitchFamily="18" charset="0"/>
              </a:rPr>
              <a:t>replacement_cost</a:t>
            </a:r>
            <a:r>
              <a:rPr lang="en-US" sz="1400" dirty="0">
                <a:latin typeface="Times New Roman" panose="02020603050405020304" pitchFamily="18" charset="0"/>
                <a:cs typeface="Times New Roman" panose="02020603050405020304" pitchFamily="18" charset="0"/>
              </a:rPr>
              <a:t> and by the help of  function like between and some operator we fetched the desired output.</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347948" y="2417555"/>
            <a:ext cx="12729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Query</a:t>
            </a:r>
            <a:r>
              <a:rPr lang="en-IN" dirty="0"/>
              <a:t>:</a:t>
            </a:r>
          </a:p>
        </p:txBody>
      </p:sp>
      <p:sp>
        <p:nvSpPr>
          <p:cNvPr id="24" name="TextBox 23">
            <a:extLst>
              <a:ext uri="{FF2B5EF4-FFF2-40B4-BE49-F238E27FC236}">
                <a16:creationId xmlns:a16="http://schemas.microsoft.com/office/drawing/2014/main" id="{5DFD1188-DD2D-F5A3-116B-CC457610B1C5}"/>
              </a:ext>
            </a:extLst>
          </p:cNvPr>
          <p:cNvSpPr txBox="1"/>
          <p:nvPr/>
        </p:nvSpPr>
        <p:spPr>
          <a:xfrm>
            <a:off x="9782361" y="4150928"/>
            <a:ext cx="1676400" cy="369332"/>
          </a:xfrm>
          <a:prstGeom prst="rect">
            <a:avLst/>
          </a:prstGeom>
          <a:noFill/>
        </p:spPr>
        <p:txBody>
          <a:bodyPr wrap="square" rtlCol="0">
            <a:spAutoFit/>
          </a:bodyPr>
          <a:lstStyle/>
          <a:p>
            <a:r>
              <a:rPr lang="en-IN" dirty="0"/>
              <a:t>Output Result</a:t>
            </a:r>
          </a:p>
        </p:txBody>
      </p:sp>
      <p:pic>
        <p:nvPicPr>
          <p:cNvPr id="4" name="Picture 3">
            <a:extLst>
              <a:ext uri="{FF2B5EF4-FFF2-40B4-BE49-F238E27FC236}">
                <a16:creationId xmlns:a16="http://schemas.microsoft.com/office/drawing/2014/main" id="{C2D2C397-9A18-11DF-9BDE-73B2F5198C75}"/>
              </a:ext>
            </a:extLst>
          </p:cNvPr>
          <p:cNvPicPr>
            <a:picLocks noChangeAspect="1"/>
          </p:cNvPicPr>
          <p:nvPr/>
        </p:nvPicPr>
        <p:blipFill>
          <a:blip r:embed="rId3"/>
          <a:stretch>
            <a:fillRect/>
          </a:stretch>
        </p:blipFill>
        <p:spPr>
          <a:xfrm>
            <a:off x="1347948" y="3927739"/>
            <a:ext cx="6423955" cy="815711"/>
          </a:xfrm>
          <a:prstGeom prst="rect">
            <a:avLst/>
          </a:prstGeom>
        </p:spPr>
      </p:pic>
      <p:pic>
        <p:nvPicPr>
          <p:cNvPr id="6" name="Picture 5">
            <a:extLst>
              <a:ext uri="{FF2B5EF4-FFF2-40B4-BE49-F238E27FC236}">
                <a16:creationId xmlns:a16="http://schemas.microsoft.com/office/drawing/2014/main" id="{008B9453-F4A8-8DA7-3B63-B61B12AE7E22}"/>
              </a:ext>
            </a:extLst>
          </p:cNvPr>
          <p:cNvPicPr>
            <a:picLocks noChangeAspect="1"/>
          </p:cNvPicPr>
          <p:nvPr/>
        </p:nvPicPr>
        <p:blipFill>
          <a:blip r:embed="rId4"/>
          <a:stretch>
            <a:fillRect/>
          </a:stretch>
        </p:blipFill>
        <p:spPr>
          <a:xfrm>
            <a:off x="8688310" y="2531556"/>
            <a:ext cx="929721" cy="1501270"/>
          </a:xfrm>
          <a:prstGeom prst="rect">
            <a:avLst/>
          </a:prstGeom>
        </p:spPr>
      </p:pic>
      <p:pic>
        <p:nvPicPr>
          <p:cNvPr id="9" name="Picture 8">
            <a:extLst>
              <a:ext uri="{FF2B5EF4-FFF2-40B4-BE49-F238E27FC236}">
                <a16:creationId xmlns:a16="http://schemas.microsoft.com/office/drawing/2014/main" id="{34D0AE29-C7EE-0628-04C2-054972B8AAB3}"/>
              </a:ext>
            </a:extLst>
          </p:cNvPr>
          <p:cNvPicPr>
            <a:picLocks noChangeAspect="1"/>
          </p:cNvPicPr>
          <p:nvPr/>
        </p:nvPicPr>
        <p:blipFill>
          <a:blip r:embed="rId5"/>
          <a:stretch>
            <a:fillRect/>
          </a:stretch>
        </p:blipFill>
        <p:spPr>
          <a:xfrm>
            <a:off x="9782361" y="2495055"/>
            <a:ext cx="1005927" cy="1524132"/>
          </a:xfrm>
          <a:prstGeom prst="rect">
            <a:avLst/>
          </a:prstGeom>
        </p:spPr>
      </p:pic>
      <p:pic>
        <p:nvPicPr>
          <p:cNvPr id="15" name="Picture 14">
            <a:extLst>
              <a:ext uri="{FF2B5EF4-FFF2-40B4-BE49-F238E27FC236}">
                <a16:creationId xmlns:a16="http://schemas.microsoft.com/office/drawing/2014/main" id="{7334FC02-BBCD-843B-A0A6-093F3700FBB9}"/>
              </a:ext>
            </a:extLst>
          </p:cNvPr>
          <p:cNvPicPr>
            <a:picLocks noChangeAspect="1"/>
          </p:cNvPicPr>
          <p:nvPr/>
        </p:nvPicPr>
        <p:blipFill>
          <a:blip r:embed="rId6"/>
          <a:stretch>
            <a:fillRect/>
          </a:stretch>
        </p:blipFill>
        <p:spPr>
          <a:xfrm>
            <a:off x="10952618" y="3073496"/>
            <a:ext cx="1059272" cy="670618"/>
          </a:xfrm>
          <a:prstGeom prst="rect">
            <a:avLst/>
          </a:prstGeom>
        </p:spPr>
      </p:pic>
      <p:pic>
        <p:nvPicPr>
          <p:cNvPr id="22" name="Picture 21">
            <a:extLst>
              <a:ext uri="{FF2B5EF4-FFF2-40B4-BE49-F238E27FC236}">
                <a16:creationId xmlns:a16="http://schemas.microsoft.com/office/drawing/2014/main" id="{9E628405-7584-84B2-D6A7-65B40F0343E3}"/>
              </a:ext>
            </a:extLst>
          </p:cNvPr>
          <p:cNvPicPr>
            <a:picLocks noChangeAspect="1"/>
          </p:cNvPicPr>
          <p:nvPr/>
        </p:nvPicPr>
        <p:blipFill>
          <a:blip r:embed="rId7"/>
          <a:stretch>
            <a:fillRect/>
          </a:stretch>
        </p:blipFill>
        <p:spPr>
          <a:xfrm>
            <a:off x="2409639" y="2005077"/>
            <a:ext cx="3943536" cy="1565846"/>
          </a:xfrm>
          <a:prstGeom prst="rect">
            <a:avLst/>
          </a:prstGeom>
        </p:spPr>
      </p:pic>
    </p:spTree>
    <p:extLst>
      <p:ext uri="{BB962C8B-B14F-4D97-AF65-F5344CB8AC3E}">
        <p14:creationId xmlns:p14="http://schemas.microsoft.com/office/powerpoint/2010/main" val="263834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BC1-1018-514E-ADF5-7288D606FE0E}"/>
              </a:ext>
            </a:extLst>
          </p:cNvPr>
          <p:cNvSpPr>
            <a:spLocks noGrp="1"/>
          </p:cNvSpPr>
          <p:nvPr>
            <p:ph type="title"/>
          </p:nvPr>
        </p:nvSpPr>
        <p:spPr>
          <a:xfrm>
            <a:off x="1176382" y="1366208"/>
            <a:ext cx="9603275" cy="1049235"/>
          </a:xfrm>
          <a:effectLst>
            <a:outerShdw blurRad="50800" dist="50800" dir="5400000" algn="ctr" rotWithShape="0">
              <a:srgbClr val="000000">
                <a:alpha val="0"/>
              </a:srgbClr>
            </a:outerShdw>
          </a:effectLst>
        </p:spPr>
        <p:txBody>
          <a:bodyPr>
            <a:normAutofit/>
          </a:bodyPr>
          <a:lstStyle/>
          <a:p>
            <a:pPr marL="342900" indent="-342900" algn="just">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Task 6: </a:t>
            </a:r>
            <a:r>
              <a:rPr lang="en-US" sz="1800" dirty="0">
                <a:latin typeface="Calibri" panose="020F0502020204030204" pitchFamily="34" charset="0"/>
                <a:ea typeface="Calibri" panose="020F0502020204030204" pitchFamily="34" charset="0"/>
                <a:cs typeface="Calibri" panose="020F0502020204030204" pitchFamily="34" charset="0"/>
              </a:rPr>
              <a:t>Display the names of the top 3 movies with the greatest number of actors.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74E9DA0-8E5D-B67F-BE2B-F533978FB55E}"/>
              </a:ext>
            </a:extLst>
          </p:cNvPr>
          <p:cNvSpPr txBox="1"/>
          <p:nvPr/>
        </p:nvSpPr>
        <p:spPr>
          <a:xfrm>
            <a:off x="1394568" y="4227129"/>
            <a:ext cx="213808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Interpretation</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06BB367-FB3C-2F16-515B-45C15042D61C}"/>
              </a:ext>
            </a:extLst>
          </p:cNvPr>
          <p:cNvSpPr txBox="1"/>
          <p:nvPr/>
        </p:nvSpPr>
        <p:spPr>
          <a:xfrm>
            <a:off x="1394568" y="4643601"/>
            <a:ext cx="6972903" cy="523220"/>
          </a:xfrm>
          <a:prstGeom prst="rect">
            <a:avLst/>
          </a:prstGeom>
          <a:noFill/>
          <a:effectLst>
            <a:glow rad="127000">
              <a:schemeClr val="tx1"/>
            </a:glow>
          </a:effectLst>
        </p:spPr>
        <p:txBody>
          <a:bodyPr wrap="square" rtlCol="0">
            <a:spAutoFit/>
          </a:bodyPr>
          <a:lstStyle/>
          <a:p>
            <a:r>
              <a:rPr lang="en-US" sz="1400" dirty="0">
                <a:latin typeface="Times New Roman" panose="02020603050405020304" pitchFamily="18" charset="0"/>
                <a:cs typeface="Times New Roman" panose="02020603050405020304" pitchFamily="18" charset="0"/>
              </a:rPr>
              <a:t> Task 6 we have selected the desired column as </a:t>
            </a:r>
            <a:r>
              <a:rPr lang="en-US" sz="1400" dirty="0" err="1">
                <a:latin typeface="Times New Roman" panose="02020603050405020304" pitchFamily="18" charset="0"/>
                <a:cs typeface="Times New Roman" panose="02020603050405020304" pitchFamily="18" charset="0"/>
              </a:rPr>
              <a:t>f.film_id</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f.title</a:t>
            </a:r>
            <a:r>
              <a:rPr lang="en-US" sz="1400" dirty="0">
                <a:latin typeface="Times New Roman" panose="02020603050405020304" pitchFamily="18" charset="0"/>
                <a:cs typeface="Times New Roman" panose="02020603050405020304" pitchFamily="18" charset="0"/>
              </a:rPr>
              <a:t> from table </a:t>
            </a:r>
            <a:r>
              <a:rPr lang="en-US" sz="1400" dirty="0" err="1">
                <a:latin typeface="Times New Roman" panose="02020603050405020304" pitchFamily="18" charset="0"/>
                <a:cs typeface="Times New Roman" panose="02020603050405020304" pitchFamily="18" charset="0"/>
              </a:rPr>
              <a:t>film_actor</a:t>
            </a:r>
            <a:r>
              <a:rPr lang="en-US" sz="1400" dirty="0">
                <a:latin typeface="Times New Roman" panose="02020603050405020304" pitchFamily="18" charset="0"/>
                <a:cs typeface="Times New Roman" panose="02020603050405020304" pitchFamily="18" charset="0"/>
              </a:rPr>
              <a:t> to fetch the desired output by apply where condition and limit function for top3.</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6E084AB-B786-F3E5-6E01-049216E6D349}"/>
              </a:ext>
            </a:extLst>
          </p:cNvPr>
          <p:cNvSpPr txBox="1"/>
          <p:nvPr/>
        </p:nvSpPr>
        <p:spPr>
          <a:xfrm flipH="1">
            <a:off x="1394568" y="2565920"/>
            <a:ext cx="12729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Query</a:t>
            </a:r>
            <a:r>
              <a:rPr lang="en-IN" dirty="0"/>
              <a:t>:</a:t>
            </a:r>
          </a:p>
        </p:txBody>
      </p:sp>
      <p:sp>
        <p:nvSpPr>
          <p:cNvPr id="13" name="TextBox 12">
            <a:extLst>
              <a:ext uri="{FF2B5EF4-FFF2-40B4-BE49-F238E27FC236}">
                <a16:creationId xmlns:a16="http://schemas.microsoft.com/office/drawing/2014/main" id="{3A9E341B-7AF7-176B-372E-AC8C9A0959E6}"/>
              </a:ext>
            </a:extLst>
          </p:cNvPr>
          <p:cNvSpPr txBox="1"/>
          <p:nvPr/>
        </p:nvSpPr>
        <p:spPr>
          <a:xfrm>
            <a:off x="8950857" y="3878146"/>
            <a:ext cx="1676400" cy="369332"/>
          </a:xfrm>
          <a:prstGeom prst="rect">
            <a:avLst/>
          </a:prstGeom>
          <a:noFill/>
        </p:spPr>
        <p:txBody>
          <a:bodyPr wrap="square" rtlCol="0">
            <a:spAutoFit/>
          </a:bodyPr>
          <a:lstStyle/>
          <a:p>
            <a:r>
              <a:rPr lang="en-IN" dirty="0"/>
              <a:t>Output Result</a:t>
            </a:r>
          </a:p>
        </p:txBody>
      </p:sp>
      <p:pic>
        <p:nvPicPr>
          <p:cNvPr id="5" name="Picture 4">
            <a:extLst>
              <a:ext uri="{FF2B5EF4-FFF2-40B4-BE49-F238E27FC236}">
                <a16:creationId xmlns:a16="http://schemas.microsoft.com/office/drawing/2014/main" id="{79E6134E-73BF-DD24-97B3-A7D018CA303A}"/>
              </a:ext>
            </a:extLst>
          </p:cNvPr>
          <p:cNvPicPr>
            <a:picLocks noChangeAspect="1"/>
          </p:cNvPicPr>
          <p:nvPr/>
        </p:nvPicPr>
        <p:blipFill>
          <a:blip r:embed="rId3"/>
          <a:stretch>
            <a:fillRect/>
          </a:stretch>
        </p:blipFill>
        <p:spPr>
          <a:xfrm>
            <a:off x="2490031" y="2535674"/>
            <a:ext cx="4054191" cy="1021168"/>
          </a:xfrm>
          <a:prstGeom prst="rect">
            <a:avLst/>
          </a:prstGeom>
        </p:spPr>
      </p:pic>
      <p:pic>
        <p:nvPicPr>
          <p:cNvPr id="7" name="Picture 6">
            <a:extLst>
              <a:ext uri="{FF2B5EF4-FFF2-40B4-BE49-F238E27FC236}">
                <a16:creationId xmlns:a16="http://schemas.microsoft.com/office/drawing/2014/main" id="{F63B8653-3EBB-A4BE-AA75-5135B6B89A76}"/>
              </a:ext>
            </a:extLst>
          </p:cNvPr>
          <p:cNvPicPr>
            <a:picLocks noChangeAspect="1"/>
          </p:cNvPicPr>
          <p:nvPr/>
        </p:nvPicPr>
        <p:blipFill>
          <a:blip r:embed="rId4"/>
          <a:stretch>
            <a:fillRect/>
          </a:stretch>
        </p:blipFill>
        <p:spPr>
          <a:xfrm>
            <a:off x="8355579" y="2809086"/>
            <a:ext cx="2640184" cy="1011749"/>
          </a:xfrm>
          <a:prstGeom prst="rect">
            <a:avLst/>
          </a:prstGeom>
        </p:spPr>
      </p:pic>
    </p:spTree>
    <p:extLst>
      <p:ext uri="{BB962C8B-B14F-4D97-AF65-F5344CB8AC3E}">
        <p14:creationId xmlns:p14="http://schemas.microsoft.com/office/powerpoint/2010/main" val="143321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4490</TotalTime>
  <Words>1677</Words>
  <Application>Microsoft Office PowerPoint</Application>
  <PresentationFormat>Widescreen</PresentationFormat>
  <Paragraphs>106</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Gill Sans MT</vt:lpstr>
      <vt:lpstr>Söhne</vt:lpstr>
      <vt:lpstr>Times New Roman</vt:lpstr>
      <vt:lpstr>Wingdings</vt:lpstr>
      <vt:lpstr>Gallery</vt:lpstr>
      <vt:lpstr>CAPSTONE PROJECT Movie Rental Data Analysis Using SQL</vt:lpstr>
      <vt:lpstr>PowerPoint Presentation</vt:lpstr>
      <vt:lpstr>PowerPoint Presentation</vt:lpstr>
      <vt:lpstr>Task 1:  Display the full names of actors available in the database </vt:lpstr>
      <vt:lpstr>Task 2: Management wants to know if there are any names of the actors appearing frequently. -- i. Display the number of times each first name appears in the database. -- ii. What is the count of actors that have unique first names in the database? Display the first names of all these actors.</vt:lpstr>
      <vt:lpstr>Task 3 : The management is interested to analyze the similarity in the last names of the actors. </vt:lpstr>
      <vt:lpstr>Task 4 -- Task 4: The management wants to analyze the movies based on their ratings to determine if they are suitable for kids or some parental assistance is required. Perform the following tasks to perform the required analysis.</vt:lpstr>
      <vt:lpstr>Task 5 : The board members want to understand the replacement cost of a movie copy(disc — DVD/BlueRay).  -- The replacement cost refers to the amount charged to the customer if the movie disc is not returned or is returned in a damaged state. -- i. Display the list of records for the movies where the replacement cost is up to $11.  -- ii. Display the list of records for the movies where the replacement cost is between $11 and $20.  -- iii. Display the list of records for the all movies in descending order of their replacement costs.</vt:lpstr>
      <vt:lpstr>Task 6: Display the names of the top 3 movies with the greatest number of actors.</vt:lpstr>
      <vt:lpstr>Task 7: "Music of Queen’ and 'Kris Kristofferson’ have seen an unlikely resurgence.-- As an unintended consequence, films starting with the letters "K" and "Q" have also soared in popularity.-- Display the titles of the movies starting with the letters 'K* and "Q".</vt:lpstr>
      <vt:lpstr>Task 8: The movie ‘AGENT TRUMAN' has been a great success. Display the first names and last names of all actors who are a part of this movie.</vt:lpstr>
      <vt:lpstr>Task 9: Sales has been down among the family audience with kids The management wants to promote the movies that fall under the children' category. Identify and display the names of the movies in the family category.</vt:lpstr>
      <vt:lpstr>Task 10: The management wants to observe the rental rates and rental frequencies(Number of time the movie disc is rented).-- i. Display the maximum, minimum, and average rental rates of movies based on their ratings. The output must be sorted in descending order of the average rental rates.-- ii. Display the movies in descending order of their rental frequencies, so the management can maintain more copies of those movies.</vt:lpstr>
      <vt:lpstr>Task 11: Task 11: In how many film categories, the difference between the average film replacement cost((disc — DVD/Blue Ray) and the average film rental rate is greater than $15?–  Display the list of all film categories identified above, along with the corresponding average film replacement cost and average film rental rate.</vt:lpstr>
      <vt:lpstr>Task 12: Display the film categories in which the number of movies is greater than 70.</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Motion picture Data analysis</dc:title>
  <dc:creator>91975</dc:creator>
  <cp:lastModifiedBy>Vaibhav Sirohi</cp:lastModifiedBy>
  <cp:revision>52</cp:revision>
  <dcterms:created xsi:type="dcterms:W3CDTF">2023-06-06T07:07:22Z</dcterms:created>
  <dcterms:modified xsi:type="dcterms:W3CDTF">2023-10-06T07:30:26Z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