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6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2B43-16BA-BF42-86C5-2858FE937E86}" type="datetimeFigureOut">
              <a:rPr kumimoji="1" lang="zh-TW" altLang="en-US" smtClean="0"/>
              <a:t>2016/5/27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1CA-D57A-AF4F-B907-C81F51BC0A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19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2B43-16BA-BF42-86C5-2858FE937E86}" type="datetimeFigureOut">
              <a:rPr kumimoji="1" lang="zh-TW" altLang="en-US" smtClean="0"/>
              <a:t>2016/5/27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1CA-D57A-AF4F-B907-C81F51BC0A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49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2B43-16BA-BF42-86C5-2858FE937E86}" type="datetimeFigureOut">
              <a:rPr kumimoji="1" lang="zh-TW" altLang="en-US" smtClean="0"/>
              <a:t>2016/5/27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1CA-D57A-AF4F-B907-C81F51BC0A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4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2B43-16BA-BF42-86C5-2858FE937E86}" type="datetimeFigureOut">
              <a:rPr kumimoji="1" lang="zh-TW" altLang="en-US" smtClean="0"/>
              <a:t>2016/5/27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1CA-D57A-AF4F-B907-C81F51BC0A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386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2B43-16BA-BF42-86C5-2858FE937E86}" type="datetimeFigureOut">
              <a:rPr kumimoji="1" lang="zh-TW" altLang="en-US" smtClean="0"/>
              <a:t>2016/5/27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1CA-D57A-AF4F-B907-C81F51BC0A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791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2B43-16BA-BF42-86C5-2858FE937E86}" type="datetimeFigureOut">
              <a:rPr kumimoji="1" lang="zh-TW" altLang="en-US" smtClean="0"/>
              <a:t>2016/5/27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1CA-D57A-AF4F-B907-C81F51BC0A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30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2B43-16BA-BF42-86C5-2858FE937E86}" type="datetimeFigureOut">
              <a:rPr kumimoji="1" lang="zh-TW" altLang="en-US" smtClean="0"/>
              <a:t>2016/5/27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1CA-D57A-AF4F-B907-C81F51BC0A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963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2B43-16BA-BF42-86C5-2858FE937E86}" type="datetimeFigureOut">
              <a:rPr kumimoji="1" lang="zh-TW" altLang="en-US" smtClean="0"/>
              <a:t>2016/5/27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1CA-D57A-AF4F-B907-C81F51BC0A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279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2B43-16BA-BF42-86C5-2858FE937E86}" type="datetimeFigureOut">
              <a:rPr kumimoji="1" lang="zh-TW" altLang="en-US" smtClean="0"/>
              <a:t>2016/5/27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1CA-D57A-AF4F-B907-C81F51BC0A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878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2B43-16BA-BF42-86C5-2858FE937E86}" type="datetimeFigureOut">
              <a:rPr kumimoji="1" lang="zh-TW" altLang="en-US" smtClean="0"/>
              <a:t>2016/5/27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1CA-D57A-AF4F-B907-C81F51BC0A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268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2B43-16BA-BF42-86C5-2858FE937E86}" type="datetimeFigureOut">
              <a:rPr kumimoji="1" lang="zh-TW" altLang="en-US" smtClean="0"/>
              <a:t>2016/5/27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51CA-D57A-AF4F-B907-C81F51BC0A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563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2B43-16BA-BF42-86C5-2858FE937E86}" type="datetimeFigureOut">
              <a:rPr kumimoji="1" lang="zh-TW" altLang="en-US" smtClean="0"/>
              <a:t>2016/5/27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B51CA-D57A-AF4F-B907-C81F51BC0A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77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68866" y="736600"/>
            <a:ext cx="2260601" cy="728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Remove the noisy background of S1 and denote the resultant image as S1_clean.</a:t>
            </a:r>
            <a:endParaRPr kumimoji="1" lang="zh-TW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3886200" y="736600"/>
            <a:ext cx="2260601" cy="728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Segment S1_clean into separate instances and store them in a cell array Ins.</a:t>
            </a:r>
            <a:endParaRPr kumimoji="1" lang="zh-TW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66629" y="2369465"/>
            <a:ext cx="2260601" cy="728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Binarize</a:t>
            </a:r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TS such that the resultant image, denoted as </a:t>
            </a:r>
            <a:r>
              <a:rPr kumimoji="1" lang="en-US" altLang="zh-TW" sz="12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TS_bin</a:t>
            </a:r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contains only 0 or 255-valued pixels.</a:t>
            </a:r>
            <a:endParaRPr kumimoji="1" lang="zh-TW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883964" y="2377932"/>
            <a:ext cx="2260601" cy="728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Set a window size and slice it through </a:t>
            </a:r>
            <a:r>
              <a:rPr kumimoji="1" lang="en-US" altLang="zh-TW" sz="12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TS_bin</a:t>
            </a:r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to separate each class and store them in </a:t>
            </a:r>
            <a:r>
              <a:rPr kumimoji="1" lang="en-US" altLang="zh-TW" sz="12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Cls</a:t>
            </a:r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TW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101299" y="2377932"/>
            <a:ext cx="2260601" cy="728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Remove the outer space of each class in </a:t>
            </a:r>
            <a:r>
              <a:rPr kumimoji="1" lang="en-US" altLang="zh-TW" sz="12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Cls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TW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66629" y="4186765"/>
            <a:ext cx="2260601" cy="728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 each instance Ins{</a:t>
            </a:r>
            <a:r>
              <a:rPr kumimoji="1" lang="en-US" altLang="zh-TW" sz="12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} and each </a:t>
            </a:r>
            <a:r>
              <a:rPr kumimoji="1" lang="en-US" altLang="zh-TW" sz="12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Cls</a:t>
            </a:r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{j}, resize Ins{</a:t>
            </a:r>
            <a:r>
              <a:rPr kumimoji="1" lang="en-US" altLang="zh-TW" sz="12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} such that it has the same size as </a:t>
            </a:r>
            <a:r>
              <a:rPr kumimoji="1" lang="en-US" altLang="zh-TW" sz="12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Cls</a:t>
            </a:r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{j}.</a:t>
            </a:r>
            <a:endParaRPr kumimoji="1" lang="zh-TW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883964" y="3987799"/>
            <a:ext cx="2675467" cy="1126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Compute the overlapping region (the number of pixels that have the same values) of Ins{</a:t>
            </a:r>
            <a:r>
              <a:rPr kumimoji="1" lang="en-US" altLang="zh-TW" sz="12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} and </a:t>
            </a:r>
            <a:r>
              <a:rPr kumimoji="1" lang="en-US" altLang="zh-TW" sz="12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Cls</a:t>
            </a:r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{j}, and divide it by the area of </a:t>
            </a:r>
            <a:r>
              <a:rPr kumimoji="1" lang="en-US" altLang="zh-TW" sz="12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Cls</a:t>
            </a:r>
            <a:r>
              <a:rPr kumimoji="1" lang="en-US" altLang="zh-TW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{j}. The larger the value is, the more similar they are.</a:t>
            </a:r>
            <a:endParaRPr kumimoji="1" lang="zh-TW" alt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圓角矩形 9"/>
              <p:cNvSpPr/>
              <p:nvPr/>
            </p:nvSpPr>
            <p:spPr>
              <a:xfrm>
                <a:off x="7634699" y="4186765"/>
                <a:ext cx="2412998" cy="7281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12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kumimoji="1" lang="en-US" altLang="zh-TW" sz="1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</m:e>
                        <m:sup>
                          <m:r>
                            <a:rPr kumimoji="1" lang="en-US" altLang="zh-TW" sz="1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TW" sz="1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TW" sz="1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TW" sz="1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limLowPr>
                            <m:e>
                              <m:r>
                                <a:rPr kumimoji="1" lang="en-US" altLang="zh-TW" sz="1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TW" sz="12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zh-TW" sz="1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𝑗</m:t>
                              </m:r>
                              <m:r>
                                <a:rPr kumimoji="1" lang="en-US" altLang="zh-TW" sz="1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=1~70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TW" sz="1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 </m:t>
                          </m:r>
                          <m:r>
                            <a:rPr kumimoji="1" lang="en-US" altLang="zh-TW" sz="1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𝑆𝑖𝑚</m:t>
                          </m:r>
                          <m:d>
                            <m:dPr>
                              <m:ctrlPr>
                                <a:rPr kumimoji="1" lang="is-IS" altLang="zh-TW" sz="1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𝐼𝑛𝑠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zh-TW" sz="1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zh-TW" sz="1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</m:t>
                              </m:r>
                              <m:r>
                                <a:rPr kumimoji="1" lang="en-US" altLang="zh-TW" sz="1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𝐶𝑙𝑠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zh-TW" sz="1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zh-TW" altLang="en-US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" name="圓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699" y="4186765"/>
                <a:ext cx="2412998" cy="728133"/>
              </a:xfrm>
              <a:prstGeom prst="roundRect">
                <a:avLst/>
              </a:prstGeom>
              <a:blipFill rotWithShape="0">
                <a:blip r:embed="rId2"/>
                <a:stretch>
                  <a:fillRect t="-49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圓角矩形 10"/>
          <p:cNvSpPr/>
          <p:nvPr/>
        </p:nvSpPr>
        <p:spPr>
          <a:xfrm>
            <a:off x="355600" y="482600"/>
            <a:ext cx="6045200" cy="12022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23333" y="164468"/>
            <a:ext cx="2089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Preprocessing Sample1.raw </a:t>
            </a:r>
            <a:r>
              <a:rPr kumimoji="1" lang="is-IS" altLang="zh-TW" sz="1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TW" altLang="en-US" sz="12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53366" y="2215866"/>
            <a:ext cx="9237133" cy="1066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35798" y="1938867"/>
            <a:ext cx="2270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Preprocessing </a:t>
            </a:r>
            <a:r>
              <a:rPr kumimoji="1" lang="en-US" altLang="zh-TW" sz="1200" dirty="0" err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TrainingSet.raw</a:t>
            </a:r>
            <a:r>
              <a:rPr kumimoji="1" lang="en-US" altLang="zh-TW" sz="1200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is-IS" altLang="zh-TW" sz="1200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TW" altLang="en-US" sz="1200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353367" y="3776133"/>
            <a:ext cx="9908234" cy="1524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23333" y="3452565"/>
            <a:ext cx="1986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>
                <a:solidFill>
                  <a:schemeClr val="accent5"/>
                </a:solidFill>
                <a:latin typeface="Times New Roman" charset="0"/>
                <a:ea typeface="Times New Roman" charset="0"/>
                <a:cs typeface="Times New Roman" charset="0"/>
              </a:rPr>
              <a:t>Pair-wise image matching </a:t>
            </a:r>
            <a:r>
              <a:rPr kumimoji="1" lang="is-IS" altLang="zh-TW" sz="1200" dirty="0" smtClean="0">
                <a:solidFill>
                  <a:schemeClr val="accent5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TW" altLang="en-US" sz="1200" dirty="0">
              <a:solidFill>
                <a:schemeClr val="accent5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3119967" y="1020232"/>
            <a:ext cx="575733" cy="160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3119967" y="2668832"/>
            <a:ext cx="575733" cy="160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6337062" y="2668832"/>
            <a:ext cx="575733" cy="160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3117730" y="4470397"/>
            <a:ext cx="575733" cy="160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6809198" y="4470397"/>
            <a:ext cx="575733" cy="160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3268133" y="1760499"/>
            <a:ext cx="220133" cy="39186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3268133" y="3346166"/>
            <a:ext cx="220133" cy="39186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74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圓角矩形 3"/>
              <p:cNvSpPr/>
              <p:nvPr/>
            </p:nvSpPr>
            <p:spPr>
              <a:xfrm>
                <a:off x="1424100" y="2523057"/>
                <a:ext cx="3691467" cy="115146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For each conditional mark patterns, perform hit-and-miss on the 3x3 region centered in </a:t>
                </a:r>
                <a14:m>
                  <m:oMath xmlns:m="http://schemas.openxmlformats.org/officeDocument/2006/math">
                    <m:r>
                      <a:rPr kumimoji="1" lang="en-US" altLang="zh-TW" sz="12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𝑆</m:t>
                    </m:r>
                    <m:r>
                      <a:rPr kumimoji="1" lang="en-US" altLang="zh-TW" sz="12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2</m:t>
                    </m:r>
                    <m:d>
                      <m:dPr>
                        <m:ctrlPr>
                          <a:rPr kumimoji="1" lang="is-IS" altLang="zh-TW" sz="1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1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𝑗</m:t>
                        </m:r>
                        <m:r>
                          <a:rPr kumimoji="1" lang="en-US" altLang="zh-TW" sz="1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r>
                          <a:rPr kumimoji="1" lang="en-US" altLang="zh-TW" sz="1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1" lang="en-US" altLang="zh-TW" sz="12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. If there exists at least one conditional mark pattern that match the region, mark </a:t>
                </a:r>
                <a14:m>
                  <m:oMath xmlns:m="http://schemas.openxmlformats.org/officeDocument/2006/math">
                    <m:r>
                      <a:rPr kumimoji="1" lang="en-US" altLang="zh-TW" sz="1200" i="1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𝑆</m:t>
                    </m:r>
                    <m:r>
                      <a:rPr kumimoji="1" lang="en-US" altLang="zh-TW" sz="1200" i="1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2</m:t>
                    </m:r>
                    <m:d>
                      <m:dPr>
                        <m:ctrlPr>
                          <a:rPr kumimoji="1" lang="is-IS" altLang="zh-TW" sz="1200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1200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𝑗</m:t>
                        </m:r>
                        <m:r>
                          <a:rPr kumimoji="1" lang="en-US" altLang="zh-TW" sz="1200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r>
                          <a:rPr kumimoji="1" lang="en-US" altLang="zh-TW" sz="1200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1" lang="en-US" altLang="zh-TW" sz="12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as a removable candidate.</a:t>
                </a:r>
                <a:endParaRPr kumimoji="1" lang="zh-TW" altLang="en-US" sz="12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100" y="2523057"/>
                <a:ext cx="3691467" cy="1151469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09159" y="2926480"/>
                <a:ext cx="8111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𝑆</m:t>
                      </m:r>
                      <m:r>
                        <a:rPr kumimoji="1" lang="en-US" altLang="zh-TW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2</m:t>
                      </m:r>
                      <m:d>
                        <m:dPr>
                          <m:ctrlPr>
                            <a:rPr kumimoji="1" lang="is-IS" altLang="zh-TW" sz="14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kumimoji="1" lang="en-US" altLang="zh-TW" sz="1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kumimoji="1" lang="en-US" altLang="zh-TW" sz="1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kumimoji="1" lang="en-US" altLang="zh-TW" sz="1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zh-TW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59" y="2926480"/>
                <a:ext cx="811184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842009" y="1446809"/>
            <a:ext cx="28957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A set of 3x3 Conditional Mark Patterns for</a:t>
            </a:r>
          </a:p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skeletonizing. There are 40 of them in total</a:t>
            </a:r>
            <a:r>
              <a:rPr kumimoji="1" lang="en-US" altLang="zh-TW" sz="1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TW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5482949" y="2936440"/>
                <a:ext cx="773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𝑀</m:t>
                      </m:r>
                      <m:d>
                        <m:dPr>
                          <m:ctrlPr>
                            <a:rPr kumimoji="1" lang="is-IS" altLang="zh-TW" sz="14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kumimoji="1" lang="en-US" altLang="zh-TW" sz="1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kumimoji="1" lang="en-US" altLang="zh-TW" sz="1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kumimoji="1" lang="en-US" altLang="zh-TW" sz="1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zh-TW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49" y="2936440"/>
                <a:ext cx="773866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6980002" y="1453389"/>
            <a:ext cx="2979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A set of 3x3 Unconditional Mark Patterns for</a:t>
            </a:r>
            <a:b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skeletonizing. There are 26 of them in total.</a:t>
            </a:r>
            <a:endParaRPr kumimoji="1" lang="zh-TW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圓角矩形 12"/>
              <p:cNvSpPr/>
              <p:nvPr/>
            </p:nvSpPr>
            <p:spPr>
              <a:xfrm>
                <a:off x="6624197" y="2514593"/>
                <a:ext cx="3691467" cy="115146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For each unconditional mark patterns, perform hit-and-miss on the 3x3 region centered in M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is-IS" altLang="zh-TW" sz="1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1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𝑗</m:t>
                        </m:r>
                        <m:r>
                          <a:rPr kumimoji="1" lang="en-US" altLang="zh-TW" sz="1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r>
                          <a:rPr kumimoji="1" lang="en-US" altLang="zh-TW" sz="1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1" lang="en-US" altLang="zh-TW" sz="12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. If there exists at least one unconditional mark pattern that match the region, then </a:t>
                </a:r>
                <a14:m>
                  <m:oMath xmlns:m="http://schemas.openxmlformats.org/officeDocument/2006/math">
                    <m:r>
                      <a:rPr kumimoji="1" lang="en-US" altLang="zh-TW" sz="1200" i="1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𝑆</m:t>
                    </m:r>
                    <m:r>
                      <a:rPr kumimoji="1" lang="en-US" altLang="zh-TW" sz="1200" i="1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2</m:t>
                    </m:r>
                    <m:d>
                      <m:dPr>
                        <m:ctrlPr>
                          <a:rPr kumimoji="1" lang="is-IS" altLang="zh-TW" sz="1200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1200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𝑗</m:t>
                        </m:r>
                        <m:r>
                          <a:rPr kumimoji="1" lang="en-US" altLang="zh-TW" sz="1200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r>
                          <a:rPr kumimoji="1" lang="en-US" altLang="zh-TW" sz="1200" i="1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1" lang="en-US" altLang="zh-TW" sz="12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confirmed to be a removable pixel </a:t>
                </a:r>
                <a:r>
                  <a:rPr kumimoji="1" lang="en-US" altLang="zh-TW" sz="12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  <a:sym typeface="Wingdings"/>
                  </a:rPr>
                  <a:t> set its intensity to 0.</a:t>
                </a:r>
                <a:endParaRPr kumimoji="1" lang="zh-TW" altLang="en-US" sz="12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3" name="圓角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97" y="2514593"/>
                <a:ext cx="3691467" cy="1151469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3562712" y="3937000"/>
                <a:ext cx="46143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TW" sz="12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𝑀</m:t>
                    </m:r>
                  </m:oMath>
                </a14:m>
                <a:r>
                  <a:rPr kumimoji="1" lang="en-US" altLang="zh-TW" sz="1200" dirty="0">
                    <a:latin typeface="Times New Roman" charset="0"/>
                    <a:ea typeface="Times New Roman" charset="0"/>
                    <a:cs typeface="Times New Roman" charset="0"/>
                  </a:rPr>
                  <a:t> is a 2D conditional array where each entry is marked as either 1 or 0.</a:t>
                </a:r>
                <a:endParaRPr kumimoji="1" lang="en-US" altLang="zh-TW" sz="12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TW" sz="12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𝑀</m:t>
                    </m:r>
                    <m:d>
                      <m:dPr>
                        <m:ctrlPr>
                          <a:rPr kumimoji="1" lang="is-IS" altLang="zh-TW" sz="12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12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𝑗</m:t>
                        </m:r>
                        <m:r>
                          <a:rPr kumimoji="1" lang="en-US" altLang="zh-TW" sz="12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r>
                          <a:rPr kumimoji="1" lang="en-US" altLang="zh-TW" sz="12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1" lang="en-US" altLang="zh-TW" sz="1200" dirty="0">
                    <a:latin typeface="Times New Roman" charset="0"/>
                    <a:ea typeface="Times New Roman" charset="0"/>
                    <a:cs typeface="Times New Roman" charset="0"/>
                  </a:rPr>
                  <a:t> is </a:t>
                </a:r>
                <a:r>
                  <a:rPr kumimoji="1" lang="en-US" altLang="zh-TW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 if </a:t>
                </a:r>
                <a14:m>
                  <m:oMath xmlns:m="http://schemas.openxmlformats.org/officeDocument/2006/math">
                    <m:r>
                      <a:rPr kumimoji="1" lang="en-US" altLang="zh-TW" sz="12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𝑆</m:t>
                    </m:r>
                    <m:r>
                      <a:rPr kumimoji="1" lang="en-US" altLang="zh-TW" sz="12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2</m:t>
                    </m:r>
                    <m:d>
                      <m:dPr>
                        <m:ctrlPr>
                          <a:rPr kumimoji="1" lang="is-IS" altLang="zh-TW" sz="12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12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𝑗</m:t>
                        </m:r>
                        <m:r>
                          <a:rPr kumimoji="1" lang="en-US" altLang="zh-TW" sz="12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r>
                          <a:rPr kumimoji="1" lang="en-US" altLang="zh-TW" sz="12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1" lang="en-US" altLang="zh-TW" sz="1200" dirty="0">
                    <a:latin typeface="Times New Roman" charset="0"/>
                    <a:ea typeface="Times New Roman" charset="0"/>
                    <a:cs typeface="Times New Roman" charset="0"/>
                  </a:rPr>
                  <a:t> is a removable candidate, otherwise </a:t>
                </a:r>
                <a:r>
                  <a:rPr kumimoji="1" lang="en-US" altLang="zh-TW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there’s</a:t>
                </a:r>
              </a:p>
              <a:p>
                <a:pPr algn="ctr"/>
                <a:r>
                  <a:rPr kumimoji="1" lang="en-US" altLang="zh-TW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no </a:t>
                </a:r>
                <a:r>
                  <a:rPr kumimoji="1" lang="en-US" altLang="zh-TW" sz="1200" dirty="0">
                    <a:latin typeface="Times New Roman" charset="0"/>
                    <a:ea typeface="Times New Roman" charset="0"/>
                    <a:cs typeface="Times New Roman" charset="0"/>
                  </a:rPr>
                  <a:t>need for further </a:t>
                </a:r>
                <a:r>
                  <a:rPr kumimoji="1" lang="en-US" altLang="zh-TW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operation on this pixel.</a:t>
                </a:r>
                <a:endParaRPr kumimoji="1" lang="zh-TW" altLang="en-US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12" y="3937000"/>
                <a:ext cx="4614340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943"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10683046" y="2926480"/>
                <a:ext cx="7389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4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𝐺</m:t>
                      </m:r>
                      <m:d>
                        <m:dPr>
                          <m:ctrlPr>
                            <a:rPr kumimoji="1" lang="is-IS" altLang="zh-TW" sz="14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kumimoji="1" lang="en-US" altLang="zh-TW" sz="1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  <m:r>
                            <a:rPr kumimoji="1" lang="en-US" altLang="zh-TW" sz="1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kumimoji="1" lang="en-US" altLang="zh-TW" sz="1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zh-TW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046" y="2926480"/>
                <a:ext cx="738920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0239488" y="998846"/>
            <a:ext cx="2382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The expected image (skeletonized).</a:t>
            </a:r>
            <a:endParaRPr kumimoji="1" lang="zh-TW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982133" y="3039524"/>
            <a:ext cx="330200" cy="118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189124" y="3039524"/>
            <a:ext cx="330200" cy="118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6220440" y="3039524"/>
            <a:ext cx="330200" cy="118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10389221" y="3039524"/>
            <a:ext cx="330200" cy="118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3162055" y="2028125"/>
            <a:ext cx="255700" cy="414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446820" y="207193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endParaRPr kumimoji="1" lang="zh-TW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3731" y="270600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endParaRPr kumimoji="1" lang="zh-TW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28097" y="271448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endParaRPr kumimoji="1" lang="zh-TW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向下箭號 24"/>
          <p:cNvSpPr/>
          <p:nvPr/>
        </p:nvSpPr>
        <p:spPr>
          <a:xfrm>
            <a:off x="8285201" y="2019317"/>
            <a:ext cx="255700" cy="414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569966" y="2063122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endParaRPr kumimoji="1" lang="zh-TW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047890" y="2714486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endParaRPr kumimoji="1" lang="zh-TW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0247987" y="270600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endParaRPr kumimoji="1" lang="zh-TW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曲線接點 30"/>
          <p:cNvCxnSpPr>
            <a:endCxn id="10" idx="2"/>
          </p:cNvCxnSpPr>
          <p:nvPr/>
        </p:nvCxnSpPr>
        <p:spPr>
          <a:xfrm rot="5400000" flipH="1" flipV="1">
            <a:off x="5376768" y="3384621"/>
            <a:ext cx="633517" cy="3527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向右箭號 35"/>
          <p:cNvSpPr/>
          <p:nvPr/>
        </p:nvSpPr>
        <p:spPr>
          <a:xfrm>
            <a:off x="11385591" y="3039524"/>
            <a:ext cx="330200" cy="118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/>
          <p:cNvSpPr>
            <a:spLocks noChangeAspect="1"/>
          </p:cNvSpPr>
          <p:nvPr/>
        </p:nvSpPr>
        <p:spPr>
          <a:xfrm rot="2700000">
            <a:off x="12040099" y="2550327"/>
            <a:ext cx="1078879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11825736" y="2951255"/>
                <a:ext cx="1517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12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𝐺</m:t>
                    </m:r>
                  </m:oMath>
                </a14:m>
                <a:r>
                  <a:rPr kumimoji="1" lang="en-US" altLang="zh-TW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no longer changes?</a:t>
                </a:r>
                <a:endParaRPr kumimoji="1" lang="zh-TW" altLang="en-US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5736" y="2951255"/>
                <a:ext cx="1517082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向右箭號 39"/>
          <p:cNvSpPr/>
          <p:nvPr/>
        </p:nvSpPr>
        <p:spPr>
          <a:xfrm rot="16200000">
            <a:off x="12414437" y="2020704"/>
            <a:ext cx="330200" cy="118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11028413" y="4021205"/>
            <a:ext cx="1564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No, it’s </a:t>
            </a:r>
            <a:r>
              <a:rPr kumimoji="1" lang="en-US" altLang="zh-TW" sz="12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till changing!</a:t>
            </a:r>
            <a:endParaRPr kumimoji="1" lang="zh-TW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2112145" y="1986859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smtClean="0">
                <a:latin typeface="Times New Roman" charset="0"/>
                <a:ea typeface="Times New Roman" charset="0"/>
                <a:cs typeface="Times New Roman" charset="0"/>
              </a:rPr>
              <a:t>Yes</a:t>
            </a:r>
            <a:endParaRPr kumimoji="1" lang="zh-TW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12218103" y="1547126"/>
                <a:ext cx="604333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charset="0"/>
                            </a:rPr>
                            <m:t>𝑓𝑖𝑛𝑎𝑙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103" y="1547126"/>
                <a:ext cx="604333" cy="291811"/>
              </a:xfrm>
              <a:prstGeom prst="rect">
                <a:avLst/>
              </a:prstGeom>
              <a:blipFill rotWithShape="0">
                <a:blip r:embed="rId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曲線接點 44"/>
          <p:cNvCxnSpPr>
            <a:stCxn id="16" idx="2"/>
            <a:endCxn id="42" idx="1"/>
          </p:cNvCxnSpPr>
          <p:nvPr/>
        </p:nvCxnSpPr>
        <p:spPr>
          <a:xfrm rot="16200000" flipH="1">
            <a:off x="11346655" y="1359869"/>
            <a:ext cx="849514" cy="6814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2549903" y="3916796"/>
            <a:ext cx="45719" cy="11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圓角化單一角落矩形 50"/>
          <p:cNvSpPr/>
          <p:nvPr/>
        </p:nvSpPr>
        <p:spPr>
          <a:xfrm>
            <a:off x="3273822" y="5017348"/>
            <a:ext cx="9321800" cy="457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向上箭號 51"/>
          <p:cNvSpPr/>
          <p:nvPr/>
        </p:nvSpPr>
        <p:spPr>
          <a:xfrm>
            <a:off x="3246079" y="3763400"/>
            <a:ext cx="89787" cy="12996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6460067" y="5121354"/>
                <a:ext cx="31104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For each round, the surrounding of </a:t>
                </a:r>
                <a14:m>
                  <m:oMath xmlns:m="http://schemas.openxmlformats.org/officeDocument/2006/math">
                    <m:r>
                      <a:rPr kumimoji="1" lang="en-US" altLang="zh-TW" sz="12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𝐺</m:t>
                    </m:r>
                  </m:oMath>
                </a14:m>
                <a:r>
                  <a:rPr kumimoji="1" lang="en-US" altLang="zh-TW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shrunk.</a:t>
                </a:r>
                <a:endParaRPr kumimoji="1" lang="zh-TW" altLang="en-US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067" y="5121354"/>
                <a:ext cx="311046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96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69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264</Words>
  <Application>Microsoft Macintosh PowerPoint</Application>
  <PresentationFormat>寬螢幕</PresentationFormat>
  <Paragraphs>34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Cambria Math</vt:lpstr>
      <vt:lpstr>Times New Roman</vt:lpstr>
      <vt:lpstr>Wingdings</vt:lpstr>
      <vt:lpstr>新細明體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鍾毓安</dc:creator>
  <cp:lastModifiedBy>鍾毓安</cp:lastModifiedBy>
  <cp:revision>14</cp:revision>
  <dcterms:created xsi:type="dcterms:W3CDTF">2016-05-26T17:18:50Z</dcterms:created>
  <dcterms:modified xsi:type="dcterms:W3CDTF">2016-05-27T10:22:37Z</dcterms:modified>
</cp:coreProperties>
</file>