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9" r:id="rId2"/>
    <p:sldId id="302" r:id="rId3"/>
    <p:sldId id="357" r:id="rId4"/>
    <p:sldId id="303" r:id="rId5"/>
    <p:sldId id="358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  <p:sldId id="35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60" r:id="rId31"/>
    <p:sldId id="348" r:id="rId32"/>
    <p:sldId id="349" r:id="rId33"/>
    <p:sldId id="350" r:id="rId34"/>
    <p:sldId id="351" r:id="rId35"/>
    <p:sldId id="353" r:id="rId36"/>
    <p:sldId id="352" r:id="rId37"/>
    <p:sldId id="361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4" r:id="rId48"/>
    <p:sldId id="335" r:id="rId49"/>
    <p:sldId id="336" r:id="rId50"/>
    <p:sldId id="337" r:id="rId51"/>
    <p:sldId id="362" r:id="rId52"/>
    <p:sldId id="338" r:id="rId53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491" autoAdjust="0"/>
  </p:normalViewPr>
  <p:slideViewPr>
    <p:cSldViewPr>
      <p:cViewPr varScale="1">
        <p:scale>
          <a:sx n="92" d="100"/>
          <a:sy n="92" d="100"/>
        </p:scale>
        <p:origin x="2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 uploading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 rate at which downloaders</a:t>
            </a:r>
            <a:r>
              <a:rPr lang="en-US" altLang="zh-TW" baseline="0" dirty="0" smtClean="0"/>
              <a:t> abort the download</a:t>
            </a:r>
            <a:endParaRPr lang="en-US" altLang="zh-TW" dirty="0" smtClean="0"/>
          </a:p>
          <a:p>
            <a:r>
              <a:rPr lang="en-US" altLang="zh-TW" dirty="0" smtClean="0"/>
              <a:t>c = 0.002 downloading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 = 0.001 the rate at which seeds leave</a:t>
            </a:r>
            <a:r>
              <a:rPr lang="en-US" altLang="zh-TW" baseline="0" dirty="0" smtClean="0"/>
              <a:t> the 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/2007/04/06/bt1/)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2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four)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>
                <a:solidFill>
                  <a:srgbClr val="FF0000"/>
                </a:solidFill>
              </a:rPr>
              <a:t>f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high uploading / downloading 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another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6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x(t)  - number of downloaders in the system at time t.</a:t>
            </a:r>
          </a:p>
          <a:p>
            <a:r>
              <a:rPr lang="en-US" altLang="zh-TW" dirty="0"/>
              <a:t>y(t)  - number of seeds in the system at time t.</a:t>
            </a:r>
          </a:p>
          <a:p>
            <a:r>
              <a:rPr lang="en-US" altLang="zh-TW" dirty="0"/>
              <a:t>λ - the arrival rate of new requests (Poisson process)</a:t>
            </a:r>
          </a:p>
          <a:p>
            <a:r>
              <a:rPr lang="en-US" altLang="zh-TW" dirty="0"/>
              <a:t>µ  - the uploading bandwidth of a given peer (normalized by file size)</a:t>
            </a:r>
          </a:p>
          <a:p>
            <a:r>
              <a:rPr lang="en-US" altLang="zh-TW" dirty="0"/>
              <a:t>C -  the downloading bandwidth of a given peer (normalized by file size). </a:t>
            </a:r>
          </a:p>
          <a:p>
            <a:r>
              <a:rPr lang="en-US" altLang="zh-TW" dirty="0"/>
              <a:t>θ - the rate at which downloaders abort the download (Poisson process)</a:t>
            </a:r>
          </a:p>
          <a:p>
            <a:r>
              <a:rPr lang="en-US" altLang="zh-TW" dirty="0"/>
              <a:t>γ- the rate at which seeds leave the system (Poisson process)</a:t>
            </a:r>
          </a:p>
          <a:p>
            <a:r>
              <a:rPr lang="en-US" altLang="zh-TW" dirty="0"/>
              <a:t>η - indicates the effectiveness of the file sharing , takes values in [0, 1].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62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03" y="1369540"/>
            <a:ext cx="7240949" cy="198745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5" y="3717032"/>
            <a:ext cx="697504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study the system in steady-state, we let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X</a:t>
            </a:r>
            <a:r>
              <a:rPr lang="en-US" altLang="zh-TW" dirty="0"/>
              <a:t>¯ , Y ¯ are equilibrium values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β is determined by the bottleneck</a:t>
            </a:r>
            <a:br>
              <a:rPr lang="en-US" altLang="zh-TW" dirty="0"/>
            </a:br>
            <a:r>
              <a:rPr lang="en-US" altLang="zh-TW" dirty="0"/>
              <a:t>between download rate and upload rate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868612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519441"/>
            <a:ext cx="2810500" cy="609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650240"/>
            <a:ext cx="2101332" cy="7007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41" y="1588056"/>
            <a:ext cx="4166595" cy="8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Little’s law: Average download time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Scalability: T is not a function of λ, the request arrival rate</a:t>
            </a:r>
          </a:p>
          <a:p>
            <a:r>
              <a:rPr lang="en-US" altLang="zh-TW" dirty="0"/>
              <a:t>Need for incentives: When the seed departure rate γ increases, T increases</a:t>
            </a:r>
          </a:p>
          <a:p>
            <a:r>
              <a:rPr lang="en-US" altLang="zh-TW" dirty="0"/>
              <a:t>Initially when the downloading rate c increases, T decreases. However, beyond a point the uploading rate becomes the bottleneck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2808312" cy="755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1728192" cy="7645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90005"/>
            <a:ext cx="301168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given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we assume that it </a:t>
                </a:r>
                <a:r>
                  <a:rPr lang="en-US" altLang="zh-TW" dirty="0" smtClean="0"/>
                  <a:t>is connected </a:t>
                </a:r>
                <a:r>
                  <a:rPr lang="en-US" altLang="zh-TW" dirty="0"/>
                  <a:t>to k other downloaders.</a:t>
                </a:r>
              </a:p>
              <a:p>
                <a:pPr lvl="1"/>
                <a:r>
                  <a:rPr lang="en-US" altLang="zh-TW" dirty="0"/>
                  <a:t>η = 1 − P (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has no piece that the connected peers need ) .</a:t>
                </a:r>
              </a:p>
              <a:p>
                <a:r>
                  <a:rPr lang="en-US" altLang="zh-TW" dirty="0"/>
                  <a:t>We assume that the piece distributions </a:t>
                </a:r>
                <a:r>
                  <a:rPr lang="en-US" altLang="zh-TW" dirty="0" smtClean="0"/>
                  <a:t>between different </a:t>
                </a:r>
                <a:r>
                  <a:rPr lang="en-US" altLang="zh-TW" dirty="0"/>
                  <a:t>peers are independent and identical. Then</a:t>
                </a:r>
              </a:p>
              <a:p>
                <a:pPr lvl="1"/>
                <a:r>
                  <a:rPr lang="en-US" altLang="zh-TW" dirty="0"/>
                  <a:t>η = 1 − P ( downloader j needs no piece from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dirty="0"/>
                  <a:t>j is a downloader connected to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For each downloader, we assume that the number of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pieces </a:t>
                </a:r>
                <a:r>
                  <a:rPr lang="en-US" altLang="zh-TW" dirty="0"/>
                  <a:t>it has is uniformly distributed in {0, · · · , N − 1},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where </a:t>
                </a:r>
                <a:r>
                  <a:rPr lang="en-US" altLang="zh-TW" dirty="0"/>
                  <a:t>N is the number of pieces of the served file.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</a:t>
            </a:r>
            <a:r>
              <a:rPr lang="en-US" altLang="zh-TW" dirty="0" smtClean="0"/>
              <a:t>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be number of pieces at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5776567" cy="43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/>
              <a:t>BitTorrent</a:t>
            </a:r>
            <a:r>
              <a:rPr lang="en-US" altLang="zh-TW" dirty="0"/>
              <a:t>, each piece is typically 256KB. For a </a:t>
            </a:r>
            <a:r>
              <a:rPr lang="en-US" altLang="zh-TW" dirty="0" smtClean="0"/>
              <a:t>file that </a:t>
            </a:r>
            <a:r>
              <a:rPr lang="en-US" altLang="zh-TW" dirty="0"/>
              <a:t>is a few hundreds of megabytes in size, N is of </a:t>
            </a:r>
            <a:r>
              <a:rPr lang="en-US" altLang="zh-TW" dirty="0" smtClean="0"/>
              <a:t>the order </a:t>
            </a:r>
            <a:r>
              <a:rPr lang="en-US" altLang="zh-TW" dirty="0"/>
              <a:t>of several hundreds.</a:t>
            </a:r>
          </a:p>
          <a:p>
            <a:r>
              <a:rPr lang="en-US" altLang="zh-TW" dirty="0"/>
              <a:t>Even if k = 1, η is very close to one.</a:t>
            </a:r>
          </a:p>
          <a:p>
            <a:r>
              <a:rPr lang="en-US" altLang="zh-TW" dirty="0"/>
              <a:t>When k increases, η also increases but very slowly </a:t>
            </a:r>
            <a:r>
              <a:rPr lang="en-US" altLang="zh-TW" dirty="0" smtClean="0"/>
              <a:t>and the </a:t>
            </a:r>
            <a:r>
              <a:rPr lang="en-US" altLang="zh-TW" dirty="0"/>
              <a:t>network performance increases slowly. </a:t>
            </a:r>
            <a:r>
              <a:rPr lang="en-US" altLang="zh-TW" dirty="0" smtClean="0"/>
              <a:t>Hence, when λ increases</a:t>
            </a:r>
            <a:r>
              <a:rPr lang="en-US" altLang="zh-TW" dirty="0"/>
              <a:t>, the network performance </a:t>
            </a:r>
            <a:r>
              <a:rPr lang="en-US" altLang="zh-TW" dirty="0" smtClean="0"/>
              <a:t>increases but </a:t>
            </a:r>
            <a:r>
              <a:rPr lang="en-US" altLang="zh-TW" dirty="0"/>
              <a:t>very slowly.</a:t>
            </a:r>
          </a:p>
          <a:p>
            <a:r>
              <a:rPr lang="en-US" altLang="zh-TW" dirty="0"/>
              <a:t>When k = 0, η = 0.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3528863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eigenvalues </a:t>
            </a:r>
            <a:r>
              <a:rPr lang="en-US" altLang="zh-TW" dirty="0"/>
              <a:t>of A1 and A2 have negative real parts – system is stable.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" y="3982771"/>
            <a:ext cx="2782906" cy="1925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54" y="1988840"/>
            <a:ext cx="3413214" cy="1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1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94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en-US" altLang="zh-TW" dirty="0"/>
                  <a:t>default 4) peers that give it the best upload to download </a:t>
                </a:r>
                <a:r>
                  <a:rPr lang="en-US" altLang="zh-TW" dirty="0" smtClean="0"/>
                  <a:t>to</a:t>
                </a:r>
                <a:endParaRPr lang="en-US" altLang="zh-TW" dirty="0"/>
              </a:p>
              <a:p>
                <a:r>
                  <a:rPr lang="en-US" altLang="zh-TW" dirty="0"/>
                  <a:t>Assumptions : Global </a:t>
                </a:r>
                <a:r>
                  <a:rPr lang="en-US" altLang="zh-TW" dirty="0" smtClean="0"/>
                  <a:t>information , No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unchocking</a:t>
                </a:r>
                <a:r>
                  <a:rPr lang="en-US" altLang="zh-TW" dirty="0" smtClean="0"/>
                  <a:t>     ,</a:t>
                </a:r>
                <a:r>
                  <a:rPr lang="en-US" altLang="zh-TW" dirty="0"/>
                  <a:t>No download </a:t>
                </a:r>
                <a:r>
                  <a:rPr lang="en-US" altLang="zh-TW" dirty="0" smtClean="0"/>
                  <a:t>limit</a:t>
                </a:r>
                <a:endParaRPr lang="en-US" altLang="zh-TW" dirty="0"/>
              </a:p>
              <a:p>
                <a:r>
                  <a:rPr lang="en-US" altLang="zh-TW" dirty="0" smtClean="0"/>
                  <a:t>Sort </a:t>
                </a:r>
                <a:r>
                  <a:rPr lang="en-US" altLang="zh-TW" dirty="0"/>
                  <a:t>the peers according to their uploading bandwidth (physical or </a:t>
                </a:r>
                <a:r>
                  <a:rPr lang="en-US" altLang="zh-TW" dirty="0" smtClean="0"/>
                  <a:t>determined), first </a:t>
                </a:r>
                <a:r>
                  <a:rPr lang="en-US" altLang="zh-TW" dirty="0"/>
                  <a:t>peer has the highest uploading bandwidth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choosing peers to upload at step </a:t>
                </a:r>
                <a:r>
                  <a:rPr lang="en-US" altLang="zh-TW" dirty="0" err="1"/>
                  <a:t>i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 N  total number of peers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the uploading bandwidth of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 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304963"/>
            <a:ext cx="6389162" cy="448704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45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Lemma 1. With the peer selection algorithm, when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uploading peers,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:r>
                  <a:rPr lang="en-US" altLang="zh-TW" dirty="0"/>
                  <a:t>for any k2 &gt; k1 ≥ </a:t>
                </a:r>
                <a:r>
                  <a:rPr lang="en-US" altLang="zh-TW" dirty="0" smtClean="0"/>
                  <a:t>I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 2. Suppose that peers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i+1, · · · , j have the same uploading bandwidth µ.If  j –i+1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≥ 2, then for any k &gt; j, we </a:t>
                </a:r>
                <a:r>
                  <a:rPr lang="en-US" altLang="zh-TW" dirty="0" smtClean="0"/>
                  <a:t>have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	1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)+1 </a:t>
                </a:r>
                <a:r>
                  <a:rPr lang="en-US" altLang="zh-TW" dirty="0"/>
                  <a:t>≥ · · · ≥ </a:t>
                </a:r>
                <a:r>
                  <a:rPr lang="en-US" altLang="zh-TW" dirty="0" smtClean="0"/>
                  <a:t>d(j)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2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&gt;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3</a:t>
                </a:r>
                <a:r>
                  <a:rPr lang="en-US" altLang="zh-TW" dirty="0"/>
                  <a:t>. d(µ) &gt; </a:t>
                </a:r>
                <a:r>
                  <a:rPr lang="en-US" altLang="zh-TW" dirty="0" smtClean="0"/>
                  <a:t>d(k)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where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013176"/>
            <a:ext cx="2736304" cy="116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963900"/>
            <a:ext cx="2871465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First maximizing download bandwidth , then minimizing upload bandwidth</a:t>
                </a:r>
              </a:p>
              <a:p>
                <a:r>
                  <a:rPr lang="en-US" altLang="zh-TW" dirty="0" smtClean="0"/>
                  <a:t>Then peer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𝑐h𝑜𝑜𝑠𝑒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b="0" dirty="0" err="1" smtClean="0"/>
                  <a:t>s.t.</a:t>
                </a: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zh-TW" altLang="en-US" dirty="0" smtClean="0"/>
                  <a:t>𝑃</a:t>
                </a:r>
                <a:r>
                  <a:rPr lang="en-US" altLang="zh-TW" dirty="0"/>
                  <a:t>_</a:t>
                </a:r>
                <a:r>
                  <a:rPr lang="zh-TW" altLang="en-US" dirty="0"/>
                  <a:t>𝑖 </a:t>
                </a:r>
                <a:r>
                  <a:rPr lang="en-US" altLang="zh-TW" dirty="0"/>
                  <a:t>denote the physical upload </a:t>
                </a:r>
                <a:r>
                  <a:rPr lang="en-US" altLang="zh-TW" dirty="0" smtClean="0"/>
                  <a:t>rate</a:t>
                </a:r>
              </a:p>
              <a:p>
                <a:r>
                  <a:rPr lang="en-US" altLang="zh-TW" dirty="0"/>
                  <a:t>Or more realistic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Where  ε is the difference between two rates that a peer can differentiate.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</a:t>
                </a: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0" y="2420888"/>
            <a:ext cx="5886649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10" y="4221088"/>
            <a:ext cx="749257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</a:t>
            </a:r>
            <a:r>
              <a:rPr lang="en-US" altLang="zh-TW" dirty="0" smtClean="0"/>
              <a:t>Strategy(ex.)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small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with 6 peers</a:t>
                </a:r>
              </a:p>
              <a:p>
                <a:r>
                  <a:rPr lang="en-US" altLang="zh-TW" dirty="0"/>
                  <a:t>The number of uploads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= 4 for all peers</a:t>
                </a:r>
              </a:p>
              <a:p>
                <a:r>
                  <a:rPr lang="en-US" altLang="zh-TW" dirty="0"/>
                  <a:t>peers have different physical uploading bandwidth</a:t>
                </a:r>
              </a:p>
              <a:p>
                <a:r>
                  <a:rPr lang="en-US" altLang="zh-TW" dirty="0"/>
                  <a:t>If d the minimum uploading bandwidth min</a:t>
                </a:r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} </a:t>
                </a:r>
                <a:r>
                  <a:rPr lang="en-US" altLang="zh-TW" dirty="0"/>
                  <a:t>&gt; 2</a:t>
                </a:r>
                <a:r>
                  <a:rPr lang="el-GR" altLang="zh-TW" dirty="0"/>
                  <a:t>ε, </a:t>
                </a:r>
                <a:r>
                  <a:rPr lang="en-US" altLang="zh-TW" dirty="0"/>
                  <a:t>there is no Nash equilibrium point for the system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0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Nash Equilibrium 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Divide the network to sub-groups . In each group j, all peers have the same physical uploading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3" y="2204864"/>
            <a:ext cx="76496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Optimistic </a:t>
            </a:r>
            <a:r>
              <a:rPr lang="en-US" altLang="zh-TW" dirty="0" err="1" smtClean="0"/>
              <a:t>Unchoking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Each peer uploads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(by default 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) peers </a:t>
                </a:r>
                <a:r>
                  <a:rPr lang="en-US" altLang="zh-TW" dirty="0"/>
                  <a:t>which provide it with the best downloading rate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each peer randomly selects a fifth </a:t>
                </a:r>
                <a:r>
                  <a:rPr lang="en-US" altLang="zh-TW" dirty="0"/>
                  <a:t>peer </a:t>
                </a:r>
                <a:r>
                  <a:rPr lang="en-US" altLang="zh-TW" dirty="0" smtClean="0"/>
                  <a:t>to </a:t>
                </a:r>
                <a:r>
                  <a:rPr lang="en-US" altLang="zh-TW" dirty="0"/>
                  <a:t>download </a:t>
                </a:r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exploring </a:t>
                </a:r>
                <a:r>
                  <a:rPr lang="en-US" altLang="zh-TW" dirty="0"/>
                  <a:t>other download rates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Then peer </a:t>
                </a:r>
                <a:r>
                  <a:rPr lang="en-US" altLang="zh-TW" dirty="0"/>
                  <a:t>with the least downloading rate is dropped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Optimistic </a:t>
                </a:r>
                <a:r>
                  <a:rPr lang="en-US" altLang="zh-TW" dirty="0" err="1"/>
                  <a:t>unchoking</a:t>
                </a:r>
                <a:r>
                  <a:rPr lang="en-US" altLang="zh-TW" dirty="0"/>
                  <a:t> happens once every 30 seconds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However, such mechanism gives chances to free-riders!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059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Recap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lang="en-US" altLang="zh-TW" dirty="0" smtClean="0"/>
              <a:t>Free-riding means that a peer does not contribute anything to the system, but attempts to obtain service (or downloading) from other peers.</a:t>
            </a:r>
          </a:p>
          <a:p>
            <a:endParaRPr lang="en-US" altLang="zh-TW" dirty="0"/>
          </a:p>
          <a:p>
            <a:r>
              <a:rPr lang="en-US" altLang="zh-TW" dirty="0" smtClean="0"/>
              <a:t>Lack </a:t>
            </a:r>
            <a:r>
              <a:rPr lang="en-US" altLang="zh-TW" dirty="0"/>
              <a:t>of global knowledge </a:t>
            </a:r>
            <a:r>
              <a:rPr lang="en-US" altLang="zh-TW" dirty="0" smtClean="0"/>
              <a:t>(full downloading rates information) requires </a:t>
            </a:r>
            <a:r>
              <a:rPr lang="en-US" altLang="zh-TW" dirty="0"/>
              <a:t>the use of optimistic </a:t>
            </a:r>
            <a:r>
              <a:rPr lang="en-US" altLang="zh-TW" dirty="0" err="1" smtClean="0"/>
              <a:t>unchoking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allows for peers with no </a:t>
            </a:r>
            <a:r>
              <a:rPr lang="en-US" altLang="zh-TW" dirty="0" smtClean="0"/>
              <a:t>uploading bandwidth </a:t>
            </a:r>
            <a:r>
              <a:rPr lang="en-US" altLang="zh-TW" dirty="0"/>
              <a:t>to get download </a:t>
            </a:r>
            <a:r>
              <a:rPr lang="en-US" altLang="zh-TW" dirty="0" smtClean="0"/>
              <a:t>bandwidth.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a P2P network operate as both servers and clients.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file sharing system is scalable.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group of peers that have the same uploading bandwidth </a:t>
                </a:r>
                <a:r>
                  <a:rPr lang="el-GR" altLang="zh-TW" dirty="0" smtClean="0"/>
                  <a:t>μ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number of peers in the group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Assume that each peer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 uploads and 1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upload.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which is a free-rider get selected 1/(N-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) of the time by any other </a:t>
                </a:r>
                <a:r>
                  <a:rPr lang="en-US" altLang="zh-TW" dirty="0" smtClean="0"/>
                  <a:t>peer.</a:t>
                </a:r>
                <a:endParaRPr lang="en-US" altLang="zh-TW" dirty="0"/>
              </a:p>
              <a:p>
                <a:r>
                  <a:rPr lang="en-US" altLang="zh-TW" dirty="0" smtClean="0"/>
                  <a:t>So, total average downloading rate of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when N is large.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free-riders problem is not yet solved 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(in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= 4 so free-rider gets 20% of the possible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maximum downloading rate.)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b="-5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 Recap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number of downloaders in the system at time t.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number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seeds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arrival rate of new request.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altLang="zh-TW" dirty="0" smtClean="0"/>
                  <a:t>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r>
                  <a:rPr lang="en-US" altLang="zh-TW" dirty="0" smtClean="0"/>
                  <a:t> the uploading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downloading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downloaders abort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seeds leaves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η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effectiveness of the file sharing.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</a:rPr>
                      <m:t>η</m:t>
                    </m:r>
                  </m:oMath>
                </a14:m>
                <a:r>
                  <a:rPr lang="en-US" altLang="zh-TW" dirty="0" smtClean="0"/>
                  <a:t> takes values in [0,1].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</p:spPr>
            <p:txBody>
              <a:bodyPr/>
              <a:lstStyle/>
              <a:p>
                <a:r>
                  <a:rPr lang="en-US" altLang="zh-TW" dirty="0" smtClean="0"/>
                  <a:t>Compare </a:t>
                </a:r>
                <a:r>
                  <a:rPr lang="en-US" altLang="zh-TW" dirty="0"/>
                  <a:t>fluid model to: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(1) Simulated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download-limited (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&lt;</a:t>
                </a:r>
                <a:r>
                  <a:rPr lang="el-GR" altLang="zh-TW" dirty="0"/>
                  <a:t> </a:t>
                </a:r>
                <a:r>
                  <a:rPr lang="el-GR" altLang="zh-TW" dirty="0" smtClean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Discrete-event </a:t>
                </a:r>
                <a:r>
                  <a:rPr lang="en-US" altLang="zh-TW" dirty="0"/>
                  <a:t>simulation based on the Markov model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‧ The arrival rate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0.04, 0.4, 4, 40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ormalize </a:t>
                </a:r>
                <a:r>
                  <a:rPr lang="en-US" altLang="zh-TW" dirty="0"/>
                  <a:t>the number of </a:t>
                </a:r>
                <a:r>
                  <a:rPr lang="en-US" altLang="zh-TW" dirty="0" smtClean="0"/>
                  <a:t>seeds/downloaders by dividing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by </a:t>
                </a:r>
                <a:r>
                  <a:rPr lang="el-GR" altLang="zh-TW" dirty="0" smtClean="0"/>
                  <a:t>λ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(2)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upload-limited (same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setup with (1), but 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&gt; </a:t>
                </a:r>
                <a:r>
                  <a:rPr lang="el-GR" altLang="zh-TW" dirty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(3) Real-world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network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</a:t>
                </a:r>
                <a:r>
                  <a:rPr lang="en-US" altLang="zh-TW" dirty="0" smtClean="0">
                    <a:sym typeface="Wingdings"/>
                  </a:rPr>
                  <a:t> </a:t>
                </a:r>
                <a:r>
                  <a:rPr lang="en-US" altLang="zh-TW" dirty="0" smtClean="0"/>
                  <a:t>collect the log files of the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 tracker for a time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    period of around three days.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Set </a:t>
                </a:r>
                <a:r>
                  <a:rPr lang="el-GR" altLang="zh-TW" dirty="0" smtClean="0"/>
                  <a:t>η</a:t>
                </a:r>
                <a:r>
                  <a:rPr lang="en-US" altLang="zh-TW" dirty="0" smtClean="0"/>
                  <a:t> = 1 for all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  <a:blipFill rotWithShape="0">
                <a:blip r:embed="rId2"/>
                <a:stretch>
                  <a:fillRect l="-912" t="-929" r="-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980728"/>
            <a:ext cx="63827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4" y="980728"/>
            <a:ext cx="6303470" cy="496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7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0" y="980728"/>
            <a:ext cx="6434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8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3" y="980728"/>
            <a:ext cx="63125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3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(1) &amp; (2)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fluid model is a good approximation </a:t>
                </a:r>
                <a:r>
                  <a:rPr lang="en-US" altLang="zh-TW" dirty="0" smtClean="0"/>
                  <a:t>when the </a:t>
                </a:r>
                <a:r>
                  <a:rPr lang="en-US" altLang="zh-TW" dirty="0"/>
                  <a:t>arrival rate λ is </a:t>
                </a:r>
                <a:r>
                  <a:rPr lang="en-US" altLang="zh-TW" dirty="0" smtClean="0"/>
                  <a:t>large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regardless of the relationship between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approximation is also good for small </a:t>
                </a:r>
                <a:r>
                  <a:rPr lang="en-US" altLang="zh-TW" dirty="0" err="1" smtClean="0"/>
                  <a:t>λ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29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 – Real-world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the system is </a:t>
            </a:r>
            <a:r>
              <a:rPr lang="en-US" altLang="zh-TW" dirty="0" smtClean="0"/>
              <a:t>upload-limited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/>
              <a:t>γ</a:t>
            </a:r>
            <a:r>
              <a:rPr lang="en-US" altLang="zh-TW" dirty="0"/>
              <a:t> &gt; </a:t>
            </a:r>
            <a:r>
              <a:rPr lang="el-GR" altLang="zh-TW" dirty="0"/>
              <a:t>μ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Measured </a:t>
            </a:r>
            <a:r>
              <a:rPr lang="en-US" altLang="zh-TW" i="1" dirty="0"/>
              <a:t>λ </a:t>
            </a:r>
            <a:r>
              <a:rPr lang="en-US" altLang="zh-TW" dirty="0"/>
              <a:t>and </a:t>
            </a:r>
            <a:r>
              <a:rPr lang="en-US" altLang="zh-TW" i="1" dirty="0"/>
              <a:t>γ </a:t>
            </a:r>
            <a:r>
              <a:rPr lang="en-US" altLang="zh-TW" dirty="0"/>
              <a:t>are </a:t>
            </a:r>
            <a:r>
              <a:rPr lang="en-US" altLang="zh-TW" dirty="0" smtClean="0"/>
              <a:t>time-dependent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&lt; 800 min, </a:t>
            </a:r>
            <a:r>
              <a:rPr lang="el-GR" altLang="zh-TW" i="1" dirty="0"/>
              <a:t>λ </a:t>
            </a:r>
            <a:r>
              <a:rPr lang="el-GR" altLang="zh-TW" dirty="0"/>
              <a:t>= 0.06 </a:t>
            </a:r>
            <a:r>
              <a:rPr lang="el-GR" altLang="zh-TW" i="1" dirty="0"/>
              <a:t>γ </a:t>
            </a:r>
            <a:r>
              <a:rPr lang="el-GR" altLang="zh-TW" dirty="0"/>
              <a:t>= 0.001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&gt; 1300 min, </a:t>
            </a:r>
            <a:r>
              <a:rPr lang="el-GR" altLang="zh-TW" i="1" dirty="0"/>
              <a:t>λ </a:t>
            </a:r>
            <a:r>
              <a:rPr lang="el-GR" altLang="zh-TW" dirty="0"/>
              <a:t>= 0.03 </a:t>
            </a:r>
            <a:r>
              <a:rPr lang="el-GR" altLang="zh-TW" i="1" dirty="0"/>
              <a:t>γ </a:t>
            </a:r>
            <a:r>
              <a:rPr lang="el-GR" altLang="zh-TW" dirty="0"/>
              <a:t>= 0.0044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in between, they vary linearly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Also </a:t>
            </a:r>
            <a:r>
              <a:rPr lang="en-US" altLang="zh-TW" dirty="0"/>
              <a:t>numerically calculate the </a:t>
            </a:r>
            <a:r>
              <a:rPr lang="en-US" altLang="zh-TW" dirty="0" smtClean="0"/>
              <a:t>expected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variation </a:t>
            </a:r>
            <a:r>
              <a:rPr lang="en-US" altLang="zh-TW" dirty="0"/>
              <a:t>from the model as a </a:t>
            </a:r>
            <a:r>
              <a:rPr lang="en-US" altLang="zh-TW" dirty="0" smtClean="0"/>
              <a:t>95%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interval.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980728"/>
            <a:ext cx="65776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9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1" y="980727"/>
            <a:ext cx="6392551" cy="50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1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Presented a simple </a:t>
            </a:r>
            <a:r>
              <a:rPr lang="en-US" altLang="zh-TW" dirty="0" smtClean="0"/>
              <a:t>fluid </a:t>
            </a:r>
            <a:r>
              <a:rPr lang="en-US" altLang="zh-TW" dirty="0"/>
              <a:t>model for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networks.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Studied </a:t>
            </a:r>
            <a:r>
              <a:rPr lang="en-US" altLang="zh-TW" dirty="0"/>
              <a:t>the steady-state network performance </a:t>
            </a:r>
            <a:r>
              <a:rPr lang="en-US" altLang="zh-TW" dirty="0" smtClean="0"/>
              <a:t>and stability.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Obtained </a:t>
            </a:r>
            <a:r>
              <a:rPr lang="en-US" altLang="zh-TW" dirty="0"/>
              <a:t>insight into the effect of different </a:t>
            </a:r>
            <a:r>
              <a:rPr lang="en-US" altLang="zh-TW" dirty="0" smtClean="0"/>
              <a:t>parameters on </a:t>
            </a:r>
            <a:r>
              <a:rPr lang="en-US" altLang="zh-TW" dirty="0"/>
              <a:t>network </a:t>
            </a:r>
            <a:r>
              <a:rPr lang="en-US" altLang="zh-TW" dirty="0" smtClean="0"/>
              <a:t>performance.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effect of optimistic </a:t>
            </a:r>
            <a:r>
              <a:rPr lang="en-US" altLang="zh-TW" dirty="0" err="1"/>
              <a:t>unchoking</a:t>
            </a:r>
            <a:r>
              <a:rPr lang="en-US" altLang="zh-TW" dirty="0"/>
              <a:t> on </a:t>
            </a:r>
            <a:r>
              <a:rPr lang="en-US" altLang="zh-TW" dirty="0" smtClean="0"/>
              <a:t>free-riding.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experiments show that the </a:t>
            </a:r>
            <a:r>
              <a:rPr lang="en-US" altLang="zh-TW" dirty="0" smtClean="0"/>
              <a:t>simple fluid model is able to capture the behavior of the system even when the arrival rate is small.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7395</TotalTime>
  <Words>2282</Words>
  <Application>Microsoft Macintosh PowerPoint</Application>
  <PresentationFormat>如螢幕大小 (4:3)</PresentationFormat>
  <Paragraphs>515</Paragraphs>
  <Slides>52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Calibri</vt:lpstr>
      <vt:lpstr>Cambria Math</vt:lpstr>
      <vt:lpstr>Times New Roman</vt:lpstr>
      <vt:lpstr>Verdana</vt:lpstr>
      <vt:lpstr>Wingdings</vt:lpstr>
      <vt:lpstr>新細明體</vt:lpstr>
      <vt:lpstr>標楷體</vt:lpstr>
      <vt:lpstr>Arial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  <vt:lpstr>Outline</vt:lpstr>
      <vt:lpstr>Fluid Model</vt:lpstr>
      <vt:lpstr>Fluid Model</vt:lpstr>
      <vt:lpstr>Steady-State Performance</vt:lpstr>
      <vt:lpstr>Steady-State Performance(cont.)</vt:lpstr>
      <vt:lpstr>Effectiveness of File Sharing</vt:lpstr>
      <vt:lpstr>Effectiveness of File Sharing(cont.)</vt:lpstr>
      <vt:lpstr>Effectiveness of File Sharing(cont.)</vt:lpstr>
      <vt:lpstr>Local Stability</vt:lpstr>
      <vt:lpstr>Outline</vt:lpstr>
      <vt:lpstr>Peer Selection Algorithm</vt:lpstr>
      <vt:lpstr>Peer Selection Algorithm(cont.)</vt:lpstr>
      <vt:lpstr>Peer Selection Algorithm(cont.)</vt:lpstr>
      <vt:lpstr>Peer Strategy</vt:lpstr>
      <vt:lpstr>Peer Strategy(ex.)</vt:lpstr>
      <vt:lpstr>Nash Equilibrium Point</vt:lpstr>
      <vt:lpstr>Outline</vt:lpstr>
      <vt:lpstr>Optimistic Unchoking Recap</vt:lpstr>
      <vt:lpstr>Free-riding Recap </vt:lpstr>
      <vt:lpstr>Free-riding Formulation</vt:lpstr>
      <vt:lpstr>Notations Recap</vt:lpstr>
      <vt:lpstr>Experiment Setup</vt:lpstr>
      <vt:lpstr>Experiment 1</vt:lpstr>
      <vt:lpstr>Experiment 1</vt:lpstr>
      <vt:lpstr>Experiment 2</vt:lpstr>
      <vt:lpstr>Experiment 2</vt:lpstr>
      <vt:lpstr>Analysis of (1) &amp; (2) </vt:lpstr>
      <vt:lpstr>Experiment 3 – Real-world Data</vt:lpstr>
      <vt:lpstr>Experiment 3</vt:lpstr>
      <vt:lpstr>Experiment 3</vt:lpstr>
      <vt:lpstr>Outline</vt:lpstr>
      <vt:lpstr>Conclusions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1819</cp:revision>
  <dcterms:created xsi:type="dcterms:W3CDTF">2012-05-24T01:20:39Z</dcterms:created>
  <dcterms:modified xsi:type="dcterms:W3CDTF">2016-06-14T15:43:27Z</dcterms:modified>
</cp:coreProperties>
</file>