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9" r:id="rId2"/>
    <p:sldId id="302" r:id="rId3"/>
    <p:sldId id="305" r:id="rId4"/>
    <p:sldId id="303" r:id="rId5"/>
    <p:sldId id="306" r:id="rId6"/>
    <p:sldId id="304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13" r:id="rId21"/>
    <p:sldId id="321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9" r:id="rId38"/>
    <p:sldId id="338" r:id="rId39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406" autoAdjust="0"/>
  </p:normalViewPr>
  <p:slideViewPr>
    <p:cSldViewPr>
      <p:cViewPr varScale="1">
        <p:scale>
          <a:sx n="92" d="100"/>
          <a:sy n="92" d="100"/>
        </p:scale>
        <p:origin x="2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這篇</a:t>
            </a:r>
            <a:r>
              <a:rPr kumimoji="1" lang="en-US" altLang="zh-TW" baseline="0" dirty="0" smtClean="0"/>
              <a:t> paper </a:t>
            </a:r>
            <a:r>
              <a:rPr kumimoji="1" lang="zh-TW" altLang="en-US" baseline="0" dirty="0" smtClean="0"/>
              <a:t>主要就是 </a:t>
            </a:r>
            <a:r>
              <a:rPr kumimoji="1" lang="en-US" altLang="zh-TW" baseline="0" dirty="0" smtClean="0"/>
              <a:t>propose </a:t>
            </a:r>
            <a:r>
              <a:rPr kumimoji="1" lang="zh-TW" altLang="en-US" baseline="0" dirty="0" smtClean="0"/>
              <a:t>一些 </a:t>
            </a:r>
            <a:r>
              <a:rPr kumimoji="1" lang="en-US" altLang="zh-TW" baseline="0" dirty="0" smtClean="0"/>
              <a:t>model </a:t>
            </a:r>
            <a:r>
              <a:rPr kumimoji="1" lang="zh-TW" altLang="en-US" baseline="0" dirty="0" smtClean="0"/>
              <a:t>來模擬一個 </a:t>
            </a:r>
            <a:r>
              <a:rPr kumimoji="1" lang="en-US" altLang="zh-TW" baseline="0" dirty="0" err="1" smtClean="0"/>
              <a:t>BitTorrent</a:t>
            </a:r>
            <a:r>
              <a:rPr kumimoji="1" lang="en-US" altLang="zh-TW" baseline="0" dirty="0" smtClean="0"/>
              <a:t> network.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8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 uploading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 rate at which downloaders</a:t>
            </a:r>
            <a:r>
              <a:rPr lang="en-US" altLang="zh-TW" baseline="0" dirty="0" smtClean="0"/>
              <a:t> abort the download</a:t>
            </a:r>
            <a:endParaRPr lang="en-US" altLang="zh-TW" dirty="0" smtClean="0"/>
          </a:p>
          <a:p>
            <a:r>
              <a:rPr lang="en-US" altLang="zh-TW" dirty="0" smtClean="0"/>
              <a:t>c = 0.002 downloading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γ</a:t>
            </a:r>
            <a:r>
              <a:rPr lang="en-US" altLang="zh-TW" dirty="0" smtClean="0"/>
              <a:t> = 0.001 the rate at which seeds leave</a:t>
            </a:r>
            <a:r>
              <a:rPr lang="en-US" altLang="zh-TW" baseline="0" dirty="0" smtClean="0"/>
              <a:t> the 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sim(t) =</a:t>
            </a:r>
            <a:r>
              <a:rPr lang="en-US" altLang="zh-TW" baseline="0" dirty="0" smtClean="0"/>
              <a:t> # downloaders</a:t>
            </a:r>
          </a:p>
          <a:p>
            <a:r>
              <a:rPr lang="en-US" altLang="zh-TW" baseline="0" dirty="0" smtClean="0"/>
              <a:t>Y sim(t) = # seeds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sim(t) =</a:t>
            </a:r>
            <a:r>
              <a:rPr lang="en-US" altLang="zh-TW" baseline="0" dirty="0" smtClean="0"/>
              <a:t> # downloaders</a:t>
            </a:r>
          </a:p>
          <a:p>
            <a:r>
              <a:rPr lang="en-US" altLang="zh-TW" baseline="0" dirty="0" smtClean="0"/>
              <a:t>Y sim(t) = # seeds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21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sym typeface="Wingdings"/>
              </a:rPr>
              <a:t>The 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 brief description of how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operates when a single file is downloaded</a:t>
            </a:r>
            <a:r>
              <a:rPr kumimoji="1" lang="en-US" altLang="zh-TW" baseline="0" dirty="0" smtClean="0"/>
              <a:t> by many users.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從 </a:t>
            </a:r>
            <a:r>
              <a:rPr kumimoji="1" lang="en-US" altLang="zh-TW" baseline="0" dirty="0" smtClean="0"/>
              <a:t>.torrent file </a:t>
            </a:r>
            <a:r>
              <a:rPr kumimoji="1" lang="zh-TW" altLang="en-US" baseline="0" dirty="0" smtClean="0"/>
              <a:t>先知道 </a:t>
            </a:r>
            <a:r>
              <a:rPr kumimoji="1" lang="en-US" altLang="zh-TW" baseline="0" dirty="0" smtClean="0"/>
              <a:t>tracker </a:t>
            </a:r>
            <a:r>
              <a:rPr kumimoji="1" lang="zh-TW" altLang="en-US" baseline="0" dirty="0" smtClean="0"/>
              <a:t>在哪！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3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tracker returns a random list</a:t>
            </a:r>
            <a:r>
              <a:rPr kumimoji="1" lang="en-US" altLang="zh-TW" baseline="0" dirty="0" smtClean="0"/>
              <a:t> of peers that have the file.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4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downloader</a:t>
            </a:r>
            <a:r>
              <a:rPr kumimoji="1" lang="en-US" altLang="zh-TW" baseline="0" dirty="0" smtClean="0"/>
              <a:t> establishes a connection to these other peers and finds out what pieces reside in each of the other files.</a:t>
            </a:r>
          </a:p>
          <a:p>
            <a:r>
              <a:rPr kumimoji="1" lang="en-US" altLang="zh-TW" baseline="0" dirty="0" smtClean="0"/>
              <a:t>Then it requests pieces which it does not have from all the peers to which it is connected.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1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Seeds only</a:t>
            </a:r>
            <a:r>
              <a:rPr kumimoji="1" lang="en-US" altLang="zh-TW" baseline="0" dirty="0" smtClean="0"/>
              <a:t> perform uploading while downloaders download pieces that they do not have and upload pieces that they have.</a:t>
            </a:r>
          </a:p>
          <a:p>
            <a:r>
              <a:rPr kumimoji="1" lang="en-US" altLang="zh-TW" baseline="0" dirty="0" smtClean="0"/>
              <a:t>Chocking: </a:t>
            </a:r>
            <a:r>
              <a:rPr kumimoji="1" lang="zh-TW" altLang="en-US" baseline="0" dirty="0" smtClean="0"/>
              <a:t>拒絕</a:t>
            </a:r>
            <a:endParaRPr kumimoji="1" lang="en-US" altLang="zh-TW" baseline="0" dirty="0" smtClean="0"/>
          </a:p>
          <a:p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接受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>
                <a:sym typeface="Wingdings"/>
              </a:rPr>
              <a:t>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接受那些現在正上傳檔案給我、而且速度最快的前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個人！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TW" dirty="0" smtClean="0"/>
              <a:t>(Reference: http://</a:t>
            </a:r>
            <a:r>
              <a:rPr kumimoji="1" lang="en-US" altLang="zh-TW" dirty="0" err="1" smtClean="0"/>
              <a:t>mmdays.com</a:t>
            </a:r>
            <a:r>
              <a:rPr kumimoji="1" lang="en-US" altLang="zh-TW" dirty="0" smtClean="0"/>
              <a:t>/2007/04/06/bt1/)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5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a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network, several issues have to be addressed in order to understand the behavior of the system.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91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2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33" idx="1"/>
            <a:endCxn id="13" idx="3"/>
          </p:cNvCxnSpPr>
          <p:nvPr/>
        </p:nvCxnSpPr>
        <p:spPr bwMode="auto">
          <a:xfrm flipH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線箭頭接點 24"/>
          <p:cNvCxnSpPr>
            <a:stCxn id="13" idx="3"/>
            <a:endCxn id="47" idx="1"/>
          </p:cNvCxnSpPr>
          <p:nvPr/>
        </p:nvCxnSpPr>
        <p:spPr bwMode="auto">
          <a:xfrm flipV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1710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 rot="18776434">
            <a:off x="1361031" y="441556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eer information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58195" y="518562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connects to 4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peers and begins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exchanging.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4" idx="2"/>
            <a:endCxn id="7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直線箭頭接點 33"/>
          <p:cNvCxnSpPr>
            <a:stCxn id="7" idx="2"/>
            <a:endCxn id="9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直線箭頭接點 36"/>
          <p:cNvCxnSpPr>
            <a:stCxn id="7" idx="3"/>
            <a:endCxn id="8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線箭頭接點 38"/>
          <p:cNvCxnSpPr>
            <a:endCxn id="11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notes behind the operation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Downloaders</a:t>
            </a:r>
            <a:r>
              <a:rPr kumimoji="1" lang="en-US" altLang="zh-TW" dirty="0" smtClean="0"/>
              <a:t> are peers who only have a part (or none) of the file while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seeds</a:t>
            </a:r>
            <a:r>
              <a:rPr kumimoji="1" lang="en-US" altLang="zh-TW" dirty="0" smtClean="0"/>
              <a:t> are peers who have all the pieces (the complete file) but stay in the system to allow other peers to download from them.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Each peer is allowed to upload only to a fixed number (by default four) of other peers at a given time.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What is and why </a:t>
            </a:r>
            <a:r>
              <a:rPr kumimoji="1" lang="en-US" altLang="zh-TW" dirty="0" err="1">
                <a:solidFill>
                  <a:srgbClr val="FF0000"/>
                </a:solidFill>
              </a:rPr>
              <a:t>u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nchocking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? To prevent </a:t>
            </a:r>
            <a:r>
              <a:rPr kumimoji="1" lang="en-US" altLang="zh-TW" dirty="0">
                <a:solidFill>
                  <a:srgbClr val="FF0000"/>
                </a:solidFill>
              </a:rPr>
              <a:t>f</a:t>
            </a:r>
            <a:r>
              <a:rPr kumimoji="1" lang="en-US" altLang="zh-TW" dirty="0" smtClean="0">
                <a:solidFill>
                  <a:srgbClr val="FF0000"/>
                </a:solidFill>
              </a:rPr>
              <a:t>ree-riding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, the most important concern in </a:t>
            </a:r>
            <a:r>
              <a:rPr kumimoji="1" lang="en-US" altLang="zh-TW" dirty="0" err="1" smtClean="0">
                <a:solidFill>
                  <a:srgbClr val="000000"/>
                </a:solidFill>
              </a:rPr>
              <a:t>BitTorrent</a:t>
            </a:r>
            <a:r>
              <a:rPr kumimoji="1" lang="en-US" altLang="zh-TW" dirty="0" smtClean="0">
                <a:solidFill>
                  <a:srgbClr val="000000"/>
                </a:solidFill>
              </a:rPr>
              <a:t>.</a:t>
            </a:r>
          </a:p>
          <a:p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The mechanism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Optimistic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Unchocking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sym typeface="Wingdings"/>
              </a:rPr>
              <a:t> to search for potential peer with high uploading / downloading speed.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3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56" y="375437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34900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>
            <a:off x="2017256" y="3754374"/>
            <a:ext cx="610528" cy="666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21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47840" y="4827508"/>
            <a:ext cx="2704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after another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30 seconds,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6,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connects with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7.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8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6415582" y="2478224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another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2" y="2478224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3413100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same process is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repeated again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again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s-IS" altLang="zh-TW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Issues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Peer Evolution</a:t>
            </a:r>
            <a:r>
              <a:rPr kumimoji="1" lang="en-US" altLang="zh-TW" dirty="0" smtClean="0"/>
              <a:t>: how the number of peers evolves as a function of the request arrival rate, the peer departure rate, the uploading/downloading bandwidth of each peer, etc.</a:t>
            </a:r>
          </a:p>
          <a:p>
            <a:r>
              <a:rPr kumimoji="1" lang="en-US" altLang="zh-TW" b="1" dirty="0" smtClean="0"/>
              <a:t>Scalability</a:t>
            </a:r>
            <a:r>
              <a:rPr kumimoji="1" lang="en-US" altLang="zh-TW" dirty="0" smtClean="0"/>
              <a:t>: as the size of the network (number of peers) grows, the network performance (average file downloading time) should preferably to actually improve.</a:t>
            </a:r>
          </a:p>
          <a:p>
            <a:r>
              <a:rPr kumimoji="1" lang="en-US" altLang="zh-TW" b="1" dirty="0" smtClean="0"/>
              <a:t>File Sharing Efficiency</a:t>
            </a:r>
            <a:r>
              <a:rPr kumimoji="1" lang="en-US" altLang="zh-TW" dirty="0" smtClean="0"/>
              <a:t>: as peers often have different uploading/downloading bandwidths, it is important to design a good file-sharing protocol such that the uploading/downloading bandwidths are fully utilized.</a:t>
            </a:r>
          </a:p>
          <a:p>
            <a:r>
              <a:rPr kumimoji="1" lang="en-US" altLang="zh-TW" b="1" dirty="0" smtClean="0"/>
              <a:t>Incentives to prevent free-riding</a:t>
            </a:r>
            <a:r>
              <a:rPr kumimoji="1" lang="en-US" altLang="zh-TW" dirty="0" smtClean="0"/>
              <a:t>: need to a mechanism to deter peers from free-riding (download from other </a:t>
            </a:r>
            <a:r>
              <a:rPr kumimoji="1" lang="en-US" altLang="zh-TW" smtClean="0"/>
              <a:t>peers while not uploading to others).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77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168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Optimistic </a:t>
            </a:r>
            <a:r>
              <a:rPr lang="en-US" altLang="zh-TW" dirty="0" err="1" smtClean="0"/>
              <a:t>Unchoking</a:t>
            </a:r>
            <a:r>
              <a:rPr lang="zh-TW" altLang="en-US" dirty="0" smtClean="0"/>
              <a:t> </a:t>
            </a:r>
            <a:r>
              <a:rPr lang="en-US" altLang="zh-TW" dirty="0"/>
              <a:t>R</a:t>
            </a:r>
            <a:r>
              <a:rPr lang="en-US" altLang="zh-TW" dirty="0" smtClean="0"/>
              <a:t>ecap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Each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peer uploads to </a:t>
                </a:r>
                <a:r>
                  <a:rPr lang="en-US" altLang="zh-TW" dirty="0" smtClean="0"/>
                  <a:t>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(by default </a:t>
                </a:r>
                <a:r>
                  <a:rPr lang="en-US" altLang="zh-TW" dirty="0"/>
                  <a:t>4</a:t>
                </a:r>
                <a:r>
                  <a:rPr lang="en-US" altLang="zh-TW" dirty="0" smtClean="0"/>
                  <a:t>) peers </a:t>
                </a:r>
                <a:r>
                  <a:rPr lang="en-US" altLang="zh-TW" dirty="0"/>
                  <a:t>which provide it with the best downloading rate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Under </a:t>
                </a:r>
                <a:r>
                  <a:rPr lang="en-US" altLang="zh-TW" dirty="0" smtClean="0"/>
                  <a:t>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each peer randomly selects a fifth </a:t>
                </a:r>
                <a:r>
                  <a:rPr lang="en-US" altLang="zh-TW" dirty="0"/>
                  <a:t>peer </a:t>
                </a:r>
                <a:r>
                  <a:rPr lang="en-US" altLang="zh-TW" dirty="0" smtClean="0"/>
                  <a:t>to </a:t>
                </a:r>
                <a:r>
                  <a:rPr lang="en-US" altLang="zh-TW" dirty="0"/>
                  <a:t>download </a:t>
                </a:r>
                <a:r>
                  <a:rPr lang="en-US" altLang="zh-TW" dirty="0" smtClean="0"/>
                  <a:t>from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exploring </a:t>
                </a:r>
                <a:r>
                  <a:rPr lang="en-US" altLang="zh-TW" dirty="0"/>
                  <a:t>other download rates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 happens once every 30 seconds.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Then peer </a:t>
                </a:r>
                <a:r>
                  <a:rPr lang="en-US" altLang="zh-TW" dirty="0"/>
                  <a:t>with the least downloading rate is dropped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However, such mechanism gives chances to free-riders!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059" r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</a:t>
            </a:r>
            <a:r>
              <a:rPr lang="en-US" altLang="zh-TW" dirty="0" smtClean="0"/>
              <a:t>Recap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6325"/>
            <a:ext cx="8363272" cy="5248275"/>
          </a:xfrm>
        </p:spPr>
        <p:txBody>
          <a:bodyPr/>
          <a:lstStyle/>
          <a:p>
            <a:r>
              <a:rPr lang="en-US" altLang="zh-TW" dirty="0" smtClean="0"/>
              <a:t>Free-riding means that a peer does not contribute anything to the system, </a:t>
            </a:r>
            <a:r>
              <a:rPr lang="en-US" altLang="zh-TW" dirty="0" smtClean="0"/>
              <a:t>but </a:t>
            </a:r>
            <a:r>
              <a:rPr lang="en-US" altLang="zh-TW" dirty="0" smtClean="0"/>
              <a:t>attempts </a:t>
            </a:r>
            <a:r>
              <a:rPr lang="en-US" altLang="zh-TW" dirty="0" smtClean="0"/>
              <a:t>to obtain service (or downloading) from other peers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Lack </a:t>
            </a:r>
            <a:r>
              <a:rPr lang="en-US" altLang="zh-TW" dirty="0"/>
              <a:t>of global knowledge </a:t>
            </a:r>
            <a:r>
              <a:rPr lang="en-US" altLang="zh-TW" dirty="0" smtClean="0"/>
              <a:t>(full downloading rates information) requires </a:t>
            </a:r>
            <a:r>
              <a:rPr lang="en-US" altLang="zh-TW" dirty="0"/>
              <a:t>the use of optimistic </a:t>
            </a:r>
            <a:r>
              <a:rPr lang="en-US" altLang="zh-TW" dirty="0" err="1" smtClean="0"/>
              <a:t>unchoking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his </a:t>
            </a:r>
            <a:r>
              <a:rPr lang="en-US" altLang="zh-TW" dirty="0"/>
              <a:t>allows for peers with no </a:t>
            </a:r>
            <a:r>
              <a:rPr lang="en-US" altLang="zh-TW" dirty="0" smtClean="0"/>
              <a:t>uploading bandwidth </a:t>
            </a:r>
            <a:r>
              <a:rPr lang="en-US" altLang="zh-TW" dirty="0"/>
              <a:t>to get download </a:t>
            </a:r>
            <a:r>
              <a:rPr lang="en-US" altLang="zh-TW" dirty="0" smtClean="0"/>
              <a:t>bandwidth.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0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</a:t>
            </a:r>
            <a:r>
              <a:rPr lang="en-US" altLang="zh-TW" dirty="0" smtClean="0"/>
              <a:t>Formulation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group of peers that have the same uploading bandwidth </a:t>
                </a:r>
                <a:r>
                  <a:rPr lang="el-GR" altLang="zh-TW" dirty="0" smtClean="0"/>
                  <a:t>μ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number of peers in the </a:t>
                </a:r>
                <a:r>
                  <a:rPr lang="en-US" altLang="zh-TW" dirty="0" smtClean="0"/>
                  <a:t>group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Assume that each peer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 uploads and 1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 upload.</a:t>
                </a:r>
              </a:p>
              <a:p>
                <a:r>
                  <a:rPr lang="en-US" altLang="zh-TW" dirty="0" smtClean="0"/>
                  <a:t>By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which is a free-rider get selected 1/(N-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) of the time by any other </a:t>
                </a:r>
                <a:r>
                  <a:rPr lang="en-US" altLang="zh-TW" dirty="0" smtClean="0"/>
                  <a:t>peer.</a:t>
                </a:r>
                <a:endParaRPr lang="en-US" altLang="zh-TW" dirty="0"/>
              </a:p>
              <a:p>
                <a:r>
                  <a:rPr lang="en-US" altLang="zh-TW" dirty="0" smtClean="0"/>
                  <a:t>So, total average downloading rate of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𝑁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when N is large.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free-riders problem is not yet solved 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(in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= 4 so free-rider gets 20% of the possible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maximum downloading rate.)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b="-5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Notations </a:t>
            </a:r>
            <a:r>
              <a:rPr lang="en-US" altLang="zh-TW" dirty="0" smtClean="0"/>
              <a:t>Recap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number of downloaders in the system at time t.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 </m:t>
                    </m:r>
                    <m:r>
                      <m:rPr>
                        <m:nor/>
                      </m:rPr>
                      <a:rPr lang="en-US" altLang="zh-TW" dirty="0"/>
                      <m:t>number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seeds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in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system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at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time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arrival rate of new request.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altLang="zh-TW" dirty="0" smtClean="0"/>
                  <a:t>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</m:oMath>
                </a14:m>
                <a:r>
                  <a:rPr lang="en-US" altLang="zh-TW" dirty="0" smtClean="0"/>
                  <a:t> the uploading bandwidth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: the downloading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θ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downloaders abort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γ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seeds leaves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η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effectiveness of the file sharing.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/>
                      </a:rPr>
                      <m:t>η</m:t>
                    </m:r>
                  </m:oMath>
                </a14:m>
                <a:r>
                  <a:rPr lang="en-US" altLang="zh-TW" dirty="0" smtClean="0"/>
                  <a:t> takes values in [0,1].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523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</p:spPr>
            <p:txBody>
              <a:bodyPr/>
              <a:lstStyle/>
              <a:p>
                <a:r>
                  <a:rPr lang="en-US" altLang="zh-TW" dirty="0" smtClean="0"/>
                  <a:t>Compare </a:t>
                </a:r>
                <a:r>
                  <a:rPr lang="en-US" altLang="zh-TW" dirty="0"/>
                  <a:t>fluid model to: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</a:t>
                </a:r>
                <a:r>
                  <a:rPr lang="en-US" altLang="zh-TW" dirty="0" smtClean="0"/>
                  <a:t>(1) </a:t>
                </a:r>
                <a:r>
                  <a:rPr lang="en-US" altLang="zh-TW" dirty="0" smtClean="0"/>
                  <a:t>S</a:t>
                </a:r>
                <a:r>
                  <a:rPr lang="en-US" altLang="zh-TW" dirty="0" smtClean="0"/>
                  <a:t>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download-limited (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&lt;</a:t>
                </a:r>
                <a:r>
                  <a:rPr lang="el-GR" altLang="zh-TW" dirty="0"/>
                  <a:t> </a:t>
                </a:r>
                <a:r>
                  <a:rPr lang="el-GR" altLang="zh-TW" dirty="0" smtClean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</a:t>
                </a:r>
                <a:r>
                  <a:rPr lang="en-US" altLang="zh-TW" dirty="0" smtClean="0"/>
                  <a:t>Discrete-event </a:t>
                </a:r>
                <a:r>
                  <a:rPr lang="en-US" altLang="zh-TW" dirty="0"/>
                  <a:t>simulation based on the Markov model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	‧ </a:t>
                </a:r>
                <a:r>
                  <a:rPr lang="en-US" altLang="zh-TW" dirty="0" smtClean="0"/>
                  <a:t>The </a:t>
                </a:r>
                <a:r>
                  <a:rPr lang="en-US" altLang="zh-TW" dirty="0" smtClean="0"/>
                  <a:t>arrival rate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0.04, 0.4, 4, 40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ormalize </a:t>
                </a:r>
                <a:r>
                  <a:rPr lang="en-US" altLang="zh-TW" dirty="0"/>
                  <a:t>the number of </a:t>
                </a:r>
                <a:r>
                  <a:rPr lang="en-US" altLang="zh-TW" dirty="0" smtClean="0"/>
                  <a:t>seeds/downloaders by dividing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by </a:t>
                </a:r>
                <a:r>
                  <a:rPr lang="el-GR" altLang="zh-TW" dirty="0" smtClean="0"/>
                  <a:t>λ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(2) </a:t>
                </a:r>
                <a:r>
                  <a:rPr lang="en-US" altLang="zh-TW" dirty="0"/>
                  <a:t>S</a:t>
                </a:r>
                <a:r>
                  <a:rPr lang="en-US" altLang="zh-TW" dirty="0" smtClean="0"/>
                  <a:t>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upload-limited (</a:t>
                </a:r>
                <a:r>
                  <a:rPr lang="en-US" altLang="zh-TW" dirty="0" smtClean="0"/>
                  <a:t>same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setup </a:t>
                </a:r>
                <a:r>
                  <a:rPr lang="en-US" altLang="zh-TW" dirty="0" smtClean="0"/>
                  <a:t>with (1), </a:t>
                </a:r>
                <a:r>
                  <a:rPr lang="en-US" altLang="zh-TW" dirty="0" smtClean="0"/>
                  <a:t>but 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&gt; </a:t>
                </a:r>
                <a:r>
                  <a:rPr lang="el-GR" altLang="zh-TW" dirty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(3) </a:t>
                </a:r>
                <a:r>
                  <a:rPr lang="en-US" altLang="zh-TW" dirty="0" smtClean="0"/>
                  <a:t>R</a:t>
                </a:r>
                <a:r>
                  <a:rPr lang="en-US" altLang="zh-TW" dirty="0" smtClean="0"/>
                  <a:t>eal-world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network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</a:t>
                </a:r>
                <a:r>
                  <a:rPr lang="en-US" altLang="zh-TW" dirty="0" smtClean="0">
                    <a:sym typeface="Wingdings"/>
                  </a:rPr>
                  <a:t> </a:t>
                </a:r>
                <a:r>
                  <a:rPr lang="en-US" altLang="zh-TW" dirty="0" smtClean="0"/>
                  <a:t>collect </a:t>
                </a:r>
                <a:r>
                  <a:rPr lang="en-US" altLang="zh-TW" dirty="0" smtClean="0"/>
                  <a:t>the log files of the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 tracker for a </a:t>
                </a:r>
                <a:r>
                  <a:rPr lang="en-US" altLang="zh-TW" dirty="0" smtClean="0"/>
                  <a:t>time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    period of </a:t>
                </a:r>
                <a:r>
                  <a:rPr lang="en-US" altLang="zh-TW" dirty="0" smtClean="0"/>
                  <a:t>around three days.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Set </a:t>
                </a:r>
                <a:r>
                  <a:rPr lang="el-GR" altLang="zh-TW" dirty="0" smtClean="0"/>
                  <a:t>η</a:t>
                </a:r>
                <a:r>
                  <a:rPr lang="en-US" altLang="zh-TW" dirty="0" smtClean="0"/>
                  <a:t> = 1 for all cases.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  <a:blipFill rotWithShape="0">
                <a:blip r:embed="rId2"/>
                <a:stretch>
                  <a:fillRect l="-912" t="-929" r="-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9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980728"/>
            <a:ext cx="63827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5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74" y="980728"/>
            <a:ext cx="6303470" cy="496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57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30" y="980728"/>
            <a:ext cx="64347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8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588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3" y="980728"/>
            <a:ext cx="631252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031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355407" cy="49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12976"/>
            <a:ext cx="1895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096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84" y="1052736"/>
            <a:ext cx="61995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212976"/>
            <a:ext cx="1895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8553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of (1) &amp; (2)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fluid model is a good approximation </a:t>
            </a:r>
            <a:r>
              <a:rPr lang="en-US" altLang="zh-TW" dirty="0" smtClean="0"/>
              <a:t>when the </a:t>
            </a:r>
            <a:r>
              <a:rPr lang="en-US" altLang="zh-TW" dirty="0"/>
              <a:t>arrival rate λ is </a:t>
            </a:r>
            <a:r>
              <a:rPr lang="en-US" altLang="zh-TW" dirty="0" smtClean="0"/>
              <a:t>large.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approximation is also good for small </a:t>
            </a:r>
            <a:r>
              <a:rPr lang="en-US" altLang="zh-TW" dirty="0" smtClean="0"/>
              <a:t>λ.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number of downloaders increases </a:t>
            </a:r>
            <a:r>
              <a:rPr lang="en-US" altLang="zh-TW" dirty="0" smtClean="0"/>
              <a:t>linearly with </a:t>
            </a:r>
            <a:r>
              <a:rPr lang="en-US" altLang="zh-TW" dirty="0"/>
              <a:t>the arrival rate </a:t>
            </a:r>
            <a:r>
              <a:rPr lang="en-US" altLang="zh-TW" dirty="0" err="1" smtClean="0"/>
              <a:t>λ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dirty="0" smtClean="0"/>
              <a:t>scales well.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variation in the number of peers </a:t>
            </a:r>
            <a:r>
              <a:rPr lang="en-US" altLang="zh-TW" dirty="0" smtClean="0"/>
              <a:t>is Gaussian</a:t>
            </a:r>
            <a:r>
              <a:rPr lang="en-US" altLang="zh-TW" dirty="0"/>
              <a:t>, and is independent of </a:t>
            </a:r>
            <a:r>
              <a:rPr lang="en-US" altLang="zh-TW" dirty="0" smtClean="0"/>
              <a:t>λ.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72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 – </a:t>
            </a:r>
            <a:r>
              <a:rPr lang="en-US" altLang="zh-TW" dirty="0" smtClean="0"/>
              <a:t>Real-world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ssume </a:t>
            </a:r>
            <a:r>
              <a:rPr lang="en-US" altLang="zh-TW" dirty="0"/>
              <a:t>the system is </a:t>
            </a:r>
            <a:r>
              <a:rPr lang="en-US" altLang="zh-TW" dirty="0" smtClean="0"/>
              <a:t>upload-limited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l-GR" altLang="zh-TW" dirty="0"/>
              <a:t>γ</a:t>
            </a:r>
            <a:r>
              <a:rPr lang="en-US" altLang="zh-TW" dirty="0"/>
              <a:t> &gt; </a:t>
            </a:r>
            <a:r>
              <a:rPr lang="el-GR" altLang="zh-TW" dirty="0"/>
              <a:t>μ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Measured </a:t>
            </a:r>
            <a:r>
              <a:rPr lang="en-US" altLang="zh-TW" i="1" dirty="0"/>
              <a:t>λ </a:t>
            </a:r>
            <a:r>
              <a:rPr lang="en-US" altLang="zh-TW" dirty="0"/>
              <a:t>and </a:t>
            </a:r>
            <a:r>
              <a:rPr lang="en-US" altLang="zh-TW" i="1" dirty="0"/>
              <a:t>γ </a:t>
            </a:r>
            <a:r>
              <a:rPr lang="en-US" altLang="zh-TW" dirty="0"/>
              <a:t>are time-dependent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&lt; 800 min, </a:t>
            </a:r>
            <a:r>
              <a:rPr lang="el-GR" altLang="zh-TW" i="1" dirty="0"/>
              <a:t>λ </a:t>
            </a:r>
            <a:r>
              <a:rPr lang="el-GR" altLang="zh-TW" dirty="0"/>
              <a:t>= 0.06 </a:t>
            </a:r>
            <a:r>
              <a:rPr lang="el-GR" altLang="zh-TW" i="1" dirty="0"/>
              <a:t>γ </a:t>
            </a:r>
            <a:r>
              <a:rPr lang="el-GR" altLang="zh-TW" dirty="0"/>
              <a:t>= 0.001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&gt; 1300 min, </a:t>
            </a:r>
            <a:r>
              <a:rPr lang="el-GR" altLang="zh-TW" i="1" dirty="0"/>
              <a:t>λ </a:t>
            </a:r>
            <a:r>
              <a:rPr lang="el-GR" altLang="zh-TW" dirty="0"/>
              <a:t>= 0.03 </a:t>
            </a:r>
            <a:r>
              <a:rPr lang="el-GR" altLang="zh-TW" i="1" dirty="0"/>
              <a:t>γ </a:t>
            </a:r>
            <a:r>
              <a:rPr lang="el-GR" altLang="zh-TW" dirty="0"/>
              <a:t>= 0.0044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in between, they vary linearly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Also </a:t>
            </a:r>
            <a:r>
              <a:rPr lang="en-US" altLang="zh-TW" dirty="0"/>
              <a:t>numerically calculate the </a:t>
            </a:r>
            <a:r>
              <a:rPr lang="en-US" altLang="zh-TW" dirty="0" smtClean="0"/>
              <a:t>expected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variation </a:t>
            </a:r>
            <a:r>
              <a:rPr lang="en-US" altLang="zh-TW" dirty="0"/>
              <a:t>from the model as a </a:t>
            </a:r>
            <a:r>
              <a:rPr lang="en-US" altLang="zh-TW" dirty="0" smtClean="0"/>
              <a:t>95%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confidence interval.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97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3" y="980728"/>
            <a:ext cx="657766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90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01" y="980727"/>
            <a:ext cx="6392551" cy="50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7137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537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Presented a simple </a:t>
            </a:r>
            <a:r>
              <a:rPr lang="en-US" altLang="zh-TW" dirty="0" smtClean="0"/>
              <a:t>fluid </a:t>
            </a:r>
            <a:r>
              <a:rPr lang="en-US" altLang="zh-TW" dirty="0"/>
              <a:t>model for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networks.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Studied </a:t>
            </a:r>
            <a:r>
              <a:rPr lang="en-US" altLang="zh-TW" dirty="0"/>
              <a:t>the steady-state network performance </a:t>
            </a:r>
            <a:r>
              <a:rPr lang="en-US" altLang="zh-TW" dirty="0" smtClean="0"/>
              <a:t>and stability.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Obtained </a:t>
            </a:r>
            <a:r>
              <a:rPr lang="en-US" altLang="zh-TW" dirty="0"/>
              <a:t>insight into the effect of different </a:t>
            </a:r>
            <a:r>
              <a:rPr lang="en-US" altLang="zh-TW" dirty="0" smtClean="0"/>
              <a:t>parameters on </a:t>
            </a:r>
            <a:r>
              <a:rPr lang="en-US" altLang="zh-TW" dirty="0"/>
              <a:t>network </a:t>
            </a:r>
            <a:r>
              <a:rPr lang="en-US" altLang="zh-TW" dirty="0" smtClean="0"/>
              <a:t>performance.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effect of optimistic </a:t>
            </a:r>
            <a:r>
              <a:rPr lang="en-US" altLang="zh-TW" dirty="0" err="1"/>
              <a:t>unchoking</a:t>
            </a:r>
            <a:r>
              <a:rPr lang="en-US" altLang="zh-TW" dirty="0"/>
              <a:t> on </a:t>
            </a:r>
            <a:r>
              <a:rPr lang="en-US" altLang="zh-TW" dirty="0" smtClean="0"/>
              <a:t>free-riding.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simple fluid model </a:t>
            </a:r>
            <a:r>
              <a:rPr lang="en-US" altLang="zh-TW" dirty="0" smtClean="0"/>
              <a:t>is able to</a:t>
            </a:r>
            <a:r>
              <a:rPr lang="en-US" altLang="zh-TW" dirty="0" smtClean="0"/>
              <a:t> </a:t>
            </a:r>
            <a:r>
              <a:rPr lang="en-US" altLang="zh-TW" dirty="0" smtClean="0"/>
              <a:t>capture the behavior of the system even when the arrival rate is small.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578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Peer-to-peer network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Client-Server network vs. Peer-to-peer (P2P) network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Peers in a P2P network operate as both servers and clients.</a:t>
            </a:r>
          </a:p>
          <a:p>
            <a:r>
              <a:rPr kumimoji="1" lang="en-US" altLang="zh-TW" dirty="0"/>
              <a:t>P2P traffic is starting to dominate the bandwidth of the Internet</a:t>
            </a:r>
            <a:r>
              <a:rPr kumimoji="1"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Among P2P applications, file sharing is the most popular one.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sym typeface="Wingdings"/>
              </a:rPr>
              <a:t>P2P file sharing system is scalable.</a:t>
            </a: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6243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字方塊 32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12" idx="3"/>
            <a:endCxn id="33" idx="1"/>
          </p:cNvCxnSpPr>
          <p:nvPr/>
        </p:nvCxnSpPr>
        <p:spPr bwMode="auto">
          <a:xfrm>
            <a:off x="1637882" y="2498843"/>
            <a:ext cx="989902" cy="125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 rot="3132116">
            <a:off x="1683772" y="28212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7271</TotalTime>
  <Words>1689</Words>
  <Application>Microsoft Macintosh PowerPoint</Application>
  <PresentationFormat>如螢幕大小 (4:3)</PresentationFormat>
  <Paragraphs>392</Paragraphs>
  <Slides>38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Calibri</vt:lpstr>
      <vt:lpstr>Cambria Math</vt:lpstr>
      <vt:lpstr>Times New Roman</vt:lpstr>
      <vt:lpstr>Verdana</vt:lpstr>
      <vt:lpstr>Wingdings</vt:lpstr>
      <vt:lpstr>新細明體</vt:lpstr>
      <vt:lpstr>標楷體</vt:lpstr>
      <vt:lpstr>Arial</vt:lpstr>
      <vt:lpstr>134TGp_report_diagram_v2</vt:lpstr>
      <vt:lpstr>Modeling and Performance Analysis of BitTorrent-Like Peer-to-Peer Networks</vt:lpstr>
      <vt:lpstr>Outline</vt:lpstr>
      <vt:lpstr>Outline</vt:lpstr>
      <vt:lpstr>Peer-to-peer network</vt:lpstr>
      <vt:lpstr>Outline</vt:lpstr>
      <vt:lpstr>BitTorrent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Some notes behind the operation of BitTorrent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Some Issues of BitTorrent</vt:lpstr>
      <vt:lpstr>Outline</vt:lpstr>
      <vt:lpstr>Optimistic Unchoking Recap</vt:lpstr>
      <vt:lpstr>Free-riding Recap </vt:lpstr>
      <vt:lpstr>Free-riding Formulation</vt:lpstr>
      <vt:lpstr>Notations Recap</vt:lpstr>
      <vt:lpstr>Experiment Setup</vt:lpstr>
      <vt:lpstr>Experiment 1</vt:lpstr>
      <vt:lpstr>Experiment 1</vt:lpstr>
      <vt:lpstr>Experiment 2</vt:lpstr>
      <vt:lpstr>Experiment 2</vt:lpstr>
      <vt:lpstr>Experiment 2</vt:lpstr>
      <vt:lpstr>Experiment 2</vt:lpstr>
      <vt:lpstr>Analysis of (1) &amp; (2) </vt:lpstr>
      <vt:lpstr>Experiment 3 – Real-world Data</vt:lpstr>
      <vt:lpstr>Experiment 3</vt:lpstr>
      <vt:lpstr>Experiment 3</vt:lpstr>
      <vt:lpstr>Outline</vt:lpstr>
      <vt:lpstr>Conclusions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1804</cp:revision>
  <dcterms:created xsi:type="dcterms:W3CDTF">2012-05-24T01:20:39Z</dcterms:created>
  <dcterms:modified xsi:type="dcterms:W3CDTF">2016-06-13T05:12:42Z</dcterms:modified>
</cp:coreProperties>
</file>