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1"/>
  </p:sldMasterIdLst>
  <p:notesMasterIdLst>
    <p:notesMasterId r:id="rId38"/>
  </p:notesMasterIdLst>
  <p:sldIdLst>
    <p:sldId id="256" r:id="rId2"/>
    <p:sldId id="257" r:id="rId3"/>
    <p:sldId id="290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7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8" r:id="rId25"/>
    <p:sldId id="280" r:id="rId26"/>
    <p:sldId id="281" r:id="rId27"/>
    <p:sldId id="277" r:id="rId28"/>
    <p:sldId id="282" r:id="rId29"/>
    <p:sldId id="283" r:id="rId30"/>
    <p:sldId id="284" r:id="rId31"/>
    <p:sldId id="276" r:id="rId32"/>
    <p:sldId id="293" r:id="rId33"/>
    <p:sldId id="28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CC66"/>
    <a:srgbClr val="0000FF"/>
    <a:srgbClr val="00FF00"/>
    <a:srgbClr val="0066FF"/>
    <a:srgbClr val="993300"/>
    <a:srgbClr val="CC3300"/>
    <a:srgbClr val="FF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7" autoAdjust="0"/>
    <p:restoredTop sz="90909"/>
  </p:normalViewPr>
  <p:slideViewPr>
    <p:cSldViewPr>
      <p:cViewPr varScale="1">
        <p:scale>
          <a:sx n="157" d="100"/>
          <a:sy n="157" d="100"/>
        </p:scale>
        <p:origin x="2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D0C32-25F0-4E71-A90B-FEFEDE90BE5B}" type="datetimeFigureOut">
              <a:rPr lang="zh-TW" altLang="en-US" smtClean="0"/>
              <a:pPr/>
              <a:t>2016/4/24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A131-B5C9-4C62-9A66-8F07865A9AD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1DE9A-A3DA-43FA-BCEE-8ECF03DC4A1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57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1DE9A-A3DA-43FA-BCEE-8ECF03DC4A1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36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1DE9A-A3DA-43FA-BCEE-8ECF03DC4A12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84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1DE9A-A3DA-43FA-BCEE-8ECF03DC4A12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1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1DE9A-A3DA-43FA-BCEE-8ECF03DC4A12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zh-TW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37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E:\coolPT25\bl07\nnbl07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27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>
              <a:defRPr>
                <a:solidFill>
                  <a:srgbClr val="000066"/>
                </a:solidFill>
                <a:latin typeface="-소망B" pitchFamily="18" charset="-127"/>
                <a:ea typeface="-소망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447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3366FF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69E771-CD4A-4335-A14A-03DB769302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9E53E-278B-45B4-A9AA-0D67A75626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61D0B-4A72-4612-9B75-938F732D0E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B4E3B-8BEB-451C-9115-90741C511C6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27BFC-C454-4B32-B1D0-7205A0BAEE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52A0F-10BC-4C94-8A55-71A7C45DB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F7FD6-8280-4DDC-BEAC-68B8D6C8ED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2F140-5094-4571-A57C-19AA13FEB65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879AF-72E3-43CA-A5FB-5E18A89ECE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CDAD6-F1DA-42CA-88A5-B640BD1F8D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7EE3EA-FCF1-472B-AD64-AAE780C1746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:\coolPT25\bl07\nnbl07_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fld id="{98C344C3-2416-49E3-A889-04B1FE647BB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rgbClr val="3333CC"/>
          </a:solidFill>
          <a:latin typeface="-소망M" pitchFamily="18" charset="-127"/>
          <a:ea typeface="-소망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2200">
          <a:solidFill>
            <a:srgbClr val="000066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2000">
          <a:solidFill>
            <a:srgbClr val="000066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>
          <a:solidFill>
            <a:srgbClr val="000066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16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16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16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16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SzPct val="50000"/>
        <a:buChar char="•"/>
        <a:defRPr kumimoji="1"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  <a:cs typeface="Times New Roman" pitchFamily="18" charset="0"/>
              </a:rPr>
              <a:t>Discrete Event (time) Simulation</a:t>
            </a:r>
            <a:endParaRPr lang="zh-TW" altLang="zh-TW" dirty="0">
              <a:latin typeface="Britannic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7224" y="3143248"/>
            <a:ext cx="7600976" cy="2595562"/>
          </a:xfrm>
        </p:spPr>
        <p:txBody>
          <a:bodyPr/>
          <a:lstStyle/>
          <a:p>
            <a:pPr algn="ctr">
              <a:buNone/>
            </a:pPr>
            <a:r>
              <a:rPr lang="en-US" altLang="zh-TW" sz="4800" dirty="0" smtClean="0">
                <a:latin typeface="Britannic Bold" pitchFamily="34" charset="0"/>
              </a:rPr>
              <a:t>Discrete Event Simulation</a:t>
            </a:r>
          </a:p>
          <a:p>
            <a:pPr algn="ctr">
              <a:buNone/>
            </a:pPr>
            <a:r>
              <a:rPr lang="en-US" altLang="zh-TW" sz="3600" dirty="0" smtClean="0">
                <a:solidFill>
                  <a:srgbClr val="FF0000"/>
                </a:solidFill>
                <a:latin typeface="Britannic Bold" pitchFamily="34" charset="0"/>
              </a:rPr>
              <a:t>Dynamic   Stochastic  Discrete</a:t>
            </a:r>
            <a:endParaRPr lang="zh-TW" altLang="en-US" sz="36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</a:rPr>
              <a:t>How to Implement a Discrete Event Simulation?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981200"/>
            <a:ext cx="8172480" cy="804858"/>
          </a:xfrm>
        </p:spPr>
        <p:txBody>
          <a:bodyPr/>
          <a:lstStyle/>
          <a:p>
            <a:pPr latinLnBrk="0"/>
            <a:r>
              <a:rPr lang="en-US" altLang="zh-TW" sz="3600" dirty="0" smtClean="0">
                <a:latin typeface="Britannic Bold" pitchFamily="34" charset="0"/>
              </a:rPr>
              <a:t>Consider an example: </a:t>
            </a:r>
            <a:r>
              <a:rPr lang="en-US" altLang="zh-TW" sz="3600" dirty="0" smtClean="0">
                <a:latin typeface="Britannic Bold" pitchFamily="34" charset="0"/>
                <a:ea typeface="新細明體" pitchFamily="18" charset="-120"/>
              </a:rPr>
              <a:t>Airport System</a:t>
            </a:r>
          </a:p>
          <a:p>
            <a:pPr lvl="1"/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0034" y="2571744"/>
            <a:ext cx="835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>
              <a:buFont typeface="Arial" pitchFamily="34" charset="0"/>
              <a:buChar char="•"/>
            </a:pPr>
            <a:r>
              <a:rPr lang="zh-TW" altLang="en-US" sz="2800" dirty="0" smtClean="0"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	A certain airport contains a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single runway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on 	which arriving aircrafts must land. 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00034" y="3571876"/>
            <a:ext cx="8358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>
              <a:buFont typeface="Arial" pitchFamily="34" charset="0"/>
              <a:buChar char="•"/>
            </a:pPr>
            <a:r>
              <a:rPr lang="zh-TW" altLang="en-US" sz="2800" dirty="0" smtClean="0"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	Once an aircraft is cleared to land, it will use 	the runway, during which time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no other 	aircraft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can be cleared to land. 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0034" y="4958562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latinLnBrk="0">
              <a:buFont typeface="Arial" pitchFamily="34" charset="0"/>
              <a:buChar char="•"/>
            </a:pPr>
            <a:r>
              <a:rPr lang="zh-TW" altLang="en-US" sz="2800" dirty="0" smtClean="0"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	Once the aircraft has landed, the runway is 	available for use by other aircraft.  The 	landed aircraft </a:t>
            </a:r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remains on the ground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for a 	certain period of time before departing.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5014"/>
            <a:ext cx="8839200" cy="1320874"/>
          </a:xfrm>
          <a:noFill/>
        </p:spPr>
        <p:txBody>
          <a:bodyPr lIns="90487" tIns="44450" rIns="90487" bIns="44450">
            <a:spAutoFit/>
          </a:bodyPr>
          <a:lstStyle/>
          <a:p>
            <a:pPr eaLnBrk="1" latinLnBrk="0" hangingPunct="1"/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An Example: Airport System</a:t>
            </a:r>
            <a:b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</a:br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3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Server Queue</a:t>
            </a:r>
          </a:p>
        </p:txBody>
      </p:sp>
      <p:sp>
        <p:nvSpPr>
          <p:cNvPr id="7174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381000" y="4500570"/>
            <a:ext cx="8334404" cy="235743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latin typeface="Britannic Bold" pitchFamily="34" charset="0"/>
              </a:rPr>
              <a:t>Customer (aircraft)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Britannic Bold" pitchFamily="34" charset="0"/>
              </a:rPr>
              <a:t>Entities utilizing the system/resources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latin typeface="Britannic Bold" pitchFamily="34" charset="0"/>
              </a:rPr>
              <a:t>Server (runway)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Britannic Bold" pitchFamily="34" charset="0"/>
              </a:rPr>
              <a:t>Resource that is serially reused; serves one customer at a time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latin typeface="Britannic Bold" pitchFamily="34" charset="0"/>
              </a:rPr>
              <a:t>Queue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Britannic Bold" pitchFamily="34" charset="0"/>
              </a:rPr>
              <a:t>Buffer holding aircraft waiting to land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52400" y="1714488"/>
            <a:ext cx="4419600" cy="1473212"/>
          </a:xfrm>
          <a:prstGeom prst="parallelogram">
            <a:avLst>
              <a:gd name="adj" fmla="val 78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5786" y="2143116"/>
            <a:ext cx="292100" cy="444500"/>
            <a:chOff x="2740" y="964"/>
            <a:chExt cx="184" cy="280"/>
          </a:xfrm>
          <a:solidFill>
            <a:schemeClr val="bg1">
              <a:lumMod val="95000"/>
            </a:schemeClr>
          </a:solidFill>
        </p:grpSpPr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  <p:sp>
          <p:nvSpPr>
            <p:cNvPr id="14363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</p:grpSp>
      <p:pic>
        <p:nvPicPr>
          <p:cNvPr id="14342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430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AutoShape 32"/>
          <p:cNvSpPr>
            <a:spLocks noChangeArrowheads="1"/>
          </p:cNvSpPr>
          <p:nvPr/>
        </p:nvSpPr>
        <p:spPr bwMode="auto">
          <a:xfrm>
            <a:off x="714348" y="2714620"/>
            <a:ext cx="2905124" cy="368300"/>
          </a:xfrm>
          <a:prstGeom prst="parallelogram">
            <a:avLst>
              <a:gd name="adj" fmla="val 727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14344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4101778" y="1709060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508000" dir="5400000" sx="90000" sy="-19000" rotWithShape="0">
              <a:prstClr val="black"/>
            </a:outerShdw>
          </a:effectLst>
        </p:spPr>
      </p:pic>
      <p:pic>
        <p:nvPicPr>
          <p:cNvPr id="14345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935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557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9" name="Oval 40"/>
          <p:cNvSpPr>
            <a:spLocks noChangeArrowheads="1"/>
          </p:cNvSpPr>
          <p:nvPr/>
        </p:nvSpPr>
        <p:spPr bwMode="auto">
          <a:xfrm>
            <a:off x="4133555" y="3309934"/>
            <a:ext cx="9906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0" name="Oval 41"/>
          <p:cNvSpPr>
            <a:spLocks noChangeArrowheads="1"/>
          </p:cNvSpPr>
          <p:nvPr/>
        </p:nvSpPr>
        <p:spPr bwMode="auto">
          <a:xfrm>
            <a:off x="4666955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5733755" y="3386134"/>
            <a:ext cx="1767203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2" name="Oval 43"/>
          <p:cNvSpPr>
            <a:spLocks noChangeArrowheads="1"/>
          </p:cNvSpPr>
          <p:nvPr/>
        </p:nvSpPr>
        <p:spPr bwMode="auto">
          <a:xfrm>
            <a:off x="5962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6343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4" name="Oval 45"/>
          <p:cNvSpPr>
            <a:spLocks noChangeArrowheads="1"/>
          </p:cNvSpPr>
          <p:nvPr/>
        </p:nvSpPr>
        <p:spPr bwMode="auto">
          <a:xfrm>
            <a:off x="6724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5" name="Line 46"/>
          <p:cNvSpPr>
            <a:spLocks noChangeShapeType="1"/>
          </p:cNvSpPr>
          <p:nvPr/>
        </p:nvSpPr>
        <p:spPr bwMode="auto">
          <a:xfrm flipH="1">
            <a:off x="51241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6" name="Line 47"/>
          <p:cNvSpPr>
            <a:spLocks noChangeShapeType="1"/>
          </p:cNvSpPr>
          <p:nvPr/>
        </p:nvSpPr>
        <p:spPr bwMode="auto">
          <a:xfrm flipH="1">
            <a:off x="7572396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7" name="Line 48"/>
          <p:cNvSpPr>
            <a:spLocks noChangeShapeType="1"/>
          </p:cNvSpPr>
          <p:nvPr/>
        </p:nvSpPr>
        <p:spPr bwMode="auto">
          <a:xfrm flipH="1">
            <a:off x="35239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83343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9" name="Oval 50"/>
          <p:cNvSpPr>
            <a:spLocks noChangeArrowheads="1"/>
          </p:cNvSpPr>
          <p:nvPr/>
        </p:nvSpPr>
        <p:spPr bwMode="auto">
          <a:xfrm>
            <a:off x="87915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91" name="Rectangle 52"/>
          <p:cNvSpPr>
            <a:spLocks noChangeArrowheads="1"/>
          </p:cNvSpPr>
          <p:nvPr/>
        </p:nvSpPr>
        <p:spPr bwMode="auto">
          <a:xfrm>
            <a:off x="7572071" y="2928934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Customers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2" name="Rectangle 53"/>
          <p:cNvSpPr>
            <a:spLocks noChangeArrowheads="1"/>
          </p:cNvSpPr>
          <p:nvPr/>
        </p:nvSpPr>
        <p:spPr bwMode="auto">
          <a:xfrm>
            <a:off x="6072198" y="2928934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Queue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3" name="Rectangle 54"/>
          <p:cNvSpPr>
            <a:spLocks noChangeArrowheads="1"/>
          </p:cNvSpPr>
          <p:nvPr/>
        </p:nvSpPr>
        <p:spPr bwMode="auto">
          <a:xfrm>
            <a:off x="4143372" y="2928934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Server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92866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1357290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785918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214546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2643174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07180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46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48510" y="1569919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2668144" y="1555405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25135" y="1984033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橢圓 48"/>
          <p:cNvSpPr/>
          <p:nvPr/>
        </p:nvSpPr>
        <p:spPr bwMode="auto">
          <a:xfrm>
            <a:off x="642910" y="3357562"/>
            <a:ext cx="2857520" cy="857256"/>
          </a:xfrm>
          <a:prstGeom prst="ellipse">
            <a:avLst/>
          </a:prstGeom>
          <a:solidFill>
            <a:srgbClr val="FFCC66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2643174" y="35004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2000232" y="3429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1071538" y="357187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1500166" y="385762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2357422" y="392906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80384" y="4143380"/>
            <a:ext cx="1191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smtClean="0">
                <a:latin typeface="Britannic Bold" pitchFamily="34" charset="0"/>
                <a:ea typeface="ＭＳ Ｐゴシック" pitchFamily="80" charset="-128"/>
              </a:rPr>
              <a:t>Ground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>
            <a:off x="0" y="378619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pic>
        <p:nvPicPr>
          <p:cNvPr id="5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01250" y="923242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279400" dir="5400000" sx="90000" sy="-19000" rotWithShape="0">
              <a:prstClr val="black"/>
            </a:outerShdw>
          </a:effectLst>
        </p:spPr>
      </p:pic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5014"/>
            <a:ext cx="8839200" cy="1320874"/>
          </a:xfrm>
          <a:noFill/>
        </p:spPr>
        <p:txBody>
          <a:bodyPr lIns="90487" tIns="44450" rIns="90487" bIns="44450">
            <a:spAutoFit/>
          </a:bodyPr>
          <a:lstStyle/>
          <a:p>
            <a:pPr eaLnBrk="1" latinLnBrk="0" hangingPunct="1"/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An Example: Airport System</a:t>
            </a:r>
            <a:b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</a:br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3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Server Queue</a:t>
            </a:r>
          </a:p>
        </p:txBody>
      </p:sp>
      <p:sp>
        <p:nvSpPr>
          <p:cNvPr id="7174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214282" y="4500570"/>
            <a:ext cx="8786874" cy="2357430"/>
          </a:xfrm>
        </p:spPr>
        <p:txBody>
          <a:bodyPr>
            <a:normAutofit fontScale="92500" lnSpcReduction="20000"/>
          </a:bodyPr>
          <a:lstStyle/>
          <a:p>
            <a:pPr marL="320040" indent="-320040" eaLnBrk="1" fontAlgn="auto" latinLnBrk="0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latin typeface="Britannic Bold" pitchFamily="34" charset="0"/>
              </a:rPr>
              <a:t>Performance metrics</a:t>
            </a:r>
          </a:p>
          <a:p>
            <a:pPr lvl="1" eaLnBrk="1" latinLnBrk="0" hangingPunct="1"/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Average waiting time: </a:t>
            </a:r>
            <a:r>
              <a:rPr lang="fr-FR" altLang="zh-TW" sz="2800" dirty="0" smtClean="0">
                <a:latin typeface="Britannic Bold" pitchFamily="34" charset="0"/>
              </a:rPr>
              <a:t>average time that</a:t>
            </a:r>
            <a:r>
              <a:rPr lang="en-US" altLang="zh-TW" sz="2800" b="1" dirty="0" smtClean="0"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an aircraft must wait when arriving at an airport before they are allowed to land.</a:t>
            </a:r>
          </a:p>
          <a:p>
            <a:pPr lvl="1" eaLnBrk="1" latinLnBrk="0" hangingPunct="1"/>
            <a:r>
              <a:rPr lang="en-US" altLang="zh-TW" sz="2800" dirty="0" smtClean="0">
                <a:solidFill>
                  <a:srgbClr val="FF0000"/>
                </a:solidFill>
                <a:latin typeface="Britannic Bold" pitchFamily="34" charset="0"/>
                <a:ea typeface="新細明體" pitchFamily="18" charset="-120"/>
              </a:rPr>
              <a:t>Maximum number of aircraft on the ground: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helps to determine the required space of the parking area.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52400" y="1714488"/>
            <a:ext cx="4419600" cy="1473212"/>
          </a:xfrm>
          <a:prstGeom prst="parallelogram">
            <a:avLst>
              <a:gd name="adj" fmla="val 78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5786" y="2143116"/>
            <a:ext cx="292100" cy="444500"/>
            <a:chOff x="2740" y="964"/>
            <a:chExt cx="184" cy="280"/>
          </a:xfrm>
          <a:solidFill>
            <a:schemeClr val="bg1">
              <a:lumMod val="95000"/>
            </a:schemeClr>
          </a:solidFill>
        </p:grpSpPr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  <p:sp>
          <p:nvSpPr>
            <p:cNvPr id="14363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</p:grpSp>
      <p:pic>
        <p:nvPicPr>
          <p:cNvPr id="14342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430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AutoShape 32"/>
          <p:cNvSpPr>
            <a:spLocks noChangeArrowheads="1"/>
          </p:cNvSpPr>
          <p:nvPr/>
        </p:nvSpPr>
        <p:spPr bwMode="auto">
          <a:xfrm>
            <a:off x="714348" y="2714620"/>
            <a:ext cx="2905124" cy="368300"/>
          </a:xfrm>
          <a:prstGeom prst="parallelogram">
            <a:avLst>
              <a:gd name="adj" fmla="val 727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14344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4101778" y="1709060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508000" dir="5400000" sx="90000" sy="-19000" rotWithShape="0">
              <a:prstClr val="black"/>
            </a:outerShdw>
          </a:effectLst>
        </p:spPr>
      </p:pic>
      <p:pic>
        <p:nvPicPr>
          <p:cNvPr id="14345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935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557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9" name="Oval 40"/>
          <p:cNvSpPr>
            <a:spLocks noChangeArrowheads="1"/>
          </p:cNvSpPr>
          <p:nvPr/>
        </p:nvSpPr>
        <p:spPr bwMode="auto">
          <a:xfrm>
            <a:off x="4133555" y="3309934"/>
            <a:ext cx="9906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0" name="Oval 41"/>
          <p:cNvSpPr>
            <a:spLocks noChangeArrowheads="1"/>
          </p:cNvSpPr>
          <p:nvPr/>
        </p:nvSpPr>
        <p:spPr bwMode="auto">
          <a:xfrm>
            <a:off x="4666955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5733755" y="3386134"/>
            <a:ext cx="1767203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2" name="Oval 43"/>
          <p:cNvSpPr>
            <a:spLocks noChangeArrowheads="1"/>
          </p:cNvSpPr>
          <p:nvPr/>
        </p:nvSpPr>
        <p:spPr bwMode="auto">
          <a:xfrm>
            <a:off x="5962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6343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4" name="Oval 45"/>
          <p:cNvSpPr>
            <a:spLocks noChangeArrowheads="1"/>
          </p:cNvSpPr>
          <p:nvPr/>
        </p:nvSpPr>
        <p:spPr bwMode="auto">
          <a:xfrm>
            <a:off x="6724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5" name="Line 46"/>
          <p:cNvSpPr>
            <a:spLocks noChangeShapeType="1"/>
          </p:cNvSpPr>
          <p:nvPr/>
        </p:nvSpPr>
        <p:spPr bwMode="auto">
          <a:xfrm flipH="1">
            <a:off x="51241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6" name="Line 47"/>
          <p:cNvSpPr>
            <a:spLocks noChangeShapeType="1"/>
          </p:cNvSpPr>
          <p:nvPr/>
        </p:nvSpPr>
        <p:spPr bwMode="auto">
          <a:xfrm flipH="1">
            <a:off x="7572396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7" name="Line 48"/>
          <p:cNvSpPr>
            <a:spLocks noChangeShapeType="1"/>
          </p:cNvSpPr>
          <p:nvPr/>
        </p:nvSpPr>
        <p:spPr bwMode="auto">
          <a:xfrm flipH="1">
            <a:off x="35239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83343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9" name="Oval 50"/>
          <p:cNvSpPr>
            <a:spLocks noChangeArrowheads="1"/>
          </p:cNvSpPr>
          <p:nvPr/>
        </p:nvSpPr>
        <p:spPr bwMode="auto">
          <a:xfrm>
            <a:off x="87915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91" name="Rectangle 52"/>
          <p:cNvSpPr>
            <a:spLocks noChangeArrowheads="1"/>
          </p:cNvSpPr>
          <p:nvPr/>
        </p:nvSpPr>
        <p:spPr bwMode="auto">
          <a:xfrm>
            <a:off x="7572071" y="2928934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Customers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2" name="Rectangle 53"/>
          <p:cNvSpPr>
            <a:spLocks noChangeArrowheads="1"/>
          </p:cNvSpPr>
          <p:nvPr/>
        </p:nvSpPr>
        <p:spPr bwMode="auto">
          <a:xfrm>
            <a:off x="6072198" y="2928934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Queue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3" name="Rectangle 54"/>
          <p:cNvSpPr>
            <a:spLocks noChangeArrowheads="1"/>
          </p:cNvSpPr>
          <p:nvPr/>
        </p:nvSpPr>
        <p:spPr bwMode="auto">
          <a:xfrm>
            <a:off x="4143372" y="2928934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Server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92866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1357290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785918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214546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2643174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07180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46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48510" y="1569919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2668144" y="1555405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25135" y="1984033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橢圓 48"/>
          <p:cNvSpPr/>
          <p:nvPr/>
        </p:nvSpPr>
        <p:spPr bwMode="auto">
          <a:xfrm>
            <a:off x="642910" y="3357562"/>
            <a:ext cx="2857520" cy="857256"/>
          </a:xfrm>
          <a:prstGeom prst="ellipse">
            <a:avLst/>
          </a:prstGeom>
          <a:solidFill>
            <a:srgbClr val="FFCC66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2643174" y="35004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2000232" y="3429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1071538" y="357187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1500166" y="385762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2357422" y="392906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80384" y="4143380"/>
            <a:ext cx="1191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smtClean="0">
                <a:latin typeface="Britannic Bold" pitchFamily="34" charset="0"/>
                <a:ea typeface="ＭＳ Ｐゴシック" pitchFamily="80" charset="-128"/>
              </a:rPr>
              <a:t>Ground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>
            <a:off x="0" y="378619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pic>
        <p:nvPicPr>
          <p:cNvPr id="5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01250" y="923242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279400" dir="5400000" sx="90000" sy="-19000" rotWithShape="0">
              <a:prstClr val="black"/>
            </a:outerShdw>
          </a:effectLst>
        </p:spPr>
      </p:pic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>
          <a:xfrm>
            <a:off x="7092280" y="6428184"/>
            <a:ext cx="1905000" cy="4572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Simulation Development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b="1" dirty="0" smtClean="0">
                <a:solidFill>
                  <a:srgbClr val="FF0000"/>
                </a:solidFill>
                <a:latin typeface="Britannic Bold" pitchFamily="34" charset="0"/>
              </a:rPr>
              <a:t>Events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Stochastic model and system attributes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System States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Relationship among events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Time handling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Output statistics</a:t>
            </a:r>
          </a:p>
          <a:p>
            <a:endParaRPr lang="en-US" altLang="zh-TW" dirty="0" smtClean="0">
              <a:latin typeface="Britannic Bold" pitchFamily="34" charset="0"/>
            </a:endParaRPr>
          </a:p>
          <a:p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5014"/>
            <a:ext cx="8839200" cy="1320874"/>
          </a:xfrm>
          <a:noFill/>
        </p:spPr>
        <p:txBody>
          <a:bodyPr lIns="90487" tIns="44450" rIns="90487" bIns="44450">
            <a:spAutoFit/>
          </a:bodyPr>
          <a:lstStyle/>
          <a:p>
            <a:pPr eaLnBrk="1" latinLnBrk="0" hangingPunct="1"/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An Example: Airport System</a:t>
            </a:r>
            <a:b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</a:br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3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Server Queue</a:t>
            </a:r>
          </a:p>
        </p:txBody>
      </p:sp>
      <p:sp>
        <p:nvSpPr>
          <p:cNvPr id="7174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381000" y="4572008"/>
            <a:ext cx="7977214" cy="1143008"/>
          </a:xfrm>
        </p:spPr>
        <p:txBody>
          <a:bodyPr>
            <a:normAutofit/>
          </a:bodyPr>
          <a:lstStyle/>
          <a:p>
            <a:pPr marL="320040" indent="-320040" eaLnBrk="1" fontAlgn="auto" latinLnBrk="0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3200" dirty="0" smtClean="0">
                <a:latin typeface="Britannic Bold" pitchFamily="34" charset="0"/>
              </a:rPr>
              <a:t>Events: an instantaneous occurrence that changes the state of a system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52400" y="1714488"/>
            <a:ext cx="4419600" cy="1473212"/>
          </a:xfrm>
          <a:prstGeom prst="parallelogram">
            <a:avLst>
              <a:gd name="adj" fmla="val 78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5786" y="2143116"/>
            <a:ext cx="292100" cy="444500"/>
            <a:chOff x="2740" y="964"/>
            <a:chExt cx="184" cy="280"/>
          </a:xfrm>
          <a:solidFill>
            <a:schemeClr val="bg1">
              <a:lumMod val="95000"/>
            </a:schemeClr>
          </a:solidFill>
        </p:grpSpPr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  <p:sp>
          <p:nvSpPr>
            <p:cNvPr id="14363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</p:grpSp>
      <p:pic>
        <p:nvPicPr>
          <p:cNvPr id="14342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430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AutoShape 32"/>
          <p:cNvSpPr>
            <a:spLocks noChangeArrowheads="1"/>
          </p:cNvSpPr>
          <p:nvPr/>
        </p:nvSpPr>
        <p:spPr bwMode="auto">
          <a:xfrm>
            <a:off x="714348" y="2714620"/>
            <a:ext cx="2905124" cy="368300"/>
          </a:xfrm>
          <a:prstGeom prst="parallelogram">
            <a:avLst>
              <a:gd name="adj" fmla="val 727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14344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4101778" y="1709060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508000" dir="5400000" sx="90000" sy="-19000" rotWithShape="0">
              <a:prstClr val="black"/>
            </a:outerShdw>
          </a:effectLst>
        </p:spPr>
      </p:pic>
      <p:pic>
        <p:nvPicPr>
          <p:cNvPr id="14345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935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557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9" name="Oval 40"/>
          <p:cNvSpPr>
            <a:spLocks noChangeArrowheads="1"/>
          </p:cNvSpPr>
          <p:nvPr/>
        </p:nvSpPr>
        <p:spPr bwMode="auto">
          <a:xfrm>
            <a:off x="4133555" y="3309934"/>
            <a:ext cx="9906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0" name="Oval 41"/>
          <p:cNvSpPr>
            <a:spLocks noChangeArrowheads="1"/>
          </p:cNvSpPr>
          <p:nvPr/>
        </p:nvSpPr>
        <p:spPr bwMode="auto">
          <a:xfrm>
            <a:off x="4666955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5733755" y="3386134"/>
            <a:ext cx="1767203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2" name="Oval 43"/>
          <p:cNvSpPr>
            <a:spLocks noChangeArrowheads="1"/>
          </p:cNvSpPr>
          <p:nvPr/>
        </p:nvSpPr>
        <p:spPr bwMode="auto">
          <a:xfrm>
            <a:off x="5962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6343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4" name="Oval 45"/>
          <p:cNvSpPr>
            <a:spLocks noChangeArrowheads="1"/>
          </p:cNvSpPr>
          <p:nvPr/>
        </p:nvSpPr>
        <p:spPr bwMode="auto">
          <a:xfrm>
            <a:off x="6724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5" name="Line 46"/>
          <p:cNvSpPr>
            <a:spLocks noChangeShapeType="1"/>
          </p:cNvSpPr>
          <p:nvPr/>
        </p:nvSpPr>
        <p:spPr bwMode="auto">
          <a:xfrm flipH="1">
            <a:off x="51241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6" name="Line 47"/>
          <p:cNvSpPr>
            <a:spLocks noChangeShapeType="1"/>
          </p:cNvSpPr>
          <p:nvPr/>
        </p:nvSpPr>
        <p:spPr bwMode="auto">
          <a:xfrm flipH="1">
            <a:off x="7572396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7" name="Line 48"/>
          <p:cNvSpPr>
            <a:spLocks noChangeShapeType="1"/>
          </p:cNvSpPr>
          <p:nvPr/>
        </p:nvSpPr>
        <p:spPr bwMode="auto">
          <a:xfrm flipH="1">
            <a:off x="35239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83343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9" name="Oval 50"/>
          <p:cNvSpPr>
            <a:spLocks noChangeArrowheads="1"/>
          </p:cNvSpPr>
          <p:nvPr/>
        </p:nvSpPr>
        <p:spPr bwMode="auto">
          <a:xfrm>
            <a:off x="87915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91" name="Rectangle 52"/>
          <p:cNvSpPr>
            <a:spLocks noChangeArrowheads="1"/>
          </p:cNvSpPr>
          <p:nvPr/>
        </p:nvSpPr>
        <p:spPr bwMode="auto">
          <a:xfrm>
            <a:off x="7572071" y="2928934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Customers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2" name="Rectangle 53"/>
          <p:cNvSpPr>
            <a:spLocks noChangeArrowheads="1"/>
          </p:cNvSpPr>
          <p:nvPr/>
        </p:nvSpPr>
        <p:spPr bwMode="auto">
          <a:xfrm>
            <a:off x="6072198" y="2928934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Queue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3" name="Rectangle 54"/>
          <p:cNvSpPr>
            <a:spLocks noChangeArrowheads="1"/>
          </p:cNvSpPr>
          <p:nvPr/>
        </p:nvSpPr>
        <p:spPr bwMode="auto">
          <a:xfrm>
            <a:off x="4143372" y="2928934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Server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92866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1357290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785918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214546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2643174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07180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46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48510" y="1569919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2668144" y="1555405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25135" y="1984033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橢圓 48"/>
          <p:cNvSpPr/>
          <p:nvPr/>
        </p:nvSpPr>
        <p:spPr bwMode="auto">
          <a:xfrm>
            <a:off x="642910" y="3357562"/>
            <a:ext cx="2857520" cy="857256"/>
          </a:xfrm>
          <a:prstGeom prst="ellipse">
            <a:avLst/>
          </a:prstGeom>
          <a:solidFill>
            <a:srgbClr val="FFCC66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2643174" y="35004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2000232" y="3429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1071538" y="357187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1500166" y="385762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2357422" y="392906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80384" y="4143380"/>
            <a:ext cx="1191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smtClean="0">
                <a:latin typeface="Britannic Bold" pitchFamily="34" charset="0"/>
                <a:ea typeface="ＭＳ Ｐゴシック" pitchFamily="80" charset="-128"/>
              </a:rPr>
              <a:t>Ground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>
            <a:off x="0" y="378619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pic>
        <p:nvPicPr>
          <p:cNvPr id="5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01250" y="923242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279400" dir="5400000" sx="90000" sy="-19000" rotWithShape="0">
              <a:prstClr val="black"/>
            </a:outerShdw>
          </a:effectLst>
        </p:spPr>
      </p:pic>
      <p:sp>
        <p:nvSpPr>
          <p:cNvPr id="45" name="Rectangle 31"/>
          <p:cNvSpPr txBox="1">
            <a:spLocks noChangeArrowheads="1"/>
          </p:cNvSpPr>
          <p:nvPr/>
        </p:nvSpPr>
        <p:spPr bwMode="auto">
          <a:xfrm>
            <a:off x="4524404" y="6143644"/>
            <a:ext cx="38338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Departure (</a:t>
            </a:r>
            <a:r>
              <a:rPr kumimoji="1" lang="en-US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)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7715272" y="3714752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TW" altLang="en-US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222565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643306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2844" y="371475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31"/>
          <p:cNvSpPr txBox="1">
            <a:spLocks noChangeArrowheads="1"/>
          </p:cNvSpPr>
          <p:nvPr/>
        </p:nvSpPr>
        <p:spPr bwMode="auto">
          <a:xfrm>
            <a:off x="523876" y="5643554"/>
            <a:ext cx="3833810" cy="57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Arrival</a:t>
            </a:r>
            <a:r>
              <a:rPr kumimoji="1" lang="zh-TW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 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(</a:t>
            </a:r>
            <a:r>
              <a:rPr kumimoji="1" lang="en-US" altLang="zh-TW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)</a:t>
            </a:r>
            <a:endParaRPr kumimoji="1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ritannic Bold" pitchFamily="34" charset="0"/>
              <a:ea typeface="+mn-ea"/>
            </a:endParaRPr>
          </a:p>
        </p:txBody>
      </p:sp>
      <p:sp>
        <p:nvSpPr>
          <p:cNvPr id="65" name="Rectangle 31"/>
          <p:cNvSpPr txBox="1">
            <a:spLocks noChangeArrowheads="1"/>
          </p:cNvSpPr>
          <p:nvPr/>
        </p:nvSpPr>
        <p:spPr bwMode="auto">
          <a:xfrm>
            <a:off x="523876" y="6143644"/>
            <a:ext cx="38338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Start Service</a:t>
            </a:r>
            <a:r>
              <a:rPr kumimoji="1" lang="zh-TW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 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(</a:t>
            </a:r>
            <a:r>
              <a:rPr kumimoji="1" lang="en-US" altLang="zh-TW" sz="3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1" lang="en-US" altLang="zh-TW" sz="30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)</a:t>
            </a:r>
            <a:endParaRPr kumimoji="1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ritannic Bold" pitchFamily="34" charset="0"/>
              <a:ea typeface="+mn-ea"/>
            </a:endParaRPr>
          </a:p>
        </p:txBody>
      </p:sp>
      <p:sp>
        <p:nvSpPr>
          <p:cNvPr id="66" name="Rectangle 31"/>
          <p:cNvSpPr txBox="1">
            <a:spLocks noChangeArrowheads="1"/>
          </p:cNvSpPr>
          <p:nvPr/>
        </p:nvSpPr>
        <p:spPr bwMode="auto">
          <a:xfrm>
            <a:off x="4524404" y="5643578"/>
            <a:ext cx="383381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Finish Service</a:t>
            </a:r>
            <a:r>
              <a:rPr kumimoji="1" lang="zh-TW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 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(</a:t>
            </a:r>
            <a:r>
              <a:rPr kumimoji="1" lang="en-US" altLang="zh-TW" sz="3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1" lang="en-US" altLang="zh-TW" sz="30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TW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)</a:t>
            </a:r>
            <a:endParaRPr kumimoji="1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ritannic Bold" pitchFamily="34" charset="0"/>
              <a:ea typeface="+mn-ea"/>
            </a:endParaRPr>
          </a:p>
        </p:txBody>
      </p:sp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>
          <a:xfrm>
            <a:off x="6987480" y="6356176"/>
            <a:ext cx="1905000" cy="4572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166" y="304800"/>
            <a:ext cx="7072330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Britannic Bold" pitchFamily="34" charset="0"/>
              </a:rPr>
              <a:t>Stochastic Model and </a:t>
            </a:r>
            <a:br>
              <a:rPr lang="en-US" altLang="zh-TW" dirty="0" smtClean="0">
                <a:latin typeface="Britannic Bold" pitchFamily="34" charset="0"/>
              </a:rPr>
            </a:br>
            <a:r>
              <a:rPr lang="en-US" altLang="zh-TW" dirty="0" smtClean="0">
                <a:latin typeface="Britannic Bold" pitchFamily="34" charset="0"/>
              </a:rPr>
              <a:t>                   System Attributes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243918" cy="4876800"/>
          </a:xfrm>
        </p:spPr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Customers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Arrival process: schedule of aircraft arrivals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Real trace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Probability model: distribution of 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inter-arrival time</a:t>
            </a:r>
          </a:p>
          <a:p>
            <a:pPr lvl="3" eaLnBrk="1" latinLnBrk="0" hangingPunct="1">
              <a:lnSpc>
                <a:spcPct val="90000"/>
              </a:lnSpc>
            </a:pPr>
            <a:r>
              <a:rPr lang="en-US" altLang="zh-TW" sz="2000" u="sng" dirty="0" err="1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i.i.d</a:t>
            </a:r>
            <a:r>
              <a:rPr lang="en-US" altLang="zh-TW" sz="20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.</a:t>
            </a:r>
          </a:p>
          <a:p>
            <a:pPr lvl="3" eaLnBrk="1" latinLnBrk="0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Uniform, normal, </a:t>
            </a:r>
            <a:r>
              <a:rPr lang="en-US" altLang="zh-TW" sz="20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exponential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…</a:t>
            </a:r>
          </a:p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Servers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How much </a:t>
            </a:r>
            <a:r>
              <a:rPr lang="en-US" altLang="zh-TW" sz="2600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service time</a:t>
            </a:r>
            <a:r>
              <a:rPr lang="en-US" altLang="zh-TW" sz="26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is needed for each customer?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Probability model:</a:t>
            </a:r>
            <a:r>
              <a:rPr lang="zh-TW" altLang="en-US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200" u="sng" dirty="0" err="1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i.i.d</a:t>
            </a:r>
            <a:r>
              <a:rPr lang="en-US" altLang="zh-TW" sz="22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.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and </a:t>
            </a:r>
            <a:r>
              <a:rPr lang="en-US" altLang="zh-TW" sz="22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exponential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distribution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How many servers?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sz="22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Single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166" y="304800"/>
            <a:ext cx="7072330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Britannic Bold" pitchFamily="34" charset="0"/>
              </a:rPr>
              <a:t>Stochastic Model and </a:t>
            </a:r>
            <a:br>
              <a:rPr lang="en-US" altLang="zh-TW" dirty="0" smtClean="0">
                <a:latin typeface="Britannic Bold" pitchFamily="34" charset="0"/>
              </a:rPr>
            </a:br>
            <a:r>
              <a:rPr lang="en-US" altLang="zh-TW" dirty="0" smtClean="0">
                <a:latin typeface="Britannic Bold" pitchFamily="34" charset="0"/>
              </a:rPr>
              <a:t>                   System Attributes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243918" cy="4662510"/>
          </a:xfrm>
        </p:spPr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Queue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Service discipline - who gets service next?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en-US" altLang="zh-TW" sz="22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First-in-first-out (FIFO)</a:t>
            </a: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, Last-in-first-out (LIFO), Priority, Weighted-fairness (WFQ), random …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en-US" altLang="zh-TW" sz="2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Preemption?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Queue capacity?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sz="24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or </a:t>
            </a:r>
            <a:r>
              <a:rPr lang="en-US" altLang="zh-TW" sz="24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infinite</a:t>
            </a:r>
          </a:p>
          <a:p>
            <a:pPr latinLnBrk="0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Ground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2600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Park time</a:t>
            </a:r>
          </a:p>
          <a:p>
            <a:pPr lvl="2" latinLnBrk="0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Probability model:</a:t>
            </a:r>
            <a:r>
              <a:rPr lang="zh-TW" altLang="en-US" sz="24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</a:t>
            </a:r>
            <a:r>
              <a:rPr lang="en-US" altLang="zh-TW" sz="2400" u="sng" dirty="0" err="1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i.i.d</a:t>
            </a:r>
            <a:r>
              <a:rPr lang="en-US" altLang="zh-TW" sz="24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.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and </a:t>
            </a:r>
            <a:r>
              <a:rPr lang="en-US" altLang="zh-TW" sz="2400" u="sng" dirty="0" smtClean="0">
                <a:solidFill>
                  <a:srgbClr val="00B050"/>
                </a:solidFill>
                <a:latin typeface="Britannic Bold" pitchFamily="34" charset="0"/>
                <a:ea typeface="新細明體" pitchFamily="18" charset="-120"/>
              </a:rPr>
              <a:t>exponential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distribution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166" y="304800"/>
            <a:ext cx="7072330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Britannic Bold" pitchFamily="34" charset="0"/>
              </a:rPr>
              <a:t>Stochastic Model and </a:t>
            </a:r>
            <a:br>
              <a:rPr lang="en-US" altLang="zh-TW" dirty="0" smtClean="0">
                <a:latin typeface="Britannic Bold" pitchFamily="34" charset="0"/>
              </a:rPr>
            </a:br>
            <a:r>
              <a:rPr lang="en-US" altLang="zh-TW" dirty="0" smtClean="0">
                <a:latin typeface="Britannic Bold" pitchFamily="34" charset="0"/>
              </a:rPr>
              <a:t>                   System Attributes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243918" cy="4662510"/>
          </a:xfrm>
        </p:spPr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Uniform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  <a:cs typeface="Times New Roman" pitchFamily="18" charset="0"/>
              </a:rPr>
              <a:t>Given </a:t>
            </a:r>
            <a:r>
              <a:rPr lang="en-US" altLang="zh-TW" sz="2600" b="1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max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  <a:cs typeface="Times New Roman" pitchFamily="18" charset="0"/>
              </a:rPr>
              <a:t> and </a:t>
            </a:r>
            <a:r>
              <a:rPr lang="en-US" altLang="zh-TW" sz="2600" b="1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 ≦ </a:t>
            </a:r>
            <a:r>
              <a:rPr lang="en-US" altLang="zh-TW" sz="2600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random</a:t>
            </a:r>
            <a:r>
              <a:rPr lang="en-US" altLang="zh-TW" sz="2600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()</a:t>
            </a:r>
            <a:r>
              <a:rPr lang="zh-TW" altLang="en-US" sz="2600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&lt;</a:t>
            </a:r>
            <a:r>
              <a:rPr lang="zh-TW" altLang="en-US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 </a:t>
            </a:r>
            <a:r>
              <a:rPr lang="en-US" altLang="zh-TW" sz="2600" b="1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+ </a:t>
            </a:r>
            <a:r>
              <a:rPr lang="en-US" altLang="zh-TW" sz="2600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random</a:t>
            </a:r>
            <a:r>
              <a:rPr lang="en-US" altLang="zh-TW" sz="2600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() 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× (</a:t>
            </a:r>
            <a:r>
              <a:rPr lang="en-US" altLang="zh-TW" sz="2600" b="1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max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- </a:t>
            </a:r>
            <a:r>
              <a:rPr lang="en-US" altLang="zh-TW" sz="2600" b="1" i="1" dirty="0" smtClean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min</a:t>
            </a: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Exponential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Given rate </a:t>
            </a:r>
            <a:r>
              <a:rPr lang="el-GR" altLang="zh-TW" sz="2600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λ</a:t>
            </a:r>
            <a:endParaRPr lang="en-US" altLang="zh-TW" sz="26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vl="1" latinLnBrk="0">
              <a:lnSpc>
                <a:spcPct val="90000"/>
              </a:lnSpc>
            </a:pPr>
            <a:r>
              <a:rPr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</a:t>
            </a:r>
            <a:r>
              <a:rPr lang="zh-TW" altLang="en-US" sz="26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2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@p.30 of lec1.ppt</a:t>
            </a:r>
          </a:p>
          <a:p>
            <a:pPr eaLnBrk="1" latinLnBrk="0" hangingPunct="1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Normal</a:t>
            </a:r>
          </a:p>
          <a:p>
            <a:pPr lvl="1" latinLnBrk="0">
              <a:lnSpc>
                <a:spcPct val="90000"/>
              </a:lnSpc>
            </a:pPr>
            <a:r>
              <a:rPr lang="en-US" altLang="zh-TW" sz="3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  <a:ea typeface="新細明體" pitchFamily="18" charset="-120"/>
              </a:rPr>
              <a:t>Google is your friend!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14884"/>
            <a:ext cx="2143140" cy="67901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928934"/>
            <a:ext cx="8429684" cy="1714512"/>
          </a:xfrm>
        </p:spPr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</a:rPr>
              <a:t>How to verify the </a:t>
            </a:r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correctness</a:t>
            </a:r>
            <a:r>
              <a:rPr lang="en-US" altLang="zh-TW" dirty="0" smtClean="0">
                <a:latin typeface="Britannic Bold" pitchFamily="34" charset="0"/>
              </a:rPr>
              <a:t> of distribution generator?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28597" y="5214950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ANS: you can verity it by using a program, </a:t>
            </a:r>
            <a:r>
              <a:rPr lang="en-US" altLang="zh-TW" u="sng" dirty="0" smtClean="0">
                <a:solidFill>
                  <a:srgbClr val="00B050"/>
                </a:solidFill>
                <a:latin typeface="Britannic Bold" pitchFamily="34" charset="0"/>
              </a:rPr>
              <a:t>Excel</a:t>
            </a:r>
            <a:r>
              <a:rPr lang="en-US" altLang="zh-TW" dirty="0" smtClean="0">
                <a:latin typeface="Britannic Bold" pitchFamily="34" charset="0"/>
              </a:rPr>
              <a:t>, </a:t>
            </a:r>
            <a:r>
              <a:rPr lang="en-US" altLang="zh-TW" dirty="0" err="1" smtClean="0">
                <a:latin typeface="Britannic Bold" pitchFamily="34" charset="0"/>
              </a:rPr>
              <a:t>Matlab</a:t>
            </a:r>
            <a:r>
              <a:rPr lang="en-US" altLang="zh-TW" dirty="0" smtClean="0">
                <a:latin typeface="Britannic Bold" pitchFamily="34" charset="0"/>
              </a:rPr>
              <a:t>, …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b="1" dirty="0" smtClean="0">
                <a:latin typeface="Britannic Bold" pitchFamily="34" charset="0"/>
              </a:rPr>
              <a:t>What is a simulation?</a:t>
            </a:r>
            <a:endParaRPr lang="zh-TW" altLang="zh-TW" b="1" dirty="0">
              <a:latin typeface="Britannic Bold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981200"/>
            <a:ext cx="8429684" cy="4114800"/>
          </a:xfrm>
        </p:spPr>
        <p:txBody>
          <a:bodyPr/>
          <a:lstStyle/>
          <a:p>
            <a:pPr latinLnBrk="0"/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“Simulation is the process of designing a model of a real system and conducting experiments with this model for the purpose either of understanding the behavior of the system or of evaluating various strategies (within the limits imposed by a criterion or set of criteria) for the operation of a system.” </a:t>
            </a:r>
          </a:p>
          <a:p>
            <a:pPr algn="r" latinLnBrk="0">
              <a:buNone/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-Robert E Shannon 1975 </a:t>
            </a:r>
          </a:p>
          <a:p>
            <a:pPr latinLnBrk="0"/>
            <a:endParaRPr lang="en-US" altLang="zh-TW" sz="22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latinLnBrk="0"/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“Simulation is the process of designing a </a:t>
            </a:r>
            <a:r>
              <a:rPr lang="en-US" altLang="zh-TW" sz="2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dynamic 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model of an actual </a:t>
            </a:r>
            <a:r>
              <a:rPr lang="en-US" altLang="zh-TW" sz="2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dynamic 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system for the purpose either of understanding the behavior of the system or of evaluating various strategies (within the limits imposed by a criterion or set of criteria) for the operation of a system.” </a:t>
            </a:r>
          </a:p>
          <a:p>
            <a:pPr algn="r" latinLnBrk="0">
              <a:buNone/>
            </a:pP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2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Ricki</a:t>
            </a:r>
            <a:r>
              <a:rPr lang="en-US" altLang="zh-TW" sz="22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G Ingalls 2002</a:t>
            </a:r>
          </a:p>
          <a:p>
            <a:pPr latinLnBrk="0"/>
            <a:endParaRPr lang="zh-TW" altLang="zh-TW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</a:rPr>
              <a:t>How to verify the </a:t>
            </a:r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correctness</a:t>
            </a:r>
            <a:r>
              <a:rPr lang="en-US" altLang="zh-TW" dirty="0" smtClean="0">
                <a:latin typeface="Britannic Bold" pitchFamily="34" charset="0"/>
              </a:rPr>
              <a:t> of distribution generator</a:t>
            </a:r>
            <a:r>
              <a:rPr lang="zh-TW" altLang="en-US" dirty="0" smtClean="0">
                <a:latin typeface="Britannic Bold" pitchFamily="34" charset="0"/>
              </a:rPr>
              <a:t> </a:t>
            </a:r>
            <a:r>
              <a:rPr lang="en-US" altLang="zh-TW" dirty="0" smtClean="0">
                <a:latin typeface="Britannic Bold" pitchFamily="34" charset="0"/>
              </a:rPr>
              <a:t>via </a:t>
            </a:r>
            <a:r>
              <a:rPr lang="en-US" altLang="zh-TW" dirty="0" smtClean="0">
                <a:solidFill>
                  <a:srgbClr val="00B050"/>
                </a:solidFill>
                <a:latin typeface="Britannic Bold" pitchFamily="34" charset="0"/>
              </a:rPr>
              <a:t>Excel</a:t>
            </a:r>
            <a:r>
              <a:rPr lang="en-US" altLang="zh-TW" dirty="0" smtClean="0">
                <a:latin typeface="Britannic Bold" pitchFamily="34" charset="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981200"/>
            <a:ext cx="8643998" cy="4114800"/>
          </a:xfrm>
        </p:spPr>
        <p:txBody>
          <a:bodyPr/>
          <a:lstStyle/>
          <a:p>
            <a:r>
              <a:rPr lang="en-US" altLang="zh-TW" sz="3000" dirty="0" smtClean="0">
                <a:latin typeface="Britannic Bold" pitchFamily="34" charset="0"/>
              </a:rPr>
              <a:t>Inputting or generating sample data</a:t>
            </a:r>
          </a:p>
          <a:p>
            <a:endParaRPr lang="en-US" altLang="zh-TW" sz="3000" dirty="0" smtClean="0">
              <a:latin typeface="Britannic Bold" pitchFamily="34" charset="0"/>
            </a:endParaRPr>
          </a:p>
          <a:p>
            <a:pPr>
              <a:buNone/>
            </a:pPr>
            <a:endParaRPr lang="en-US" altLang="zh-TW" sz="3000" dirty="0" smtClean="0">
              <a:latin typeface="Britannic Bold" pitchFamily="34" charset="0"/>
            </a:endParaRPr>
          </a:p>
          <a:p>
            <a:r>
              <a:rPr lang="en-US" altLang="zh-TW" sz="3000" dirty="0" smtClean="0">
                <a:latin typeface="Britannic Bold" pitchFamily="34" charset="0"/>
              </a:rPr>
              <a:t>Generating </a:t>
            </a:r>
            <a:r>
              <a:rPr lang="en-US" altLang="zh-TW" sz="3000" dirty="0" err="1" smtClean="0">
                <a:latin typeface="Britannic Bold" pitchFamily="34" charset="0"/>
              </a:rPr>
              <a:t>pdf</a:t>
            </a:r>
            <a:endParaRPr lang="en-US" altLang="zh-TW" sz="2800" dirty="0" smtClean="0">
              <a:latin typeface="Britannic Bold" pitchFamily="34" charset="0"/>
            </a:endParaRPr>
          </a:p>
          <a:p>
            <a:pPr lvl="1"/>
            <a:r>
              <a:rPr lang="en-US" altLang="zh-TW" sz="2800" dirty="0" smtClean="0">
                <a:latin typeface="Britannic Bold" pitchFamily="34" charset="0"/>
              </a:rPr>
              <a:t>Applying “Histogram” of “Data Analysis”</a:t>
            </a:r>
          </a:p>
          <a:p>
            <a:pPr lvl="2"/>
            <a:r>
              <a:rPr lang="en-US" altLang="zh-TW" sz="2400" dirty="0" smtClean="0">
                <a:latin typeface="Britannic Bold" pitchFamily="34" charset="0"/>
              </a:rPr>
              <a:t>“Data Analysis” is in 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itchFamily="34" charset="0"/>
              </a:rPr>
              <a:t>“Analysis </a:t>
            </a:r>
            <a:r>
              <a:rPr lang="en-US" altLang="zh-TW" sz="2400" dirty="0" err="1" smtClean="0">
                <a:solidFill>
                  <a:srgbClr val="FF0000"/>
                </a:solidFill>
                <a:latin typeface="Britannic Bold" pitchFamily="34" charset="0"/>
              </a:rPr>
              <a:t>Toolpack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itchFamily="34" charset="0"/>
              </a:rPr>
              <a:t>”</a:t>
            </a:r>
            <a:r>
              <a:rPr lang="zh-TW" altLang="en-US" sz="2400" dirty="0" smtClean="0">
                <a:solidFill>
                  <a:srgbClr val="FF0000"/>
                </a:solidFill>
                <a:latin typeface="Britannic Bold" pitchFamily="34" charset="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itchFamily="34" charset="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分析工具箱</a:t>
            </a:r>
            <a:r>
              <a:rPr lang="en-US" altLang="zh-TW" sz="2400" dirty="0" smtClean="0">
                <a:solidFill>
                  <a:srgbClr val="FF0000"/>
                </a:solidFill>
                <a:latin typeface="Britannic Bold" pitchFamily="34" charset="0"/>
              </a:rPr>
              <a:t>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500306"/>
            <a:ext cx="5257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圓角矩形圖說文字 5"/>
          <p:cNvSpPr/>
          <p:nvPr/>
        </p:nvSpPr>
        <p:spPr bwMode="auto">
          <a:xfrm>
            <a:off x="4643438" y="3357562"/>
            <a:ext cx="2428892" cy="571504"/>
          </a:xfrm>
          <a:prstGeom prst="wedgeRoundRectCallout">
            <a:avLst>
              <a:gd name="adj1" fmla="val -24568"/>
              <a:gd name="adj2" fmla="val -77182"/>
              <a:gd name="adj3" fmla="val 16667"/>
            </a:avLst>
          </a:prstGeom>
          <a:solidFill>
            <a:schemeClr val="bg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3500438"/>
            <a:ext cx="206376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5143512"/>
            <a:ext cx="102983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5095875"/>
            <a:ext cx="3762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43525" y="4248150"/>
            <a:ext cx="38004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向右箭號 10"/>
          <p:cNvSpPr/>
          <p:nvPr/>
        </p:nvSpPr>
        <p:spPr bwMode="auto">
          <a:xfrm>
            <a:off x="1000100" y="5572140"/>
            <a:ext cx="285752" cy="357190"/>
          </a:xfrm>
          <a:prstGeom prst="rightArrow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4929190" y="5715016"/>
            <a:ext cx="428628" cy="357190"/>
          </a:xfrm>
          <a:prstGeom prst="rightArrow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4" name="文字方塊 13"/>
          <p:cNvSpPr txBox="1"/>
          <p:nvPr/>
        </p:nvSpPr>
        <p:spPr>
          <a:xfrm>
            <a:off x="5378602" y="6194894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</a:rPr>
              <a:t>How to verify the </a:t>
            </a:r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correctness</a:t>
            </a:r>
            <a:r>
              <a:rPr lang="en-US" altLang="zh-TW" dirty="0" smtClean="0">
                <a:latin typeface="Britannic Bold" pitchFamily="34" charset="0"/>
              </a:rPr>
              <a:t> of distribution generator</a:t>
            </a:r>
            <a:r>
              <a:rPr lang="zh-TW" altLang="en-US" dirty="0" smtClean="0">
                <a:latin typeface="Britannic Bold" pitchFamily="34" charset="0"/>
              </a:rPr>
              <a:t> </a:t>
            </a:r>
            <a:r>
              <a:rPr lang="en-US" altLang="zh-TW" dirty="0" smtClean="0">
                <a:latin typeface="Britannic Bold" pitchFamily="34" charset="0"/>
              </a:rPr>
              <a:t>via </a:t>
            </a:r>
            <a:r>
              <a:rPr lang="en-US" altLang="zh-TW" dirty="0" smtClean="0">
                <a:solidFill>
                  <a:srgbClr val="00B050"/>
                </a:solidFill>
                <a:latin typeface="Britannic Bold" pitchFamily="34" charset="0"/>
              </a:rPr>
              <a:t>Excel</a:t>
            </a:r>
            <a:r>
              <a:rPr lang="en-US" altLang="zh-TW" dirty="0" smtClean="0">
                <a:latin typeface="Britannic Bold" pitchFamily="34" charset="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981200"/>
            <a:ext cx="8643998" cy="4114800"/>
          </a:xfrm>
        </p:spPr>
        <p:txBody>
          <a:bodyPr/>
          <a:lstStyle/>
          <a:p>
            <a:r>
              <a:rPr lang="en-US" altLang="zh-TW" sz="30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Generating Broken-line graph for </a:t>
            </a:r>
            <a:r>
              <a:rPr lang="en-US" altLang="zh-TW" sz="3000" dirty="0" err="1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cdf</a:t>
            </a:r>
            <a:r>
              <a:rPr lang="en-US" altLang="zh-TW" sz="30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 of </a:t>
            </a:r>
            <a:r>
              <a:rPr lang="en-US" altLang="zh-TW" sz="30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30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TW" sz="30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  <a:p>
            <a:r>
              <a:rPr lang="en-US" altLang="zh-TW" sz="30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Generating ground truth of </a:t>
            </a:r>
            <a:r>
              <a:rPr lang="en-US" altLang="zh-TW" sz="3000" dirty="0" err="1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cdf</a:t>
            </a:r>
            <a:endParaRPr lang="en-US" altLang="zh-TW" sz="3000" dirty="0" smtClean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50" y="4143375"/>
            <a:ext cx="3943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群組 22"/>
          <p:cNvGrpSpPr/>
          <p:nvPr/>
        </p:nvGrpSpPr>
        <p:grpSpPr>
          <a:xfrm>
            <a:off x="642910" y="3143248"/>
            <a:ext cx="5314950" cy="1643074"/>
            <a:chOff x="642910" y="3143248"/>
            <a:chExt cx="5314950" cy="1643074"/>
          </a:xfrm>
        </p:grpSpPr>
        <p:pic>
          <p:nvPicPr>
            <p:cNvPr id="34825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3143248"/>
              <a:ext cx="53149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9" name="群組 18"/>
            <p:cNvGrpSpPr/>
            <p:nvPr/>
          </p:nvGrpSpPr>
          <p:grpSpPr>
            <a:xfrm>
              <a:off x="1214414" y="4214818"/>
              <a:ext cx="2428892" cy="571504"/>
              <a:chOff x="1214414" y="4214818"/>
              <a:chExt cx="2428892" cy="571504"/>
            </a:xfrm>
          </p:grpSpPr>
          <p:sp>
            <p:nvSpPr>
              <p:cNvPr id="17" name="圓角矩形圖說文字 16"/>
              <p:cNvSpPr/>
              <p:nvPr/>
            </p:nvSpPr>
            <p:spPr bwMode="auto">
              <a:xfrm>
                <a:off x="1214414" y="4214818"/>
                <a:ext cx="2428892" cy="571504"/>
              </a:xfrm>
              <a:prstGeom prst="wedgeRoundRectCallout">
                <a:avLst>
                  <a:gd name="adj1" fmla="val 57299"/>
                  <a:gd name="adj2" fmla="val -117817"/>
                  <a:gd name="adj3" fmla="val 16667"/>
                </a:avLst>
              </a:prstGeom>
              <a:solidFill>
                <a:schemeClr val="bg1"/>
              </a:solidFill>
              <a:ln w="7938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itchFamily="34" charset="-127"/>
                  <a:ea typeface="Gulim" pitchFamily="34" charset="-127"/>
                </a:endParaRPr>
              </a:p>
            </p:txBody>
          </p:sp>
          <p:pic>
            <p:nvPicPr>
              <p:cNvPr id="348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57290" y="4286256"/>
                <a:ext cx="2228860" cy="428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4143375"/>
            <a:ext cx="39433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7239000" y="6572200"/>
            <a:ext cx="1905000" cy="2858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Simulation Development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Events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Stochastic model and system attributes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Britannic Bold" pitchFamily="34" charset="0"/>
              </a:rPr>
              <a:t>System States</a:t>
            </a:r>
          </a:p>
          <a:p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Relationship among events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Time handling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Output statistics</a:t>
            </a:r>
          </a:p>
          <a:p>
            <a:endParaRPr lang="en-US" altLang="zh-TW" dirty="0" smtClean="0">
              <a:latin typeface="Britannic Bold" pitchFamily="34" charset="0"/>
            </a:endParaRPr>
          </a:p>
          <a:p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System States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4500562" y="4357694"/>
            <a:ext cx="1785950" cy="7143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State 1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7000892" y="6000768"/>
            <a:ext cx="1785950" cy="7143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State 2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itchFamily="34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500298" y="6072206"/>
            <a:ext cx="1785950" cy="7143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State 3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ritannic Bold" pitchFamily="34" charset="0"/>
            </a:endParaRPr>
          </a:p>
        </p:txBody>
      </p:sp>
      <p:cxnSp>
        <p:nvCxnSpPr>
          <p:cNvPr id="34" name="直線單箭頭接點 33"/>
          <p:cNvCxnSpPr>
            <a:stCxn id="4" idx="6"/>
            <a:endCxn id="5" idx="0"/>
          </p:cNvCxnSpPr>
          <p:nvPr/>
        </p:nvCxnSpPr>
        <p:spPr bwMode="auto">
          <a:xfrm>
            <a:off x="6286512" y="4714884"/>
            <a:ext cx="1607355" cy="12858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>
            <a:stCxn id="5" idx="1"/>
            <a:endCxn id="4" idx="5"/>
          </p:cNvCxnSpPr>
          <p:nvPr/>
        </p:nvCxnSpPr>
        <p:spPr bwMode="auto">
          <a:xfrm rot="16200000" flipV="1">
            <a:off x="6074737" y="4917684"/>
            <a:ext cx="1137930" cy="123747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>
            <a:stCxn id="4" idx="2"/>
            <a:endCxn id="6" idx="0"/>
          </p:cNvCxnSpPr>
          <p:nvPr/>
        </p:nvCxnSpPr>
        <p:spPr bwMode="auto">
          <a:xfrm rot="10800000" flipV="1">
            <a:off x="3393274" y="4714884"/>
            <a:ext cx="1107289" cy="13573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線單箭頭接點 48"/>
          <p:cNvCxnSpPr>
            <a:stCxn id="6" idx="7"/>
            <a:endCxn id="4" idx="3"/>
          </p:cNvCxnSpPr>
          <p:nvPr/>
        </p:nvCxnSpPr>
        <p:spPr bwMode="auto">
          <a:xfrm rot="5400000" flipH="1" flipV="1">
            <a:off x="3788721" y="5203436"/>
            <a:ext cx="1209368" cy="73740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文字方塊 52"/>
          <p:cNvSpPr txBox="1"/>
          <p:nvPr/>
        </p:nvSpPr>
        <p:spPr>
          <a:xfrm>
            <a:off x="6963769" y="4929198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Event X</a:t>
            </a:r>
            <a:endParaRPr lang="zh-TW" altLang="en-US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892199" y="5715016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Event Y</a:t>
            </a:r>
            <a:endParaRPr lang="zh-TW" altLang="en-US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429124" y="532478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Event X</a:t>
            </a:r>
            <a:endParaRPr lang="zh-TW" altLang="en-US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857488" y="4929198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Britannic Bold" pitchFamily="34" charset="0"/>
              </a:rPr>
              <a:t>Event Y</a:t>
            </a:r>
            <a:endParaRPr lang="zh-TW" altLang="en-US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71472" y="1785926"/>
            <a:ext cx="83582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Tx/>
              <a:buChar char="•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新細明體" pitchFamily="18" charset="-120"/>
              </a:rPr>
              <a:t>System state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Tx/>
              <a:buChar char="•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新細明體" pitchFamily="18" charset="-120"/>
              </a:rPr>
              <a:t>A collection of variables in any time that describe the system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Tx/>
              <a:buChar char="•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新細明體" pitchFamily="18" charset="-120"/>
              </a:rPr>
              <a:t>Event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Tx/>
              <a:buChar char="•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Britannic Bold" pitchFamily="34" charset="0"/>
                <a:ea typeface="新細明體" pitchFamily="18" charset="-120"/>
              </a:rPr>
              <a:t>An instantaneous occurrence that changes the state of a system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1" lang="en-US" altLang="zh-TW" sz="22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5014"/>
            <a:ext cx="8839200" cy="1320874"/>
          </a:xfrm>
          <a:noFill/>
        </p:spPr>
        <p:txBody>
          <a:bodyPr lIns="90487" tIns="44450" rIns="90487" bIns="44450">
            <a:spAutoFit/>
          </a:bodyPr>
          <a:lstStyle/>
          <a:p>
            <a:pPr eaLnBrk="1" latinLnBrk="0" hangingPunct="1"/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An Example: Airport System</a:t>
            </a:r>
            <a:b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</a:br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3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Server Queue</a:t>
            </a:r>
          </a:p>
        </p:txBody>
      </p:sp>
      <p:sp>
        <p:nvSpPr>
          <p:cNvPr id="7174" name="Rectangle 31"/>
          <p:cNvSpPr>
            <a:spLocks noGrp="1" noChangeArrowheads="1"/>
          </p:cNvSpPr>
          <p:nvPr>
            <p:ph sz="quarter" idx="1"/>
          </p:nvPr>
        </p:nvSpPr>
        <p:spPr>
          <a:xfrm>
            <a:off x="381000" y="4648200"/>
            <a:ext cx="8405842" cy="2209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3200" dirty="0" smtClean="0">
                <a:latin typeface="Britannic Bold" pitchFamily="34" charset="0"/>
              </a:rPr>
              <a:t>System States </a:t>
            </a:r>
            <a:r>
              <a:rPr lang="en-US" altLang="zh-TW" sz="3000" dirty="0" smtClean="0">
                <a:latin typeface="Britannic Bold" pitchFamily="34" charset="0"/>
              </a:rPr>
              <a:t>(Q:3  G:2  B:y)</a:t>
            </a:r>
          </a:p>
          <a:p>
            <a:pPr marL="720090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latin typeface="Britannic Bold" pitchFamily="34" charset="0"/>
              </a:rPr>
              <a:t>Q: # of aircrafts waiting for landing</a:t>
            </a:r>
          </a:p>
          <a:p>
            <a:pPr marL="720090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latin typeface="Britannic Bold" pitchFamily="34" charset="0"/>
              </a:rPr>
              <a:t>G: # of aircrafts on the ground</a:t>
            </a:r>
          </a:p>
          <a:p>
            <a:pPr marL="720090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800" dirty="0" smtClean="0">
                <a:latin typeface="Britannic Bold" pitchFamily="34" charset="0"/>
              </a:rPr>
              <a:t>B: y/n; y if the runway is busy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52400" y="1714488"/>
            <a:ext cx="4419600" cy="1473212"/>
          </a:xfrm>
          <a:prstGeom prst="parallelogram">
            <a:avLst>
              <a:gd name="adj" fmla="val 78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5786" y="2143116"/>
            <a:ext cx="292100" cy="444500"/>
            <a:chOff x="2740" y="964"/>
            <a:chExt cx="184" cy="280"/>
          </a:xfrm>
          <a:solidFill>
            <a:schemeClr val="bg1">
              <a:lumMod val="95000"/>
            </a:schemeClr>
          </a:solidFill>
        </p:grpSpPr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  <p:sp>
          <p:nvSpPr>
            <p:cNvPr id="14363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</p:grpSp>
      <p:pic>
        <p:nvPicPr>
          <p:cNvPr id="14342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430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AutoShape 32"/>
          <p:cNvSpPr>
            <a:spLocks noChangeArrowheads="1"/>
          </p:cNvSpPr>
          <p:nvPr/>
        </p:nvSpPr>
        <p:spPr bwMode="auto">
          <a:xfrm>
            <a:off x="714348" y="2714620"/>
            <a:ext cx="2905124" cy="368300"/>
          </a:xfrm>
          <a:prstGeom prst="parallelogram">
            <a:avLst>
              <a:gd name="adj" fmla="val 727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14344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4101778" y="1709060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508000" dir="5400000" sx="90000" sy="-19000" rotWithShape="0">
              <a:prstClr val="black"/>
            </a:outerShdw>
          </a:effectLst>
        </p:spPr>
      </p:pic>
      <p:pic>
        <p:nvPicPr>
          <p:cNvPr id="14345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935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557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9" name="Oval 40"/>
          <p:cNvSpPr>
            <a:spLocks noChangeArrowheads="1"/>
          </p:cNvSpPr>
          <p:nvPr/>
        </p:nvSpPr>
        <p:spPr bwMode="auto">
          <a:xfrm>
            <a:off x="4133555" y="3309934"/>
            <a:ext cx="9906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0" name="Oval 41"/>
          <p:cNvSpPr>
            <a:spLocks noChangeArrowheads="1"/>
          </p:cNvSpPr>
          <p:nvPr/>
        </p:nvSpPr>
        <p:spPr bwMode="auto">
          <a:xfrm>
            <a:off x="4666955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5733755" y="3386134"/>
            <a:ext cx="1767203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2" name="Oval 43"/>
          <p:cNvSpPr>
            <a:spLocks noChangeArrowheads="1"/>
          </p:cNvSpPr>
          <p:nvPr/>
        </p:nvSpPr>
        <p:spPr bwMode="auto">
          <a:xfrm>
            <a:off x="5962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6343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4" name="Oval 45"/>
          <p:cNvSpPr>
            <a:spLocks noChangeArrowheads="1"/>
          </p:cNvSpPr>
          <p:nvPr/>
        </p:nvSpPr>
        <p:spPr bwMode="auto">
          <a:xfrm>
            <a:off x="6724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5" name="Line 46"/>
          <p:cNvSpPr>
            <a:spLocks noChangeShapeType="1"/>
          </p:cNvSpPr>
          <p:nvPr/>
        </p:nvSpPr>
        <p:spPr bwMode="auto">
          <a:xfrm flipH="1">
            <a:off x="51241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6" name="Line 47"/>
          <p:cNvSpPr>
            <a:spLocks noChangeShapeType="1"/>
          </p:cNvSpPr>
          <p:nvPr/>
        </p:nvSpPr>
        <p:spPr bwMode="auto">
          <a:xfrm flipH="1">
            <a:off x="7572396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7" name="Line 48"/>
          <p:cNvSpPr>
            <a:spLocks noChangeShapeType="1"/>
          </p:cNvSpPr>
          <p:nvPr/>
        </p:nvSpPr>
        <p:spPr bwMode="auto">
          <a:xfrm flipH="1">
            <a:off x="35239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83343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9" name="Oval 50"/>
          <p:cNvSpPr>
            <a:spLocks noChangeArrowheads="1"/>
          </p:cNvSpPr>
          <p:nvPr/>
        </p:nvSpPr>
        <p:spPr bwMode="auto">
          <a:xfrm>
            <a:off x="87915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91" name="Rectangle 52"/>
          <p:cNvSpPr>
            <a:spLocks noChangeArrowheads="1"/>
          </p:cNvSpPr>
          <p:nvPr/>
        </p:nvSpPr>
        <p:spPr bwMode="auto">
          <a:xfrm>
            <a:off x="7572071" y="2928934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Customers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2" name="Rectangle 53"/>
          <p:cNvSpPr>
            <a:spLocks noChangeArrowheads="1"/>
          </p:cNvSpPr>
          <p:nvPr/>
        </p:nvSpPr>
        <p:spPr bwMode="auto">
          <a:xfrm>
            <a:off x="6072198" y="2928934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Queue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3" name="Rectangle 54"/>
          <p:cNvSpPr>
            <a:spLocks noChangeArrowheads="1"/>
          </p:cNvSpPr>
          <p:nvPr/>
        </p:nvSpPr>
        <p:spPr bwMode="auto">
          <a:xfrm>
            <a:off x="4143372" y="2928934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Server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92866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1357290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785918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214546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2643174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07180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46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48510" y="1569919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2668144" y="1555405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25135" y="1984033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橢圓 48"/>
          <p:cNvSpPr/>
          <p:nvPr/>
        </p:nvSpPr>
        <p:spPr bwMode="auto">
          <a:xfrm>
            <a:off x="642910" y="3357562"/>
            <a:ext cx="2857520" cy="857256"/>
          </a:xfrm>
          <a:prstGeom prst="ellipse">
            <a:avLst/>
          </a:prstGeom>
          <a:solidFill>
            <a:srgbClr val="FFCC66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2643174" y="35004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2000232" y="3429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1071538" y="357187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1500166" y="385762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2357422" y="392906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80384" y="4143380"/>
            <a:ext cx="1191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smtClean="0">
                <a:latin typeface="Britannic Bold" pitchFamily="34" charset="0"/>
                <a:ea typeface="ＭＳ Ｐゴシック" pitchFamily="80" charset="-128"/>
              </a:rPr>
              <a:t>Ground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>
            <a:off x="0" y="378619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pic>
        <p:nvPicPr>
          <p:cNvPr id="5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01250" y="923242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279400" dir="5400000" sx="90000" sy="-19000" rotWithShape="0">
              <a:prstClr val="black"/>
            </a:outerShdw>
          </a:effectLst>
        </p:spPr>
      </p:pic>
      <p:sp>
        <p:nvSpPr>
          <p:cNvPr id="60" name="文字方塊 59"/>
          <p:cNvSpPr txBox="1"/>
          <p:nvPr/>
        </p:nvSpPr>
        <p:spPr>
          <a:xfrm>
            <a:off x="7715272" y="3714752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TW" altLang="en-US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222565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643306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2844" y="371475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TW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投影片編號版面配置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60"/>
          <p:cNvSpPr txBox="1"/>
          <p:nvPr/>
        </p:nvSpPr>
        <p:spPr>
          <a:xfrm>
            <a:off x="5222565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zh-TW" altLang="en-US" sz="3600" b="1" i="1" baseline="-25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643306" y="3714752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3600" b="1" i="1" baseline="-25000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TW" altLang="en-US" sz="3600" b="1" i="1" baseline="-25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42844" y="371475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TW" altLang="en-US" sz="3600" b="1" i="1" baseline="-250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5014"/>
            <a:ext cx="8839200" cy="1320874"/>
          </a:xfrm>
          <a:noFill/>
        </p:spPr>
        <p:txBody>
          <a:bodyPr lIns="90487" tIns="44450" rIns="90487" bIns="44450">
            <a:spAutoFit/>
          </a:bodyPr>
          <a:lstStyle/>
          <a:p>
            <a:pPr eaLnBrk="1" latinLnBrk="0" hangingPunct="1"/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An Example: Airport System</a:t>
            </a:r>
            <a:b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</a:br>
            <a:r>
              <a:rPr lang="en-US" altLang="zh-TW" sz="4000" dirty="0" smtClean="0">
                <a:latin typeface="Britannic Bold" pitchFamily="34" charset="0"/>
                <a:ea typeface="新細明體" pitchFamily="18" charset="-120"/>
              </a:rPr>
              <a:t>                                </a:t>
            </a:r>
            <a:r>
              <a:rPr lang="en-US" altLang="zh-TW" sz="32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Single Server Queue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152400" y="1714488"/>
            <a:ext cx="4419600" cy="1473212"/>
          </a:xfrm>
          <a:prstGeom prst="parallelogram">
            <a:avLst>
              <a:gd name="adj" fmla="val 7808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5786" y="2143116"/>
            <a:ext cx="292100" cy="444500"/>
            <a:chOff x="2740" y="964"/>
            <a:chExt cx="184" cy="280"/>
          </a:xfrm>
          <a:solidFill>
            <a:schemeClr val="bg1">
              <a:lumMod val="95000"/>
            </a:schemeClr>
          </a:solidFill>
        </p:grpSpPr>
        <p:sp>
          <p:nvSpPr>
            <p:cNvPr id="14362" name="Rectangle 7"/>
            <p:cNvSpPr>
              <a:spLocks noChangeArrowheads="1"/>
            </p:cNvSpPr>
            <p:nvPr/>
          </p:nvSpPr>
          <p:spPr bwMode="auto">
            <a:xfrm>
              <a:off x="2788" y="1060"/>
              <a:ext cx="88" cy="18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  <p:sp>
          <p:nvSpPr>
            <p:cNvPr id="14363" name="AutoShape 8"/>
            <p:cNvSpPr>
              <a:spLocks noChangeArrowheads="1"/>
            </p:cNvSpPr>
            <p:nvPr/>
          </p:nvSpPr>
          <p:spPr bwMode="auto">
            <a:xfrm rot="10800000" flipH="1" flipV="1">
              <a:off x="2740" y="964"/>
              <a:ext cx="18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61 w 21600"/>
                <a:gd name="T13" fmla="*/ 4418 h 21600"/>
                <a:gd name="T14" fmla="*/ 17139 w 21600"/>
                <a:gd name="T15" fmla="*/ 17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>
                <a:latin typeface="Britannic Bold" pitchFamily="34" charset="0"/>
              </a:endParaRPr>
            </a:p>
          </p:txBody>
        </p:sp>
      </p:grpSp>
      <p:pic>
        <p:nvPicPr>
          <p:cNvPr id="14342" name="Picture 1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1430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3" name="AutoShape 32"/>
          <p:cNvSpPr>
            <a:spLocks noChangeArrowheads="1"/>
          </p:cNvSpPr>
          <p:nvPr/>
        </p:nvSpPr>
        <p:spPr bwMode="auto">
          <a:xfrm>
            <a:off x="714348" y="2714620"/>
            <a:ext cx="2905124" cy="368300"/>
          </a:xfrm>
          <a:prstGeom prst="parallelogram">
            <a:avLst>
              <a:gd name="adj" fmla="val 72759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14344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4101778" y="1709060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508000" dir="5400000" sx="90000" sy="-19000" rotWithShape="0">
              <a:prstClr val="black"/>
            </a:outerShdw>
          </a:effectLst>
        </p:spPr>
      </p:pic>
      <p:pic>
        <p:nvPicPr>
          <p:cNvPr id="14345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4935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3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55700"/>
            <a:ext cx="1022350" cy="37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9" name="Oval 40"/>
          <p:cNvSpPr>
            <a:spLocks noChangeArrowheads="1"/>
          </p:cNvSpPr>
          <p:nvPr/>
        </p:nvSpPr>
        <p:spPr bwMode="auto">
          <a:xfrm>
            <a:off x="4133555" y="3309934"/>
            <a:ext cx="990600" cy="9144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0" name="Oval 41"/>
          <p:cNvSpPr>
            <a:spLocks noChangeArrowheads="1"/>
          </p:cNvSpPr>
          <p:nvPr/>
        </p:nvSpPr>
        <p:spPr bwMode="auto">
          <a:xfrm>
            <a:off x="4666955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5733755" y="3386134"/>
            <a:ext cx="1767203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2" name="Oval 43"/>
          <p:cNvSpPr>
            <a:spLocks noChangeArrowheads="1"/>
          </p:cNvSpPr>
          <p:nvPr/>
        </p:nvSpPr>
        <p:spPr bwMode="auto">
          <a:xfrm>
            <a:off x="5962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3" name="Oval 44"/>
          <p:cNvSpPr>
            <a:spLocks noChangeArrowheads="1"/>
          </p:cNvSpPr>
          <p:nvPr/>
        </p:nvSpPr>
        <p:spPr bwMode="auto">
          <a:xfrm>
            <a:off x="6343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4" name="Oval 45"/>
          <p:cNvSpPr>
            <a:spLocks noChangeArrowheads="1"/>
          </p:cNvSpPr>
          <p:nvPr/>
        </p:nvSpPr>
        <p:spPr bwMode="auto">
          <a:xfrm>
            <a:off x="6724355" y="36909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5" name="Line 46"/>
          <p:cNvSpPr>
            <a:spLocks noChangeShapeType="1"/>
          </p:cNvSpPr>
          <p:nvPr/>
        </p:nvSpPr>
        <p:spPr bwMode="auto">
          <a:xfrm flipH="1">
            <a:off x="51241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6" name="Line 47"/>
          <p:cNvSpPr>
            <a:spLocks noChangeShapeType="1"/>
          </p:cNvSpPr>
          <p:nvPr/>
        </p:nvSpPr>
        <p:spPr bwMode="auto">
          <a:xfrm flipH="1">
            <a:off x="7572396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7" name="Line 48"/>
          <p:cNvSpPr>
            <a:spLocks noChangeShapeType="1"/>
          </p:cNvSpPr>
          <p:nvPr/>
        </p:nvSpPr>
        <p:spPr bwMode="auto">
          <a:xfrm flipH="1">
            <a:off x="3523955" y="3767134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88" name="Oval 49"/>
          <p:cNvSpPr>
            <a:spLocks noChangeArrowheads="1"/>
          </p:cNvSpPr>
          <p:nvPr/>
        </p:nvSpPr>
        <p:spPr bwMode="auto">
          <a:xfrm>
            <a:off x="83343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89" name="Oval 50"/>
          <p:cNvSpPr>
            <a:spLocks noChangeArrowheads="1"/>
          </p:cNvSpPr>
          <p:nvPr/>
        </p:nvSpPr>
        <p:spPr bwMode="auto">
          <a:xfrm>
            <a:off x="8791596" y="3614734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7191" name="Rectangle 52"/>
          <p:cNvSpPr>
            <a:spLocks noChangeArrowheads="1"/>
          </p:cNvSpPr>
          <p:nvPr/>
        </p:nvSpPr>
        <p:spPr bwMode="auto">
          <a:xfrm>
            <a:off x="7572071" y="2928934"/>
            <a:ext cx="164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Customers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2" name="Rectangle 53"/>
          <p:cNvSpPr>
            <a:spLocks noChangeArrowheads="1"/>
          </p:cNvSpPr>
          <p:nvPr/>
        </p:nvSpPr>
        <p:spPr bwMode="auto">
          <a:xfrm>
            <a:off x="6072198" y="2928934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Queue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7193" name="Rectangle 54"/>
          <p:cNvSpPr>
            <a:spLocks noChangeArrowheads="1"/>
          </p:cNvSpPr>
          <p:nvPr/>
        </p:nvSpPr>
        <p:spPr bwMode="auto">
          <a:xfrm>
            <a:off x="4143372" y="2928934"/>
            <a:ext cx="1058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Britannic Bold" pitchFamily="34" charset="0"/>
                <a:ea typeface="ＭＳ Ｐゴシック" pitchFamily="80" charset="-128"/>
              </a:rPr>
              <a:t>Server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92866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0" name="AutoShape 32"/>
          <p:cNvSpPr>
            <a:spLocks noChangeArrowheads="1"/>
          </p:cNvSpPr>
          <p:nvPr/>
        </p:nvSpPr>
        <p:spPr bwMode="auto">
          <a:xfrm>
            <a:off x="1357290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1785918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2214546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auto">
          <a:xfrm>
            <a:off x="2643174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3071802" y="2857496"/>
            <a:ext cx="357190" cy="71438"/>
          </a:xfrm>
          <a:prstGeom prst="parallelogram">
            <a:avLst>
              <a:gd name="adj" fmla="val 72759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pic>
        <p:nvPicPr>
          <p:cNvPr id="46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548510" y="1569919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2668144" y="1555405"/>
            <a:ext cx="924476" cy="4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9" name="橢圓 48"/>
          <p:cNvSpPr/>
          <p:nvPr/>
        </p:nvSpPr>
        <p:spPr bwMode="auto">
          <a:xfrm>
            <a:off x="642910" y="3357562"/>
            <a:ext cx="2857520" cy="857256"/>
          </a:xfrm>
          <a:prstGeom prst="ellipse">
            <a:avLst/>
          </a:prstGeom>
          <a:solidFill>
            <a:srgbClr val="FFCC66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0" name="Oval 41"/>
          <p:cNvSpPr>
            <a:spLocks noChangeArrowheads="1"/>
          </p:cNvSpPr>
          <p:nvPr/>
        </p:nvSpPr>
        <p:spPr bwMode="auto">
          <a:xfrm>
            <a:off x="2643174" y="350043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2000232" y="3429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2" name="Oval 41"/>
          <p:cNvSpPr>
            <a:spLocks noChangeArrowheads="1"/>
          </p:cNvSpPr>
          <p:nvPr/>
        </p:nvSpPr>
        <p:spPr bwMode="auto">
          <a:xfrm>
            <a:off x="1071538" y="357187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3" name="Oval 41"/>
          <p:cNvSpPr>
            <a:spLocks noChangeArrowheads="1"/>
          </p:cNvSpPr>
          <p:nvPr/>
        </p:nvSpPr>
        <p:spPr bwMode="auto">
          <a:xfrm>
            <a:off x="1500166" y="3857628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4" name="Oval 41"/>
          <p:cNvSpPr>
            <a:spLocks noChangeArrowheads="1"/>
          </p:cNvSpPr>
          <p:nvPr/>
        </p:nvSpPr>
        <p:spPr bwMode="auto">
          <a:xfrm>
            <a:off x="2357422" y="3929066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latin typeface="Britannic Bold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380384" y="4143380"/>
            <a:ext cx="1191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 smtClean="0">
                <a:latin typeface="Britannic Bold" pitchFamily="34" charset="0"/>
                <a:ea typeface="ＭＳ Ｐゴシック" pitchFamily="80" charset="-128"/>
              </a:rPr>
              <a:t>Ground</a:t>
            </a:r>
            <a:endParaRPr lang="en-US" dirty="0">
              <a:latin typeface="Britannic Bold" pitchFamily="34" charset="0"/>
              <a:ea typeface="ＭＳ Ｐゴシック" pitchFamily="80" charset="-128"/>
            </a:endParaRPr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H="1">
            <a:off x="0" y="378619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Britannic Bold" pitchFamily="34" charset="0"/>
              <a:ea typeface="ＭＳ Ｐゴシック" pitchFamily="80" charset="-128"/>
            </a:endParaRPr>
          </a:p>
        </p:txBody>
      </p:sp>
      <p:pic>
        <p:nvPicPr>
          <p:cNvPr id="57" name="Picture 1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4958">
            <a:off x="101250" y="923242"/>
            <a:ext cx="110490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101600" dist="279400" dir="5400000" sx="90000" sy="-19000" rotWithShape="0">
              <a:prstClr val="black"/>
            </a:outerShdw>
          </a:effectLst>
        </p:spPr>
      </p:pic>
      <p:sp>
        <p:nvSpPr>
          <p:cNvPr id="60" name="文字方塊 59"/>
          <p:cNvSpPr txBox="1"/>
          <p:nvPr/>
        </p:nvSpPr>
        <p:spPr>
          <a:xfrm>
            <a:off x="7715272" y="3714752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TW" altLang="en-US" sz="3600" b="1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橢圓 58"/>
          <p:cNvSpPr/>
          <p:nvPr/>
        </p:nvSpPr>
        <p:spPr bwMode="auto">
          <a:xfrm>
            <a:off x="4357686" y="5143512"/>
            <a:ext cx="2214578" cy="857256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Q:3  G:2  </a:t>
            </a:r>
          </a:p>
          <a:p>
            <a:pPr algn="ctr"/>
            <a:r>
              <a:rPr lang="en-US" altLang="zh-TW" dirty="0" smtClean="0">
                <a:latin typeface="Britannic Bold" pitchFamily="34" charset="0"/>
              </a:rPr>
              <a:t>B:y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4" name="橢圓 63"/>
          <p:cNvSpPr/>
          <p:nvPr/>
        </p:nvSpPr>
        <p:spPr bwMode="auto">
          <a:xfrm>
            <a:off x="1714480" y="4643446"/>
            <a:ext cx="2214578" cy="857256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Q: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4</a:t>
            </a:r>
            <a:r>
              <a:rPr lang="en-US" altLang="zh-TW" dirty="0" smtClean="0">
                <a:latin typeface="Britannic Bold" pitchFamily="34" charset="0"/>
              </a:rPr>
              <a:t>  G:2  </a:t>
            </a:r>
          </a:p>
          <a:p>
            <a:pPr algn="ctr"/>
            <a:r>
              <a:rPr lang="en-US" altLang="zh-TW" dirty="0" smtClean="0">
                <a:latin typeface="Britannic Bold" pitchFamily="34" charset="0"/>
              </a:rPr>
              <a:t>B:y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5" name="橢圓 64"/>
          <p:cNvSpPr/>
          <p:nvPr/>
        </p:nvSpPr>
        <p:spPr bwMode="auto">
          <a:xfrm>
            <a:off x="1785918" y="6000744"/>
            <a:ext cx="2214578" cy="857256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Q:3  G: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3</a:t>
            </a:r>
            <a:r>
              <a:rPr lang="en-US" altLang="zh-TW" dirty="0" smtClean="0">
                <a:latin typeface="Britannic Bold" pitchFamily="34" charset="0"/>
              </a:rPr>
              <a:t>  </a:t>
            </a:r>
          </a:p>
          <a:p>
            <a:pPr algn="ctr"/>
            <a:r>
              <a:rPr lang="en-US" altLang="zh-TW" dirty="0" smtClean="0">
                <a:latin typeface="Britannic Bold" pitchFamily="34" charset="0"/>
              </a:rPr>
              <a:t>B: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n</a:t>
            </a:r>
            <a:endParaRPr kumimoji="1" lang="zh-TW" altLang="en-US" sz="2400" b="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6" name="橢圓 65"/>
          <p:cNvSpPr/>
          <p:nvPr/>
        </p:nvSpPr>
        <p:spPr bwMode="auto">
          <a:xfrm>
            <a:off x="6887044" y="4357694"/>
            <a:ext cx="2214578" cy="857256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Q:3  G: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1</a:t>
            </a:r>
            <a:r>
              <a:rPr lang="en-US" altLang="zh-TW" dirty="0" smtClean="0">
                <a:latin typeface="Britannic Bold" pitchFamily="34" charset="0"/>
              </a:rPr>
              <a:t>  </a:t>
            </a:r>
          </a:p>
          <a:p>
            <a:pPr algn="ctr"/>
            <a:r>
              <a:rPr lang="en-US" altLang="zh-TW" dirty="0" smtClean="0">
                <a:latin typeface="Britannic Bold" pitchFamily="34" charset="0"/>
              </a:rPr>
              <a:t>B:y</a:t>
            </a: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81" name="群組 80"/>
          <p:cNvGrpSpPr/>
          <p:nvPr/>
        </p:nvGrpSpPr>
        <p:grpSpPr>
          <a:xfrm>
            <a:off x="3929058" y="4572008"/>
            <a:ext cx="857256" cy="697046"/>
            <a:chOff x="3257088" y="4572008"/>
            <a:chExt cx="857256" cy="697046"/>
          </a:xfrm>
        </p:grpSpPr>
        <p:cxnSp>
          <p:nvCxnSpPr>
            <p:cNvPr id="72" name="直線單箭頭接點 71"/>
            <p:cNvCxnSpPr>
              <a:stCxn id="59" idx="1"/>
              <a:endCxn id="64" idx="6"/>
            </p:cNvCxnSpPr>
            <p:nvPr/>
          </p:nvCxnSpPr>
          <p:spPr bwMode="auto">
            <a:xfrm rot="16200000" flipV="1">
              <a:off x="3535071" y="4794091"/>
              <a:ext cx="196980" cy="75294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文字方塊 77"/>
            <p:cNvSpPr txBox="1"/>
            <p:nvPr/>
          </p:nvSpPr>
          <p:spPr>
            <a:xfrm>
              <a:off x="3621901" y="4572008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000496" y="5875226"/>
            <a:ext cx="857256" cy="771873"/>
            <a:chOff x="3328526" y="5875226"/>
            <a:chExt cx="857256" cy="771873"/>
          </a:xfrm>
        </p:grpSpPr>
        <p:cxnSp>
          <p:nvCxnSpPr>
            <p:cNvPr id="75" name="直線單箭頭接點 74"/>
            <p:cNvCxnSpPr>
              <a:stCxn id="59" idx="3"/>
              <a:endCxn id="65" idx="6"/>
            </p:cNvCxnSpPr>
            <p:nvPr/>
          </p:nvCxnSpPr>
          <p:spPr bwMode="auto">
            <a:xfrm rot="5400000">
              <a:off x="3392207" y="5811545"/>
              <a:ext cx="554146" cy="68150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文字方塊 78"/>
            <p:cNvSpPr txBox="1"/>
            <p:nvPr/>
          </p:nvSpPr>
          <p:spPr>
            <a:xfrm>
              <a:off x="3624410" y="6000768"/>
              <a:ext cx="5613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i="1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3600" b="1" i="1" baseline="-25000" dirty="0" err="1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TW" altLang="en-US" sz="3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6125611" y="4500570"/>
            <a:ext cx="761433" cy="768484"/>
            <a:chOff x="5453641" y="4500570"/>
            <a:chExt cx="761433" cy="768484"/>
          </a:xfrm>
        </p:grpSpPr>
        <p:cxnSp>
          <p:nvCxnSpPr>
            <p:cNvPr id="67" name="直線單箭頭接點 66"/>
            <p:cNvCxnSpPr>
              <a:stCxn id="59" idx="7"/>
              <a:endCxn id="66" idx="2"/>
            </p:cNvCxnSpPr>
            <p:nvPr/>
          </p:nvCxnSpPr>
          <p:spPr bwMode="auto">
            <a:xfrm rot="5400000" flipH="1" flipV="1">
              <a:off x="5654159" y="4708139"/>
              <a:ext cx="482732" cy="63909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0" name="文字方塊 79"/>
            <p:cNvSpPr txBox="1"/>
            <p:nvPr/>
          </p:nvSpPr>
          <p:spPr>
            <a:xfrm>
              <a:off x="5453641" y="4500570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sz="36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橢圓 83"/>
          <p:cNvSpPr/>
          <p:nvPr/>
        </p:nvSpPr>
        <p:spPr bwMode="auto">
          <a:xfrm>
            <a:off x="-500098" y="5286388"/>
            <a:ext cx="2214578" cy="857256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Q: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2</a:t>
            </a:r>
            <a:r>
              <a:rPr lang="en-US" altLang="zh-TW" dirty="0" smtClean="0">
                <a:latin typeface="Britannic Bold" pitchFamily="34" charset="0"/>
              </a:rPr>
              <a:t>  G:3  </a:t>
            </a:r>
          </a:p>
          <a:p>
            <a:pPr algn="ctr"/>
            <a:r>
              <a:rPr lang="en-US" altLang="zh-TW" dirty="0" smtClean="0">
                <a:latin typeface="Britannic Bold" pitchFamily="34" charset="0"/>
              </a:rPr>
              <a:t>B:</a:t>
            </a:r>
            <a:r>
              <a:rPr lang="en-US" altLang="zh-TW" u="sng" dirty="0" smtClean="0">
                <a:solidFill>
                  <a:srgbClr val="FF0000"/>
                </a:solidFill>
                <a:latin typeface="Britannic Bold" pitchFamily="34" charset="0"/>
              </a:rPr>
              <a:t>y</a:t>
            </a:r>
            <a:endParaRPr kumimoji="1" lang="zh-TW" altLang="en-US" sz="2400" b="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597252" y="6018102"/>
            <a:ext cx="1188666" cy="515769"/>
            <a:chOff x="2282736" y="6392626"/>
            <a:chExt cx="1188666" cy="515769"/>
          </a:xfrm>
        </p:grpSpPr>
        <p:cxnSp>
          <p:nvCxnSpPr>
            <p:cNvPr id="86" name="直線單箭頭接點 85"/>
            <p:cNvCxnSpPr>
              <a:stCxn id="65" idx="2"/>
              <a:endCxn id="84" idx="5"/>
            </p:cNvCxnSpPr>
            <p:nvPr/>
          </p:nvCxnSpPr>
          <p:spPr bwMode="auto">
            <a:xfrm rot="10800000">
              <a:off x="3075646" y="6392626"/>
              <a:ext cx="395756" cy="41127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文字方塊 86"/>
            <p:cNvSpPr txBox="1"/>
            <p:nvPr/>
          </p:nvSpPr>
          <p:spPr>
            <a:xfrm>
              <a:off x="2282736" y="6446730"/>
              <a:ext cx="1125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zh-TW" altLang="en-US" sz="3600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TW" sz="3600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Q&gt;0</a:t>
              </a:r>
              <a:endParaRPr lang="zh-TW" alt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6072198" y="5875226"/>
            <a:ext cx="1071572" cy="771873"/>
            <a:chOff x="2971336" y="6035436"/>
            <a:chExt cx="1071572" cy="771873"/>
          </a:xfrm>
        </p:grpSpPr>
        <p:cxnSp>
          <p:nvCxnSpPr>
            <p:cNvPr id="94" name="直線單箭頭接點 93"/>
            <p:cNvCxnSpPr>
              <a:stCxn id="59" idx="5"/>
            </p:cNvCxnSpPr>
            <p:nvPr/>
          </p:nvCxnSpPr>
          <p:spPr bwMode="auto">
            <a:xfrm rot="16200000" flipH="1">
              <a:off x="3210753" y="5971767"/>
              <a:ext cx="768486" cy="89582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5" name="文字方塊 94"/>
            <p:cNvSpPr txBox="1"/>
            <p:nvPr/>
          </p:nvSpPr>
          <p:spPr>
            <a:xfrm>
              <a:off x="2971336" y="6160978"/>
              <a:ext cx="5613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i="1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TW" sz="3600" b="1" i="1" baseline="-25000" dirty="0" smtClean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TW" altLang="en-US" sz="3600" b="1" i="1" baseline="-250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2" name="禁止標誌 101"/>
          <p:cNvSpPr/>
          <p:nvPr/>
        </p:nvSpPr>
        <p:spPr bwMode="auto">
          <a:xfrm>
            <a:off x="6215074" y="6000768"/>
            <a:ext cx="571504" cy="571504"/>
          </a:xfrm>
          <a:prstGeom prst="noSmoking">
            <a:avLst/>
          </a:prstGeom>
          <a:solidFill>
            <a:srgbClr val="00B0F0">
              <a:alpha val="50196"/>
            </a:srgbClr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68" name="投影片編號版面配置區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35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99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02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0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08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1" grpId="2"/>
      <p:bldP spid="61" grpId="3"/>
      <p:bldP spid="62" grpId="0"/>
      <p:bldP spid="62" grpId="1"/>
      <p:bldP spid="62" grpId="2"/>
      <p:bldP spid="62" grpId="3"/>
      <p:bldP spid="63" grpId="0"/>
      <p:bldP spid="63" grpId="1"/>
      <p:bldP spid="63" grpId="2"/>
      <p:bldP spid="60" grpId="0"/>
      <p:bldP spid="60" grpId="1"/>
      <p:bldP spid="60" grpId="2"/>
      <p:bldP spid="60" grpId="3"/>
      <p:bldP spid="64" grpId="0" animBg="1"/>
      <p:bldP spid="64" grpId="1" animBg="1"/>
      <p:bldP spid="65" grpId="0" animBg="1"/>
      <p:bldP spid="65" grpId="1" animBg="1"/>
      <p:bldP spid="66" grpId="0" animBg="1"/>
      <p:bldP spid="84" grpId="0" animBg="1"/>
      <p:bldP spid="84" grpId="1" animBg="1"/>
      <p:bldP spid="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Simulation Development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Events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Stochastic model and system attributes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System States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Britannic Bold" pitchFamily="34" charset="0"/>
              </a:rPr>
              <a:t>Relationship among events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Time handling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Output statistics</a:t>
            </a:r>
          </a:p>
          <a:p>
            <a:endParaRPr lang="en-US" altLang="zh-TW" dirty="0" smtClean="0">
              <a:latin typeface="Britannic Bold" pitchFamily="34" charset="0"/>
            </a:endParaRPr>
          </a:p>
          <a:p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Relationships among Events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029604" cy="876296"/>
          </a:xfrm>
        </p:spPr>
        <p:txBody>
          <a:bodyPr/>
          <a:lstStyle/>
          <a:p>
            <a:pPr latinLnBrk="0"/>
            <a:r>
              <a:rPr lang="en-US" altLang="zh-TW" sz="3000" dirty="0" smtClean="0">
                <a:latin typeface="Britannic Bold" pitchFamily="34" charset="0"/>
              </a:rPr>
              <a:t>Each Event has a </a:t>
            </a:r>
            <a:r>
              <a:rPr lang="en-US" altLang="zh-TW" sz="3000" b="1" i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timestamp</a:t>
            </a:r>
            <a:r>
              <a:rPr lang="en-US" altLang="zh-TW" sz="3000" dirty="0" smtClean="0">
                <a:latin typeface="Britannic Bold" pitchFamily="34" charset="0"/>
              </a:rPr>
              <a:t> indicating when it occurs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571604" y="3071810"/>
            <a:ext cx="2714644" cy="785818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Arrival Event </a:t>
            </a:r>
            <a:r>
              <a:rPr kumimoji="1" lang="en-US" altLang="zh-TW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b="1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kumimoji="1" lang="zh-TW" altLang="en-US" sz="2400" b="1" i="1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2114080" y="3857628"/>
            <a:ext cx="1643074" cy="928694"/>
            <a:chOff x="2899898" y="3714752"/>
            <a:chExt cx="1643074" cy="928694"/>
          </a:xfrm>
        </p:grpSpPr>
        <p:sp>
          <p:nvSpPr>
            <p:cNvPr id="7" name="流程圖: 決策 6"/>
            <p:cNvSpPr/>
            <p:nvPr/>
          </p:nvSpPr>
          <p:spPr bwMode="auto">
            <a:xfrm>
              <a:off x="2899898" y="4143380"/>
              <a:ext cx="1643074" cy="500066"/>
            </a:xfrm>
            <a:prstGeom prst="flowChartDecision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latin typeface="Britannic Bold" pitchFamily="34" charset="0"/>
                </a:rPr>
                <a:t>B?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9" name="直線單箭頭接點 8"/>
            <p:cNvCxnSpPr>
              <a:stCxn id="5" idx="2"/>
              <a:endCxn id="7" idx="0"/>
            </p:cNvCxnSpPr>
            <p:nvPr/>
          </p:nvCxnSpPr>
          <p:spPr bwMode="auto">
            <a:xfrm rot="16200000" flipH="1">
              <a:off x="3503775" y="3925720"/>
              <a:ext cx="428628" cy="66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群組 39"/>
          <p:cNvGrpSpPr/>
          <p:nvPr/>
        </p:nvGrpSpPr>
        <p:grpSpPr>
          <a:xfrm>
            <a:off x="3757154" y="4143380"/>
            <a:ext cx="4386746" cy="785818"/>
            <a:chOff x="4542972" y="4000504"/>
            <a:chExt cx="4386746" cy="785818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29190" y="4000504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Britannic Bold" pitchFamily="34" charset="0"/>
                </a:rPr>
                <a:t>N</a:t>
              </a:r>
              <a:endParaRPr lang="zh-TW" altLang="en-US" dirty="0">
                <a:latin typeface="Britannic Bold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786446" y="4000504"/>
              <a:ext cx="3143272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Start Service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b="1" i="1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線單箭頭接點 13"/>
            <p:cNvCxnSpPr>
              <a:stCxn id="7" idx="3"/>
              <a:endCxn id="13" idx="1"/>
            </p:cNvCxnSpPr>
            <p:nvPr/>
          </p:nvCxnSpPr>
          <p:spPr bwMode="auto">
            <a:xfrm>
              <a:off x="4542972" y="4393413"/>
              <a:ext cx="1243474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群組 40"/>
          <p:cNvGrpSpPr/>
          <p:nvPr/>
        </p:nvGrpSpPr>
        <p:grpSpPr>
          <a:xfrm>
            <a:off x="6029788" y="4929199"/>
            <a:ext cx="1071570" cy="772435"/>
            <a:chOff x="6815606" y="4786323"/>
            <a:chExt cx="1071570" cy="772435"/>
          </a:xfrm>
        </p:grpSpPr>
        <p:sp>
          <p:nvSpPr>
            <p:cNvPr id="17" name="橢圓 16"/>
            <p:cNvSpPr/>
            <p:nvPr/>
          </p:nvSpPr>
          <p:spPr bwMode="auto">
            <a:xfrm>
              <a:off x="6815606" y="5130130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B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Y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18" name="直線單箭頭接點 17"/>
            <p:cNvCxnSpPr>
              <a:stCxn id="13" idx="2"/>
              <a:endCxn id="17" idx="0"/>
            </p:cNvCxnSpPr>
            <p:nvPr/>
          </p:nvCxnSpPr>
          <p:spPr bwMode="auto">
            <a:xfrm rot="5400000">
              <a:off x="7182833" y="4954881"/>
              <a:ext cx="343808" cy="66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2" name="群組 41"/>
          <p:cNvGrpSpPr/>
          <p:nvPr/>
        </p:nvGrpSpPr>
        <p:grpSpPr>
          <a:xfrm>
            <a:off x="4957086" y="5701634"/>
            <a:ext cx="3214710" cy="1084952"/>
            <a:chOff x="5742904" y="5558758"/>
            <a:chExt cx="3214710" cy="1084952"/>
          </a:xfrm>
        </p:grpSpPr>
        <p:sp>
          <p:nvSpPr>
            <p:cNvPr id="21" name="矩形 20"/>
            <p:cNvSpPr/>
            <p:nvPr/>
          </p:nvSpPr>
          <p:spPr bwMode="auto">
            <a:xfrm>
              <a:off x="5742904" y="5857892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b="1" i="1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t+ServiceTime</a:t>
              </a:r>
              <a:r>
                <a:rPr lang="en-US" altLang="zh-TW" b="1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endParaRPr kumimoji="1" lang="zh-TW" altLang="en-US" sz="2400" b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直線單箭頭接點 23"/>
            <p:cNvCxnSpPr>
              <a:stCxn id="17" idx="4"/>
              <a:endCxn id="21" idx="0"/>
            </p:cNvCxnSpPr>
            <p:nvPr/>
          </p:nvCxnSpPr>
          <p:spPr bwMode="auto">
            <a:xfrm rot="5400000">
              <a:off x="7201258" y="5707759"/>
              <a:ext cx="299134" cy="11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矩形 27"/>
          <p:cNvSpPr/>
          <p:nvPr/>
        </p:nvSpPr>
        <p:spPr bwMode="auto">
          <a:xfrm>
            <a:off x="1571604" y="6000768"/>
            <a:ext cx="2714644" cy="785818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Arrival Event </a:t>
            </a:r>
            <a:r>
              <a:rPr kumimoji="1" lang="en-US" altLang="zh-TW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b="1" i="1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t+ArrivalTime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kumimoji="1" lang="zh-TW" altLang="en-US" sz="2400" b="1" i="1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2399832" y="4786322"/>
            <a:ext cx="1071570" cy="857256"/>
            <a:chOff x="3185650" y="4643446"/>
            <a:chExt cx="1071570" cy="857256"/>
          </a:xfrm>
        </p:grpSpPr>
        <p:cxnSp>
          <p:nvCxnSpPr>
            <p:cNvPr id="10" name="直線單箭頭接點 9"/>
            <p:cNvCxnSpPr>
              <a:stCxn id="7" idx="2"/>
              <a:endCxn id="30" idx="0"/>
            </p:cNvCxnSpPr>
            <p:nvPr/>
          </p:nvCxnSpPr>
          <p:spPr bwMode="auto">
            <a:xfrm rot="5400000">
              <a:off x="3507121" y="4857760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文字方塊 26"/>
            <p:cNvSpPr txBox="1"/>
            <p:nvPr/>
          </p:nvSpPr>
          <p:spPr>
            <a:xfrm flipH="1">
              <a:off x="3714744" y="4643446"/>
              <a:ext cx="29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ritannic Bold" pitchFamily="34" charset="0"/>
                </a:rPr>
                <a:t>Y</a:t>
              </a:r>
              <a:endParaRPr lang="zh-TW" altLang="en-US" dirty="0">
                <a:latin typeface="Britannic Bold" pitchFamily="34" charset="0"/>
              </a:endParaRPr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3185650" y="5072074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Q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  <a:cs typeface="Times New Roman" pitchFamily="18" charset="0"/>
                </a:rPr>
                <a:t>+ +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</p:grpSp>
      <p:cxnSp>
        <p:nvCxnSpPr>
          <p:cNvPr id="32" name="直線單箭頭接點 31"/>
          <p:cNvCxnSpPr>
            <a:endCxn id="28" idx="0"/>
          </p:cNvCxnSpPr>
          <p:nvPr/>
        </p:nvCxnSpPr>
        <p:spPr bwMode="auto">
          <a:xfrm rot="16200000" flipH="1">
            <a:off x="2746419" y="5818261"/>
            <a:ext cx="357190" cy="78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endCxn id="28" idx="3"/>
          </p:cNvCxnSpPr>
          <p:nvPr/>
        </p:nvCxnSpPr>
        <p:spPr bwMode="auto">
          <a:xfrm rot="10800000">
            <a:off x="4286248" y="6393677"/>
            <a:ext cx="67083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31"/>
          <p:cNvSpPr txBox="1">
            <a:spLocks noChangeArrowheads="1"/>
          </p:cNvSpPr>
          <p:nvPr/>
        </p:nvSpPr>
        <p:spPr bwMode="auto">
          <a:xfrm>
            <a:off x="4572000" y="2576498"/>
            <a:ext cx="4619628" cy="14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System States</a:t>
            </a:r>
            <a:endParaRPr kumimoji="1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Q: # of aircrafts waiting for landing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G: # of aircrafts on the ground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B: y/n, y if the runway is busy</a:t>
            </a: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Relationships among Events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457756" y="5929330"/>
            <a:ext cx="2714644" cy="785818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Departure Event </a:t>
            </a:r>
            <a:r>
              <a:rPr kumimoji="1" lang="en-US" altLang="zh-TW" sz="2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b="1" i="1" dirty="0" err="1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t+ParkTime</a:t>
            </a:r>
            <a:r>
              <a:rPr lang="en-US" altLang="zh-TW" b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kumimoji="1" lang="zh-TW" altLang="en-US" sz="2400" b="1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2000232" y="3786984"/>
            <a:ext cx="1643074" cy="856462"/>
            <a:chOff x="2571736" y="3715546"/>
            <a:chExt cx="1643074" cy="856462"/>
          </a:xfrm>
        </p:grpSpPr>
        <p:sp>
          <p:nvSpPr>
            <p:cNvPr id="7" name="流程圖: 決策 6"/>
            <p:cNvSpPr/>
            <p:nvPr/>
          </p:nvSpPr>
          <p:spPr bwMode="auto">
            <a:xfrm>
              <a:off x="2571736" y="4000504"/>
              <a:ext cx="1643074" cy="571504"/>
            </a:xfrm>
            <a:prstGeom prst="flowChartDecision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latin typeface="Britannic Bold" pitchFamily="34" charset="0"/>
                </a:rPr>
                <a:t>Q</a:t>
              </a:r>
              <a:r>
                <a:rPr lang="zh-TW" altLang="en-US" dirty="0" smtClean="0">
                  <a:latin typeface="Britannic Bold" pitchFamily="34" charset="0"/>
                </a:rPr>
                <a:t> </a:t>
              </a:r>
              <a:r>
                <a:rPr lang="en-US" altLang="zh-TW" dirty="0" smtClean="0">
                  <a:latin typeface="Britannic Bold" pitchFamily="34" charset="0"/>
                </a:rPr>
                <a:t>&gt;</a:t>
              </a:r>
              <a:r>
                <a:rPr lang="zh-TW" altLang="en-US" dirty="0" smtClean="0">
                  <a:latin typeface="Britannic Bold" pitchFamily="34" charset="0"/>
                </a:rPr>
                <a:t> </a:t>
              </a:r>
              <a:r>
                <a:rPr lang="en-US" altLang="zh-TW" dirty="0" smtClean="0">
                  <a:latin typeface="Britannic Bold" pitchFamily="34" charset="0"/>
                </a:rPr>
                <a:t>0?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9" name="直線單箭頭接點 8"/>
            <p:cNvCxnSpPr>
              <a:stCxn id="39" idx="4"/>
              <a:endCxn id="7" idx="0"/>
            </p:cNvCxnSpPr>
            <p:nvPr/>
          </p:nvCxnSpPr>
          <p:spPr bwMode="auto">
            <a:xfrm rot="5400000">
              <a:off x="3250397" y="38576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群組 63"/>
          <p:cNvGrpSpPr/>
          <p:nvPr/>
        </p:nvGrpSpPr>
        <p:grpSpPr>
          <a:xfrm>
            <a:off x="3599764" y="3929066"/>
            <a:ext cx="4186946" cy="785818"/>
            <a:chOff x="4171268" y="3857628"/>
            <a:chExt cx="4186946" cy="785818"/>
          </a:xfrm>
        </p:grpSpPr>
        <p:sp>
          <p:nvSpPr>
            <p:cNvPr id="12" name="文字方塊 11"/>
            <p:cNvSpPr txBox="1"/>
            <p:nvPr/>
          </p:nvSpPr>
          <p:spPr>
            <a:xfrm>
              <a:off x="4500562" y="3896029"/>
              <a:ext cx="341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Britannic Bold" pitchFamily="34" charset="0"/>
                </a:rPr>
                <a:t>Y</a:t>
              </a:r>
              <a:endParaRPr lang="zh-TW" altLang="en-US" dirty="0">
                <a:latin typeface="Britannic Bold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14942" y="3857628"/>
              <a:ext cx="3143272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Start Service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b="1" i="1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線單箭頭接點 13"/>
            <p:cNvCxnSpPr>
              <a:stCxn id="7" idx="3"/>
              <a:endCxn id="13" idx="1"/>
            </p:cNvCxnSpPr>
            <p:nvPr/>
          </p:nvCxnSpPr>
          <p:spPr bwMode="auto">
            <a:xfrm flipV="1">
              <a:off x="4171268" y="4250537"/>
              <a:ext cx="1043674" cy="35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矩形 20"/>
          <p:cNvSpPr/>
          <p:nvPr/>
        </p:nvSpPr>
        <p:spPr bwMode="auto">
          <a:xfrm>
            <a:off x="1214414" y="2214554"/>
            <a:ext cx="3214710" cy="785818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rPr>
              <a:t>Finish Service Event </a:t>
            </a:r>
            <a:r>
              <a:rPr kumimoji="1" lang="en-US" altLang="zh-TW" sz="24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TW" sz="2400" b="1" i="1" u="none" strike="noStrike" cap="none" normalizeH="0" baseline="-2500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endParaRPr kumimoji="1" lang="en-US" altLang="zh-TW" sz="2400" b="1" i="1" u="none" strike="noStrike" cap="none" normalizeH="0" baseline="-2500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b="1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kumimoji="1" lang="zh-TW" altLang="en-US" sz="2400" b="1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2285984" y="4538971"/>
            <a:ext cx="1071570" cy="961731"/>
            <a:chOff x="2857488" y="4467533"/>
            <a:chExt cx="1071570" cy="961731"/>
          </a:xfrm>
        </p:grpSpPr>
        <p:sp>
          <p:nvSpPr>
            <p:cNvPr id="17" name="橢圓 16"/>
            <p:cNvSpPr/>
            <p:nvPr/>
          </p:nvSpPr>
          <p:spPr bwMode="auto">
            <a:xfrm>
              <a:off x="2857488" y="5000636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B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  <a:cs typeface="Times New Roman" pitchFamily="18" charset="0"/>
                </a:rPr>
                <a:t>N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10" name="直線單箭頭接點 9"/>
            <p:cNvCxnSpPr>
              <a:stCxn id="7" idx="2"/>
              <a:endCxn id="17" idx="0"/>
            </p:cNvCxnSpPr>
            <p:nvPr/>
          </p:nvCxnSpPr>
          <p:spPr bwMode="auto">
            <a:xfrm rot="5400000">
              <a:off x="3178959" y="4786322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文字方塊 26"/>
            <p:cNvSpPr txBox="1"/>
            <p:nvPr/>
          </p:nvSpPr>
          <p:spPr>
            <a:xfrm flipH="1">
              <a:off x="3000364" y="4467533"/>
              <a:ext cx="29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Britannic Bold" pitchFamily="34" charset="0"/>
                </a:rPr>
                <a:t>N</a:t>
              </a:r>
              <a:endParaRPr lang="zh-TW" altLang="en-US" dirty="0">
                <a:latin typeface="Britannic Bold" pitchFamily="34" charset="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685980" y="4714884"/>
            <a:ext cx="1071570" cy="785818"/>
            <a:chOff x="6257484" y="4643446"/>
            <a:chExt cx="1071570" cy="785818"/>
          </a:xfrm>
        </p:grpSpPr>
        <p:cxnSp>
          <p:nvCxnSpPr>
            <p:cNvPr id="18" name="直線單箭頭接點 17"/>
            <p:cNvCxnSpPr>
              <a:stCxn id="13" idx="2"/>
              <a:endCxn id="30" idx="0"/>
            </p:cNvCxnSpPr>
            <p:nvPr/>
          </p:nvCxnSpPr>
          <p:spPr bwMode="auto">
            <a:xfrm rot="16200000" flipH="1">
              <a:off x="6611328" y="4818695"/>
              <a:ext cx="357190" cy="66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橢圓 29"/>
            <p:cNvSpPr/>
            <p:nvPr/>
          </p:nvSpPr>
          <p:spPr bwMode="auto">
            <a:xfrm>
              <a:off x="6257484" y="5000636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  <a:cs typeface="Times New Roman" pitchFamily="18" charset="0"/>
                </a:rPr>
                <a:t>Q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--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2" name="直線單箭頭接點 31"/>
          <p:cNvCxnSpPr>
            <a:endCxn id="5" idx="0"/>
          </p:cNvCxnSpPr>
          <p:nvPr/>
        </p:nvCxnSpPr>
        <p:spPr bwMode="auto">
          <a:xfrm rot="5400000">
            <a:off x="2604110" y="5711671"/>
            <a:ext cx="428628" cy="66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endCxn id="5" idx="3"/>
          </p:cNvCxnSpPr>
          <p:nvPr/>
        </p:nvCxnSpPr>
        <p:spPr bwMode="auto">
          <a:xfrm rot="10800000">
            <a:off x="4172400" y="6322239"/>
            <a:ext cx="427496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6" name="群組 65"/>
          <p:cNvGrpSpPr/>
          <p:nvPr/>
        </p:nvGrpSpPr>
        <p:grpSpPr>
          <a:xfrm>
            <a:off x="4614410" y="5501496"/>
            <a:ext cx="3214710" cy="1213652"/>
            <a:chOff x="5185914" y="5430058"/>
            <a:chExt cx="3214710" cy="1213652"/>
          </a:xfrm>
        </p:grpSpPr>
        <p:cxnSp>
          <p:nvCxnSpPr>
            <p:cNvPr id="24" name="直線單箭頭接點 23"/>
            <p:cNvCxnSpPr>
              <a:stCxn id="30" idx="4"/>
              <a:endCxn id="40" idx="0"/>
            </p:cNvCxnSpPr>
            <p:nvPr/>
          </p:nvCxnSpPr>
          <p:spPr bwMode="auto">
            <a:xfrm rot="5400000">
              <a:off x="6578955" y="5643578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矩形 39"/>
            <p:cNvSpPr/>
            <p:nvPr/>
          </p:nvSpPr>
          <p:spPr bwMode="auto">
            <a:xfrm>
              <a:off x="5185914" y="5857892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</a:t>
              </a:r>
              <a:r>
                <a:rPr lang="en-US" altLang="zh-TW" b="1" i="1" dirty="0" err="1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t+ServiceTime</a:t>
              </a:r>
              <a:r>
                <a:rPr lang="en-US" altLang="zh-TW" b="1" dirty="0" smtClean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endParaRPr kumimoji="1" lang="zh-TW" altLang="en-US" sz="2400" b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2285984" y="3001166"/>
            <a:ext cx="1071570" cy="785024"/>
            <a:chOff x="2857488" y="2929728"/>
            <a:chExt cx="1071570" cy="785024"/>
          </a:xfrm>
        </p:grpSpPr>
        <p:sp>
          <p:nvSpPr>
            <p:cNvPr id="39" name="橢圓 38"/>
            <p:cNvSpPr/>
            <p:nvPr/>
          </p:nvSpPr>
          <p:spPr bwMode="auto">
            <a:xfrm>
              <a:off x="2857488" y="3286124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  <a:cs typeface="Times New Roman" pitchFamily="18" charset="0"/>
                </a:rPr>
                <a:t>G+ +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</a:endParaRPr>
            </a:p>
          </p:txBody>
        </p:sp>
        <p:cxnSp>
          <p:nvCxnSpPr>
            <p:cNvPr id="50" name="直線單箭頭接點 49"/>
            <p:cNvCxnSpPr>
              <a:stCxn id="21" idx="2"/>
              <a:endCxn id="39" idx="0"/>
            </p:cNvCxnSpPr>
            <p:nvPr/>
          </p:nvCxnSpPr>
          <p:spPr bwMode="auto">
            <a:xfrm rot="5400000">
              <a:off x="3214678" y="310752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9" name="Rectangle 31"/>
          <p:cNvSpPr txBox="1">
            <a:spLocks noChangeArrowheads="1"/>
          </p:cNvSpPr>
          <p:nvPr/>
        </p:nvSpPr>
        <p:spPr bwMode="auto">
          <a:xfrm>
            <a:off x="4572000" y="2285992"/>
            <a:ext cx="4619628" cy="14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System States</a:t>
            </a:r>
            <a:endParaRPr kumimoji="1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Q: # of aircrafts waiting for landing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G: # of aircrafts on the ground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B: y/n, y if the runway is busy</a:t>
            </a:r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Relationships among Events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28728" y="2214554"/>
            <a:ext cx="2786082" cy="785818"/>
          </a:xfrm>
          <a:prstGeom prst="rect">
            <a:avLst/>
          </a:prstGeom>
          <a:noFill/>
          <a:ln w="38100" cap="flat" cmpd="sng" algn="ctr">
            <a:solidFill>
              <a:srgbClr val="CC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latin typeface="Britannic Bold" pitchFamily="34" charset="0"/>
              </a:rPr>
              <a:t>Departure Event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rgbClr val="993300"/>
                </a:solidFill>
                <a:latin typeface="Britannic Bold" pitchFamily="34" charset="0"/>
              </a:rPr>
              <a:t>@ </a:t>
            </a:r>
            <a:r>
              <a:rPr lang="en-US" altLang="zh-TW" b="1" i="1" dirty="0" smtClean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kumimoji="1" lang="zh-TW" altLang="en-US" sz="2400" b="1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61"/>
          <p:cNvGrpSpPr/>
          <p:nvPr/>
        </p:nvGrpSpPr>
        <p:grpSpPr>
          <a:xfrm>
            <a:off x="2285984" y="3001166"/>
            <a:ext cx="1071570" cy="785024"/>
            <a:chOff x="2857488" y="2929728"/>
            <a:chExt cx="1071570" cy="785024"/>
          </a:xfrm>
        </p:grpSpPr>
        <p:sp>
          <p:nvSpPr>
            <p:cNvPr id="39" name="橢圓 38"/>
            <p:cNvSpPr/>
            <p:nvPr/>
          </p:nvSpPr>
          <p:spPr bwMode="auto">
            <a:xfrm>
              <a:off x="2857488" y="3286124"/>
              <a:ext cx="1071570" cy="428628"/>
            </a:xfrm>
            <a:prstGeom prst="ellipse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  <a:cs typeface="Times New Roman" pitchFamily="18" charset="0"/>
                </a:rPr>
                <a:t>G</a:t>
              </a: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--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直線單箭頭接點 49"/>
            <p:cNvCxnSpPr>
              <a:stCxn id="21" idx="2"/>
              <a:endCxn id="39" idx="0"/>
            </p:cNvCxnSpPr>
            <p:nvPr/>
          </p:nvCxnSpPr>
          <p:spPr bwMode="auto">
            <a:xfrm rot="5400000">
              <a:off x="3214678" y="310752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9" name="Rectangle 31"/>
          <p:cNvSpPr txBox="1">
            <a:spLocks noChangeArrowheads="1"/>
          </p:cNvSpPr>
          <p:nvPr/>
        </p:nvSpPr>
        <p:spPr bwMode="auto">
          <a:xfrm>
            <a:off x="4572000" y="2285992"/>
            <a:ext cx="4619628" cy="149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  <a:cs typeface="+mn-cs"/>
              </a:rPr>
              <a:t>System States</a:t>
            </a:r>
            <a:endParaRPr kumimoji="1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Britannic Bold" pitchFamily="34" charset="0"/>
              <a:ea typeface="+mn-ea"/>
              <a:cs typeface="+mn-cs"/>
            </a:endParaRP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Q: # of aircrafts waiting for landing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G: # of aircrafts on the ground</a:t>
            </a:r>
          </a:p>
          <a:p>
            <a:pPr marL="720090" marR="0" lvl="1" indent="-32004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/>
              <a:buChar char=""/>
              <a:tabLst/>
              <a:defRPr/>
            </a:pP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Britannic Bold" pitchFamily="34" charset="0"/>
                <a:ea typeface="+mn-ea"/>
              </a:rPr>
              <a:t>B: y/n, y if the runway is busy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b="1" dirty="0" smtClean="0">
                <a:latin typeface="Britannic Bold" pitchFamily="34" charset="0"/>
              </a:rPr>
              <a:t>Why?</a:t>
            </a:r>
            <a:endParaRPr lang="zh-TW" altLang="zh-TW" b="1" dirty="0">
              <a:latin typeface="Britannic Bold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981200"/>
            <a:ext cx="8429684" cy="4114800"/>
          </a:xfrm>
        </p:spPr>
        <p:txBody>
          <a:bodyPr/>
          <a:lstStyle/>
          <a:p>
            <a:pPr latinLnBrk="0"/>
            <a:r>
              <a:rPr lang="en-US" altLang="zh-TW" sz="3200" dirty="0">
                <a:latin typeface="Britannic Bold" pitchFamily="34" charset="0"/>
                <a:ea typeface="新細明體" pitchFamily="18" charset="-120"/>
              </a:rPr>
              <a:t>Analysis tool for predicating  the effect of changes</a:t>
            </a:r>
          </a:p>
          <a:p>
            <a:pPr marL="0" indent="0">
              <a:buNone/>
            </a:pPr>
            <a:r>
              <a:rPr lang="en-US" altLang="zh-TW" sz="2000" dirty="0">
                <a:latin typeface="Britannic Bold" pitchFamily="34" charset="0"/>
                <a:ea typeface="新細明體" pitchFamily="18" charset="-120"/>
              </a:rPr>
              <a:t>-Potential changes to the system can be simulated and predicate their impact on the system.</a:t>
            </a:r>
          </a:p>
          <a:p>
            <a:pPr marL="0" indent="0">
              <a:buNone/>
            </a:pPr>
            <a:endParaRPr lang="en-US" altLang="zh-TW" sz="3200" dirty="0" smtClean="0">
              <a:latin typeface="Times New Roman" pitchFamily="18" charset="0"/>
              <a:cs typeface="Times New Roman" pitchFamily="18" charset="0"/>
            </a:endParaRPr>
          </a:p>
          <a:p>
            <a:pPr latinLnBrk="0"/>
            <a:r>
              <a:rPr lang="en-US" altLang="zh-TW" sz="3200" dirty="0">
                <a:latin typeface="Britannic Bold" pitchFamily="34" charset="0"/>
                <a:ea typeface="新細明體" pitchFamily="18" charset="-120"/>
              </a:rPr>
              <a:t>Design tool to predicate the performance of new system</a:t>
            </a:r>
          </a:p>
          <a:p>
            <a:pPr marL="0" indent="0">
              <a:buNone/>
            </a:pPr>
            <a:r>
              <a:rPr lang="en-US" altLang="zh-TW" sz="2000" dirty="0">
                <a:latin typeface="Britannic Bold" pitchFamily="34" charset="0"/>
                <a:ea typeface="新細明體" pitchFamily="18" charset="-120"/>
              </a:rPr>
              <a:t>-Find adequate parameters before implementation.</a:t>
            </a:r>
          </a:p>
          <a:p>
            <a:pPr marL="0" indent="0" latinLnBrk="0">
              <a:buNone/>
            </a:pPr>
            <a:endParaRPr lang="zh-TW" altLang="zh-TW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1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Simulation Development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Events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Stochastic model and system attributes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System States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Relationship among events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Britannic Bold" pitchFamily="34" charset="0"/>
              </a:rPr>
              <a:t>Time handling</a:t>
            </a:r>
          </a:p>
          <a:p>
            <a:r>
              <a:rPr lang="en-US" altLang="zh-TW" sz="3200" dirty="0" smtClean="0">
                <a:latin typeface="Britannic Bold" pitchFamily="34" charset="0"/>
              </a:rPr>
              <a:t>Output statistics</a:t>
            </a:r>
          </a:p>
          <a:p>
            <a:endParaRPr lang="en-US" altLang="zh-TW" dirty="0" smtClean="0">
              <a:latin typeface="Britannic Bold" pitchFamily="34" charset="0"/>
            </a:endParaRPr>
          </a:p>
          <a:p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字方塊 112"/>
          <p:cNvSpPr txBox="1"/>
          <p:nvPr/>
        </p:nvSpPr>
        <p:spPr>
          <a:xfrm>
            <a:off x="71406" y="6253483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00:00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Time Handling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376362"/>
          </a:xfrm>
        </p:spPr>
        <p:txBody>
          <a:bodyPr/>
          <a:lstStyle/>
          <a:p>
            <a:r>
              <a:rPr lang="en-US" altLang="zh-TW" sz="3200" dirty="0" smtClean="0">
                <a:latin typeface="Britannic Bold" pitchFamily="34" charset="0"/>
              </a:rPr>
              <a:t>How to progress Simulation time?</a:t>
            </a:r>
          </a:p>
          <a:p>
            <a:pPr lvl="1"/>
            <a:r>
              <a:rPr lang="en-US" altLang="zh-TW" sz="3000" dirty="0" smtClean="0">
                <a:latin typeface="Britannic Bold" pitchFamily="34" charset="0"/>
              </a:rPr>
              <a:t>Time-slices Approach</a:t>
            </a:r>
          </a:p>
          <a:p>
            <a:pPr lvl="1"/>
            <a:endParaRPr lang="zh-TW" altLang="en-US" sz="3000" dirty="0">
              <a:latin typeface="Britannic Bold" pitchFamily="34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785786" y="5500702"/>
            <a:ext cx="75724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6760014" y="5572140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Simulation time</a:t>
            </a:r>
            <a:endParaRPr lang="zh-TW" altLang="en-US" dirty="0">
              <a:latin typeface="Britannic Bold" pitchFamily="34" charset="0"/>
            </a:endParaRPr>
          </a:p>
        </p:txBody>
      </p:sp>
      <p:cxnSp>
        <p:nvCxnSpPr>
          <p:cNvPr id="13" name="直線接點 12"/>
          <p:cNvCxnSpPr/>
          <p:nvPr/>
        </p:nvCxnSpPr>
        <p:spPr bwMode="auto">
          <a:xfrm rot="5400000">
            <a:off x="714348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 rot="5400000">
            <a:off x="1142976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 rot="5400000">
            <a:off x="1571604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 rot="5400000">
            <a:off x="2000232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接點 21"/>
          <p:cNvCxnSpPr/>
          <p:nvPr/>
        </p:nvCxnSpPr>
        <p:spPr bwMode="auto">
          <a:xfrm rot="5400000">
            <a:off x="2428860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 rot="5400000">
            <a:off x="2857488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接點 23"/>
          <p:cNvCxnSpPr/>
          <p:nvPr/>
        </p:nvCxnSpPr>
        <p:spPr bwMode="auto">
          <a:xfrm rot="5400000">
            <a:off x="3286116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/>
          <p:nvPr/>
        </p:nvCxnSpPr>
        <p:spPr bwMode="auto">
          <a:xfrm rot="5400000">
            <a:off x="3714744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線接點 25"/>
          <p:cNvCxnSpPr/>
          <p:nvPr/>
        </p:nvCxnSpPr>
        <p:spPr bwMode="auto">
          <a:xfrm rot="5400000">
            <a:off x="4143372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線接點 26"/>
          <p:cNvCxnSpPr/>
          <p:nvPr/>
        </p:nvCxnSpPr>
        <p:spPr bwMode="auto">
          <a:xfrm rot="5400000">
            <a:off x="4572000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接點 27"/>
          <p:cNvCxnSpPr/>
          <p:nvPr/>
        </p:nvCxnSpPr>
        <p:spPr bwMode="auto">
          <a:xfrm rot="5400000">
            <a:off x="5000628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 rot="5400000">
            <a:off x="5429256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rot="5400000">
            <a:off x="5857884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/>
          <p:cNvCxnSpPr/>
          <p:nvPr/>
        </p:nvCxnSpPr>
        <p:spPr bwMode="auto">
          <a:xfrm rot="5400000">
            <a:off x="6286512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rot="5400000">
            <a:off x="6715140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線接點 32"/>
          <p:cNvCxnSpPr/>
          <p:nvPr/>
        </p:nvCxnSpPr>
        <p:spPr bwMode="auto">
          <a:xfrm rot="5400000">
            <a:off x="7143768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/>
          <p:nvPr/>
        </p:nvCxnSpPr>
        <p:spPr bwMode="auto">
          <a:xfrm rot="5400000">
            <a:off x="7572395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線接點 34"/>
          <p:cNvCxnSpPr/>
          <p:nvPr/>
        </p:nvCxnSpPr>
        <p:spPr bwMode="auto">
          <a:xfrm rot="5400000">
            <a:off x="8001023" y="5429264"/>
            <a:ext cx="142876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7" name="群組 86"/>
          <p:cNvGrpSpPr/>
          <p:nvPr/>
        </p:nvGrpSpPr>
        <p:grpSpPr>
          <a:xfrm>
            <a:off x="0" y="4500570"/>
            <a:ext cx="2285984" cy="1000132"/>
            <a:chOff x="0" y="4500570"/>
            <a:chExt cx="2285984" cy="1000132"/>
          </a:xfrm>
        </p:grpSpPr>
        <p:sp>
          <p:nvSpPr>
            <p:cNvPr id="36" name="矩形 35"/>
            <p:cNvSpPr/>
            <p:nvPr/>
          </p:nvSpPr>
          <p:spPr bwMode="auto">
            <a:xfrm>
              <a:off x="0" y="4500570"/>
              <a:ext cx="228598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00:02:19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線單箭頭接點 37"/>
            <p:cNvCxnSpPr>
              <a:stCxn id="36" idx="2"/>
            </p:cNvCxnSpPr>
            <p:nvPr/>
          </p:nvCxnSpPr>
          <p:spPr bwMode="auto">
            <a:xfrm rot="5400000">
              <a:off x="964389" y="5322099"/>
              <a:ext cx="214314" cy="1428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4" name="群組 43"/>
          <p:cNvGrpSpPr/>
          <p:nvPr/>
        </p:nvGrpSpPr>
        <p:grpSpPr>
          <a:xfrm>
            <a:off x="2428860" y="5610541"/>
            <a:ext cx="2707793" cy="461665"/>
            <a:chOff x="2428860" y="5610541"/>
            <a:chExt cx="2707793" cy="461665"/>
          </a:xfrm>
        </p:grpSpPr>
        <p:cxnSp>
          <p:nvCxnSpPr>
            <p:cNvPr id="42" name="直線單箭頭接點 41"/>
            <p:cNvCxnSpPr/>
            <p:nvPr/>
          </p:nvCxnSpPr>
          <p:spPr bwMode="auto">
            <a:xfrm>
              <a:off x="3357554" y="5630196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3" name="文字方塊 42"/>
            <p:cNvSpPr txBox="1"/>
            <p:nvPr/>
          </p:nvSpPr>
          <p:spPr>
            <a:xfrm>
              <a:off x="2428860" y="5610541"/>
              <a:ext cx="2707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B050"/>
                  </a:solidFill>
                  <a:latin typeface="Britannic Bold" pitchFamily="34" charset="0"/>
                </a:rPr>
                <a:t>A time-slice</a:t>
              </a:r>
              <a:r>
                <a:rPr lang="en-US" altLang="zh-TW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TW" dirty="0" smtClean="0">
                  <a:solidFill>
                    <a:srgbClr val="00B050"/>
                  </a:solidFill>
                  <a:latin typeface="Britannic Bold" pitchFamily="34" charset="0"/>
                  <a:cs typeface="Times New Roman" pitchFamily="18" charset="0"/>
                </a:rPr>
                <a:t>5</a:t>
              </a:r>
              <a:r>
                <a:rPr lang="en-US" altLang="zh-TW" dirty="0" smtClean="0">
                  <a:solidFill>
                    <a:srgbClr val="00B050"/>
                  </a:solidFill>
                  <a:latin typeface="Britannic Bold" pitchFamily="34" charset="0"/>
                </a:rPr>
                <a:t> min</a:t>
              </a:r>
              <a:endParaRPr lang="zh-TW" altLang="en-US" dirty="0">
                <a:solidFill>
                  <a:srgbClr val="00B050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1071538" y="3357559"/>
            <a:ext cx="3214710" cy="2143145"/>
            <a:chOff x="1071538" y="3000372"/>
            <a:chExt cx="3214710" cy="2143145"/>
          </a:xfrm>
        </p:grpSpPr>
        <p:sp>
          <p:nvSpPr>
            <p:cNvPr id="46" name="矩形 45"/>
            <p:cNvSpPr/>
            <p:nvPr/>
          </p:nvSpPr>
          <p:spPr bwMode="auto">
            <a:xfrm>
              <a:off x="1071538" y="3000372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00:17:49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線單箭頭接點 46"/>
            <p:cNvCxnSpPr>
              <a:stCxn id="46" idx="2"/>
            </p:cNvCxnSpPr>
            <p:nvPr/>
          </p:nvCxnSpPr>
          <p:spPr bwMode="auto">
            <a:xfrm rot="5400000">
              <a:off x="1839495" y="4304118"/>
              <a:ext cx="1357327" cy="32147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1" name="群組 110"/>
          <p:cNvGrpSpPr/>
          <p:nvPr/>
        </p:nvGrpSpPr>
        <p:grpSpPr>
          <a:xfrm>
            <a:off x="5929322" y="3929066"/>
            <a:ext cx="3214710" cy="1571638"/>
            <a:chOff x="5929322" y="3929066"/>
            <a:chExt cx="3214710" cy="1571638"/>
          </a:xfrm>
        </p:grpSpPr>
        <p:sp>
          <p:nvSpPr>
            <p:cNvPr id="55" name="矩形 54"/>
            <p:cNvSpPr/>
            <p:nvPr/>
          </p:nvSpPr>
          <p:spPr bwMode="auto">
            <a:xfrm>
              <a:off x="5929322" y="3929066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01:22:11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線單箭頭接點 55"/>
            <p:cNvCxnSpPr>
              <a:stCxn id="55" idx="2"/>
            </p:cNvCxnSpPr>
            <p:nvPr/>
          </p:nvCxnSpPr>
          <p:spPr bwMode="auto">
            <a:xfrm rot="16200000" flipH="1">
              <a:off x="7304503" y="4947057"/>
              <a:ext cx="785820" cy="32147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0" name="群組 89"/>
          <p:cNvGrpSpPr/>
          <p:nvPr/>
        </p:nvGrpSpPr>
        <p:grpSpPr>
          <a:xfrm>
            <a:off x="2857488" y="4214818"/>
            <a:ext cx="2285984" cy="1285884"/>
            <a:chOff x="2857488" y="4214818"/>
            <a:chExt cx="2285984" cy="1285884"/>
          </a:xfrm>
        </p:grpSpPr>
        <p:sp>
          <p:nvSpPr>
            <p:cNvPr id="57" name="矩形 56"/>
            <p:cNvSpPr/>
            <p:nvPr/>
          </p:nvSpPr>
          <p:spPr bwMode="auto">
            <a:xfrm>
              <a:off x="2857488" y="4214818"/>
              <a:ext cx="228598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00:48:37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線單箭頭接點 57"/>
            <p:cNvCxnSpPr>
              <a:stCxn id="57" idx="2"/>
            </p:cNvCxnSpPr>
            <p:nvPr/>
          </p:nvCxnSpPr>
          <p:spPr bwMode="auto">
            <a:xfrm rot="16200000" flipH="1">
              <a:off x="4214802" y="4786314"/>
              <a:ext cx="500066" cy="92871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3" name="群組 102"/>
          <p:cNvGrpSpPr/>
          <p:nvPr/>
        </p:nvGrpSpPr>
        <p:grpSpPr>
          <a:xfrm>
            <a:off x="4429124" y="3071810"/>
            <a:ext cx="2714644" cy="2428894"/>
            <a:chOff x="4429124" y="3071810"/>
            <a:chExt cx="2714644" cy="2428894"/>
          </a:xfrm>
        </p:grpSpPr>
        <p:sp>
          <p:nvSpPr>
            <p:cNvPr id="64" name="矩形 63"/>
            <p:cNvSpPr/>
            <p:nvPr/>
          </p:nvSpPr>
          <p:spPr bwMode="auto">
            <a:xfrm>
              <a:off x="4429124" y="3071810"/>
              <a:ext cx="271464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Departure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00:59:06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線單箭頭接點 67"/>
            <p:cNvCxnSpPr>
              <a:stCxn id="64" idx="2"/>
            </p:cNvCxnSpPr>
            <p:nvPr/>
          </p:nvCxnSpPr>
          <p:spPr bwMode="auto">
            <a:xfrm rot="16200000" flipH="1">
              <a:off x="5000627" y="4643447"/>
              <a:ext cx="1643076" cy="714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35842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629112" y="5586521"/>
            <a:ext cx="492843" cy="590828"/>
          </a:xfrm>
          <a:prstGeom prst="rect">
            <a:avLst/>
          </a:prstGeom>
          <a:noFill/>
        </p:spPr>
      </p:pic>
      <p:pic>
        <p:nvPicPr>
          <p:cNvPr id="73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1055871" y="5586521"/>
            <a:ext cx="492843" cy="590828"/>
          </a:xfrm>
          <a:prstGeom prst="rect">
            <a:avLst/>
          </a:prstGeom>
          <a:noFill/>
        </p:spPr>
      </p:pic>
      <p:pic>
        <p:nvPicPr>
          <p:cNvPr id="74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1480646" y="5586521"/>
            <a:ext cx="492843" cy="590828"/>
          </a:xfrm>
          <a:prstGeom prst="rect">
            <a:avLst/>
          </a:prstGeom>
          <a:noFill/>
        </p:spPr>
      </p:pic>
      <p:pic>
        <p:nvPicPr>
          <p:cNvPr id="75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1907405" y="5586521"/>
            <a:ext cx="492843" cy="590828"/>
          </a:xfrm>
          <a:prstGeom prst="rect">
            <a:avLst/>
          </a:prstGeom>
          <a:noFill/>
        </p:spPr>
      </p:pic>
      <p:pic>
        <p:nvPicPr>
          <p:cNvPr id="76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2320318" y="5586521"/>
            <a:ext cx="492843" cy="590828"/>
          </a:xfrm>
          <a:prstGeom prst="rect">
            <a:avLst/>
          </a:prstGeom>
          <a:noFill/>
        </p:spPr>
      </p:pic>
      <p:pic>
        <p:nvPicPr>
          <p:cNvPr id="77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2747077" y="5586521"/>
            <a:ext cx="492843" cy="590828"/>
          </a:xfrm>
          <a:prstGeom prst="rect">
            <a:avLst/>
          </a:prstGeom>
          <a:noFill/>
        </p:spPr>
      </p:pic>
      <p:pic>
        <p:nvPicPr>
          <p:cNvPr id="78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3171852" y="5586521"/>
            <a:ext cx="492843" cy="590828"/>
          </a:xfrm>
          <a:prstGeom prst="rect">
            <a:avLst/>
          </a:prstGeom>
          <a:noFill/>
        </p:spPr>
      </p:pic>
      <p:pic>
        <p:nvPicPr>
          <p:cNvPr id="79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3598611" y="5586521"/>
            <a:ext cx="492843" cy="590828"/>
          </a:xfrm>
          <a:prstGeom prst="rect">
            <a:avLst/>
          </a:prstGeom>
          <a:noFill/>
        </p:spPr>
      </p:pic>
      <p:pic>
        <p:nvPicPr>
          <p:cNvPr id="80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4024518" y="5586519"/>
            <a:ext cx="492843" cy="590828"/>
          </a:xfrm>
          <a:prstGeom prst="rect">
            <a:avLst/>
          </a:prstGeom>
          <a:noFill/>
        </p:spPr>
      </p:pic>
      <p:pic>
        <p:nvPicPr>
          <p:cNvPr id="81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4451277" y="5586519"/>
            <a:ext cx="492843" cy="590828"/>
          </a:xfrm>
          <a:prstGeom prst="rect">
            <a:avLst/>
          </a:prstGeom>
          <a:noFill/>
        </p:spPr>
      </p:pic>
      <p:pic>
        <p:nvPicPr>
          <p:cNvPr id="82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4876052" y="5586519"/>
            <a:ext cx="492843" cy="590828"/>
          </a:xfrm>
          <a:prstGeom prst="rect">
            <a:avLst/>
          </a:prstGeom>
          <a:noFill/>
        </p:spPr>
      </p:pic>
      <p:sp>
        <p:nvSpPr>
          <p:cNvPr id="88" name="文字方塊 87"/>
          <p:cNvSpPr txBox="1"/>
          <p:nvPr/>
        </p:nvSpPr>
        <p:spPr>
          <a:xfrm>
            <a:off x="130113" y="4048788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785918" y="28987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4447338" y="6072206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 Nothing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089949" y="607220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3518577" y="607220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4000496" y="607220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71802" y="3763036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00:05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00:10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00:15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00:20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00:25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4460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00:30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64460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00:35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4460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00:40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4460" y="624885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00:45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71406" y="6257492"/>
            <a:ext cx="150714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00:50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375504" y="6072206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 Nothing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2643174" y="607220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928662" y="6072206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rPr>
              <a:t>Do Nothing</a:t>
            </a:r>
            <a:endParaRPr lang="zh-TW" altLang="en-US" dirty="0">
              <a:solidFill>
                <a:srgbClr val="FF00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ritannic Bold" pitchFamily="34" charset="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643042" y="5842337"/>
            <a:ext cx="2460930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TW" altLang="en-US" sz="3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Britannic Bold" pitchFamily="34" charset="0"/>
              </a:rPr>
              <a:t>Inefficient</a:t>
            </a:r>
          </a:p>
          <a:p>
            <a:pPr>
              <a:buFont typeface="Wingdings" pitchFamily="2" charset="2"/>
              <a:buChar char="p"/>
            </a:pPr>
            <a:r>
              <a:rPr lang="zh-TW" altLang="en-US" sz="3000" dirty="0" smtClean="0">
                <a:solidFill>
                  <a:schemeClr val="accent2">
                    <a:lumMod val="75000"/>
                  </a:schemeClr>
                </a:solidFill>
                <a:latin typeface="Britannic Bold" pitchFamily="34" charset="0"/>
              </a:rPr>
              <a:t> </a:t>
            </a:r>
            <a:r>
              <a:rPr lang="en-US" altLang="zh-TW" sz="3000" dirty="0" smtClean="0">
                <a:solidFill>
                  <a:srgbClr val="FF0000"/>
                </a:solidFill>
                <a:latin typeface="Britannic Bold" pitchFamily="34" charset="0"/>
              </a:rPr>
              <a:t>Inaccurate</a:t>
            </a:r>
            <a:endParaRPr lang="zh-TW" altLang="en-US" sz="3000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83" name="投影片編號版面配置區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4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9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122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0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7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50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21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2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3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4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100" grpId="0"/>
      <p:bldP spid="100" grpId="1"/>
      <p:bldP spid="105" grpId="0"/>
      <p:bldP spid="105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5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7" grpId="0" animBg="1"/>
      <p:bldP spid="128" grpId="0" animBg="1"/>
      <p:bldP spid="129" grpId="0" animBg="1"/>
      <p:bldP spid="99" grpId="0"/>
      <p:bldP spid="99" grpId="1"/>
      <p:bldP spid="106" grpId="0"/>
      <p:bldP spid="106" grpId="1"/>
      <p:bldP spid="91" grpId="0"/>
      <p:bldP spid="91" grpId="1"/>
      <p:bldP spid="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7200" dirty="0" smtClean="0">
                <a:solidFill>
                  <a:srgbClr val="FF0000"/>
                </a:solidFill>
              </a:rPr>
              <a:t>DO NOT </a:t>
            </a:r>
            <a:r>
              <a:rPr lang="en-US" altLang="zh-TW" sz="7200" dirty="0" smtClean="0"/>
              <a:t>DO</a:t>
            </a:r>
          </a:p>
          <a:p>
            <a:pPr marL="0" indent="0" algn="ctr">
              <a:buNone/>
            </a:pPr>
            <a:r>
              <a:rPr lang="en-US" altLang="zh-TW" sz="7200" dirty="0" smtClean="0"/>
              <a:t>SOMETHING ADOVE!!!</a:t>
            </a:r>
            <a:endParaRPr lang="zh-TW" altLang="en-US" sz="7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0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Time Handling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376362"/>
          </a:xfrm>
        </p:spPr>
        <p:txBody>
          <a:bodyPr/>
          <a:lstStyle/>
          <a:p>
            <a:r>
              <a:rPr lang="en-US" altLang="zh-TW" sz="3200" dirty="0" smtClean="0">
                <a:latin typeface="Britannic Bold" pitchFamily="34" charset="0"/>
              </a:rPr>
              <a:t>How to progress Simulation time?</a:t>
            </a:r>
          </a:p>
          <a:p>
            <a:pPr lvl="1"/>
            <a:r>
              <a:rPr lang="en-US" altLang="zh-TW" sz="3000" dirty="0" smtClean="0">
                <a:latin typeface="Britannic Bold" pitchFamily="34" charset="0"/>
              </a:rPr>
              <a:t>Event-driven Approach</a:t>
            </a:r>
          </a:p>
          <a:p>
            <a:pPr lvl="1"/>
            <a:endParaRPr lang="zh-TW" altLang="en-US" sz="3000" dirty="0">
              <a:latin typeface="Britannic Bold" pitchFamily="34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785786" y="5500702"/>
            <a:ext cx="75724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6760014" y="5572140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Simulation time</a:t>
            </a:r>
            <a:endParaRPr lang="zh-TW" altLang="en-US" dirty="0">
              <a:latin typeface="Britannic Bold" pitchFamily="34" charset="0"/>
            </a:endParaRPr>
          </a:p>
        </p:txBody>
      </p:sp>
      <p:grpSp>
        <p:nvGrpSpPr>
          <p:cNvPr id="4" name="群組 86"/>
          <p:cNvGrpSpPr/>
          <p:nvPr/>
        </p:nvGrpSpPr>
        <p:grpSpPr>
          <a:xfrm>
            <a:off x="0" y="4500570"/>
            <a:ext cx="2285984" cy="1000132"/>
            <a:chOff x="0" y="4500570"/>
            <a:chExt cx="2285984" cy="1000132"/>
          </a:xfrm>
        </p:grpSpPr>
        <p:sp>
          <p:nvSpPr>
            <p:cNvPr id="36" name="矩形 35"/>
            <p:cNvSpPr/>
            <p:nvPr/>
          </p:nvSpPr>
          <p:spPr bwMode="auto">
            <a:xfrm>
              <a:off x="0" y="4500570"/>
              <a:ext cx="228598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00:02:19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線單箭頭接點 37"/>
            <p:cNvCxnSpPr>
              <a:stCxn id="36" idx="2"/>
            </p:cNvCxnSpPr>
            <p:nvPr/>
          </p:nvCxnSpPr>
          <p:spPr bwMode="auto">
            <a:xfrm rot="5400000">
              <a:off x="964389" y="5322099"/>
              <a:ext cx="214314" cy="1428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" name="群組 88"/>
          <p:cNvGrpSpPr/>
          <p:nvPr/>
        </p:nvGrpSpPr>
        <p:grpSpPr>
          <a:xfrm>
            <a:off x="1071538" y="3357559"/>
            <a:ext cx="3214710" cy="2143145"/>
            <a:chOff x="1071538" y="3000372"/>
            <a:chExt cx="3214710" cy="2143145"/>
          </a:xfrm>
        </p:grpSpPr>
        <p:sp>
          <p:nvSpPr>
            <p:cNvPr id="46" name="矩形 45"/>
            <p:cNvSpPr/>
            <p:nvPr/>
          </p:nvSpPr>
          <p:spPr bwMode="auto">
            <a:xfrm>
              <a:off x="1071538" y="3000372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00:17:49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線單箭頭接點 46"/>
            <p:cNvCxnSpPr>
              <a:stCxn id="46" idx="2"/>
            </p:cNvCxnSpPr>
            <p:nvPr/>
          </p:nvCxnSpPr>
          <p:spPr bwMode="auto">
            <a:xfrm rot="5400000">
              <a:off x="1839495" y="4304118"/>
              <a:ext cx="1357327" cy="32147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" name="群組 110"/>
          <p:cNvGrpSpPr/>
          <p:nvPr/>
        </p:nvGrpSpPr>
        <p:grpSpPr>
          <a:xfrm>
            <a:off x="5929322" y="3929066"/>
            <a:ext cx="3214710" cy="1571638"/>
            <a:chOff x="5929322" y="3929066"/>
            <a:chExt cx="3214710" cy="1571638"/>
          </a:xfrm>
        </p:grpSpPr>
        <p:sp>
          <p:nvSpPr>
            <p:cNvPr id="55" name="矩形 54"/>
            <p:cNvSpPr/>
            <p:nvPr/>
          </p:nvSpPr>
          <p:spPr bwMode="auto">
            <a:xfrm>
              <a:off x="5929322" y="3929066"/>
              <a:ext cx="3214710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4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4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4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01:22:11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線單箭頭接點 55"/>
            <p:cNvCxnSpPr>
              <a:stCxn id="55" idx="2"/>
            </p:cNvCxnSpPr>
            <p:nvPr/>
          </p:nvCxnSpPr>
          <p:spPr bwMode="auto">
            <a:xfrm rot="16200000" flipH="1">
              <a:off x="7304503" y="4947057"/>
              <a:ext cx="785820" cy="321473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" name="群組 89"/>
          <p:cNvGrpSpPr/>
          <p:nvPr/>
        </p:nvGrpSpPr>
        <p:grpSpPr>
          <a:xfrm>
            <a:off x="2857488" y="4214818"/>
            <a:ext cx="2285984" cy="1285884"/>
            <a:chOff x="2857488" y="4214818"/>
            <a:chExt cx="2285984" cy="1285884"/>
          </a:xfrm>
        </p:grpSpPr>
        <p:sp>
          <p:nvSpPr>
            <p:cNvPr id="57" name="矩形 56"/>
            <p:cNvSpPr/>
            <p:nvPr/>
          </p:nvSpPr>
          <p:spPr bwMode="auto">
            <a:xfrm>
              <a:off x="2857488" y="4214818"/>
              <a:ext cx="228598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00:48:37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線單箭頭接點 57"/>
            <p:cNvCxnSpPr>
              <a:stCxn id="57" idx="2"/>
            </p:cNvCxnSpPr>
            <p:nvPr/>
          </p:nvCxnSpPr>
          <p:spPr bwMode="auto">
            <a:xfrm rot="16200000" flipH="1">
              <a:off x="4214802" y="4786314"/>
              <a:ext cx="500066" cy="92871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1" name="群組 102"/>
          <p:cNvGrpSpPr/>
          <p:nvPr/>
        </p:nvGrpSpPr>
        <p:grpSpPr>
          <a:xfrm>
            <a:off x="4429124" y="3071810"/>
            <a:ext cx="2714644" cy="2428894"/>
            <a:chOff x="4429124" y="3071810"/>
            <a:chExt cx="2714644" cy="2428894"/>
          </a:xfrm>
        </p:grpSpPr>
        <p:sp>
          <p:nvSpPr>
            <p:cNvPr id="64" name="矩形 63"/>
            <p:cNvSpPr/>
            <p:nvPr/>
          </p:nvSpPr>
          <p:spPr bwMode="auto">
            <a:xfrm>
              <a:off x="4429124" y="3071810"/>
              <a:ext cx="2714644" cy="785818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Departure Event </a:t>
              </a:r>
              <a:r>
                <a:rPr kumimoji="1" lang="en-US" altLang="zh-TW" sz="24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 smtClean="0">
                  <a:solidFill>
                    <a:srgbClr val="993300"/>
                  </a:solidFill>
                  <a:latin typeface="Britannic Bold" pitchFamily="34" charset="0"/>
                </a:rPr>
                <a:t>@ 00:59:06</a:t>
              </a:r>
              <a:endParaRPr kumimoji="1" lang="zh-TW" altLang="en-US" sz="24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線單箭頭接點 67"/>
            <p:cNvCxnSpPr>
              <a:stCxn id="64" idx="2"/>
            </p:cNvCxnSpPr>
            <p:nvPr/>
          </p:nvCxnSpPr>
          <p:spPr bwMode="auto">
            <a:xfrm rot="16200000" flipH="1">
              <a:off x="5000627" y="4643447"/>
              <a:ext cx="1643076" cy="714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73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852218" y="5586521"/>
            <a:ext cx="492843" cy="590828"/>
          </a:xfrm>
          <a:prstGeom prst="rect">
            <a:avLst/>
          </a:prstGeom>
          <a:noFill/>
        </p:spPr>
      </p:pic>
      <p:pic>
        <p:nvPicPr>
          <p:cNvPr id="76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2209540" y="5586521"/>
            <a:ext cx="492843" cy="590828"/>
          </a:xfrm>
          <a:prstGeom prst="rect">
            <a:avLst/>
          </a:prstGeom>
          <a:noFill/>
        </p:spPr>
      </p:pic>
      <p:pic>
        <p:nvPicPr>
          <p:cNvPr id="82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4781308" y="5586519"/>
            <a:ext cx="492843" cy="590828"/>
          </a:xfrm>
          <a:prstGeom prst="rect">
            <a:avLst/>
          </a:prstGeom>
          <a:noFill/>
        </p:spPr>
      </p:pic>
      <p:sp>
        <p:nvSpPr>
          <p:cNvPr id="88" name="文字方塊 87"/>
          <p:cNvSpPr txBox="1"/>
          <p:nvPr/>
        </p:nvSpPr>
        <p:spPr>
          <a:xfrm>
            <a:off x="130113" y="4048788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785918" y="2898774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3071802" y="3763036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00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Britannic Bold" pitchFamily="34" charset="0"/>
              </a:rPr>
              <a:t>Processing</a:t>
            </a:r>
            <a:endParaRPr lang="zh-TW" altLang="en-US" sz="2800" b="1" dirty="0">
              <a:solidFill>
                <a:srgbClr val="00FF00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Britannic Bold" pitchFamily="34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1406" y="6257492"/>
            <a:ext cx="19864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00:02:19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1406" y="6257492"/>
            <a:ext cx="19864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00:17:49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1406" y="6263366"/>
            <a:ext cx="198644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00:48:37</a:t>
            </a:r>
            <a:endParaRPr lang="zh-TW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4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8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4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100" grpId="0"/>
      <p:bldP spid="100" grpId="1"/>
      <p:bldP spid="110" grpId="0"/>
      <p:bldP spid="65" grpId="0" animBg="1"/>
      <p:bldP spid="66" grpId="0" animBg="1"/>
      <p:bldP spid="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Simulation Development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Events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Stochastic model and system attributes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System States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Relationship among events</a:t>
            </a:r>
          </a:p>
          <a:p>
            <a:r>
              <a:rPr lang="en-US" altLang="zh-TW" sz="3200" dirty="0" smtClean="0">
                <a:solidFill>
                  <a:schemeClr val="bg1">
                    <a:lumMod val="65000"/>
                  </a:schemeClr>
                </a:solidFill>
                <a:latin typeface="Britannic Bold" pitchFamily="34" charset="0"/>
              </a:rPr>
              <a:t>Time handling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  <a:latin typeface="Britannic Bold" pitchFamily="34" charset="0"/>
              </a:rPr>
              <a:t>Output statistics</a:t>
            </a:r>
          </a:p>
          <a:p>
            <a:endParaRPr lang="en-US" altLang="zh-TW" dirty="0" smtClean="0">
              <a:latin typeface="Britannic Bold" pitchFamily="34" charset="0"/>
            </a:endParaRPr>
          </a:p>
          <a:p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單箭頭接點 30"/>
          <p:cNvCxnSpPr/>
          <p:nvPr/>
        </p:nvCxnSpPr>
        <p:spPr bwMode="auto">
          <a:xfrm rot="5400000" flipH="1" flipV="1">
            <a:off x="-1285916" y="4000504"/>
            <a:ext cx="4143404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</a:rPr>
              <a:t>Output statistics</a:t>
            </a:r>
            <a:endParaRPr lang="zh-TW" altLang="en-US" dirty="0">
              <a:latin typeface="Britannic Bold" pitchFamily="34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785786" y="6102366"/>
            <a:ext cx="757242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6760014" y="6173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ritannic Bold" pitchFamily="34" charset="0"/>
              </a:rPr>
              <a:t>Simulation time</a:t>
            </a:r>
            <a:endParaRPr lang="zh-TW" altLang="en-US" dirty="0">
              <a:latin typeface="Britannic Bold" pitchFamily="34" charset="0"/>
            </a:endParaRPr>
          </a:p>
        </p:txBody>
      </p:sp>
      <p:grpSp>
        <p:nvGrpSpPr>
          <p:cNvPr id="4" name="群組 86"/>
          <p:cNvGrpSpPr/>
          <p:nvPr/>
        </p:nvGrpSpPr>
        <p:grpSpPr>
          <a:xfrm>
            <a:off x="29028" y="5102234"/>
            <a:ext cx="2071670" cy="1000132"/>
            <a:chOff x="29028" y="4500570"/>
            <a:chExt cx="2071670" cy="1000132"/>
          </a:xfrm>
        </p:grpSpPr>
        <p:sp>
          <p:nvSpPr>
            <p:cNvPr id="36" name="矩形 35"/>
            <p:cNvSpPr/>
            <p:nvPr/>
          </p:nvSpPr>
          <p:spPr bwMode="auto">
            <a:xfrm>
              <a:off x="29028" y="4500570"/>
              <a:ext cx="2071670" cy="68422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2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00:02:19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直線單箭頭接點 37"/>
            <p:cNvCxnSpPr>
              <a:stCxn id="36" idx="2"/>
            </p:cNvCxnSpPr>
            <p:nvPr/>
          </p:nvCxnSpPr>
          <p:spPr bwMode="auto">
            <a:xfrm rot="5400000">
              <a:off x="889041" y="5324880"/>
              <a:ext cx="315913" cy="3573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" name="群組 88"/>
          <p:cNvGrpSpPr/>
          <p:nvPr/>
        </p:nvGrpSpPr>
        <p:grpSpPr>
          <a:xfrm>
            <a:off x="857224" y="4071941"/>
            <a:ext cx="3000396" cy="2071703"/>
            <a:chOff x="857224" y="3113090"/>
            <a:chExt cx="3000396" cy="2071703"/>
          </a:xfrm>
        </p:grpSpPr>
        <p:sp>
          <p:nvSpPr>
            <p:cNvPr id="46" name="矩形 45"/>
            <p:cNvSpPr/>
            <p:nvPr/>
          </p:nvSpPr>
          <p:spPr bwMode="auto">
            <a:xfrm>
              <a:off x="857224" y="3113090"/>
              <a:ext cx="3000396" cy="673099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2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2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2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00:17:49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直線單箭頭接點 46"/>
            <p:cNvCxnSpPr>
              <a:stCxn id="46" idx="2"/>
            </p:cNvCxnSpPr>
            <p:nvPr/>
          </p:nvCxnSpPr>
          <p:spPr bwMode="auto">
            <a:xfrm rot="16200000" flipH="1">
              <a:off x="1693839" y="4449772"/>
              <a:ext cx="1398604" cy="7143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8" name="群組 110"/>
          <p:cNvGrpSpPr/>
          <p:nvPr/>
        </p:nvGrpSpPr>
        <p:grpSpPr>
          <a:xfrm>
            <a:off x="6143636" y="4458160"/>
            <a:ext cx="3000396" cy="1685484"/>
            <a:chOff x="6143636" y="3856496"/>
            <a:chExt cx="3000396" cy="1685484"/>
          </a:xfrm>
        </p:grpSpPr>
        <p:sp>
          <p:nvSpPr>
            <p:cNvPr id="55" name="矩形 54"/>
            <p:cNvSpPr/>
            <p:nvPr/>
          </p:nvSpPr>
          <p:spPr bwMode="auto">
            <a:xfrm>
              <a:off x="6143636" y="3856496"/>
              <a:ext cx="3000396" cy="642942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Finish Service Event </a:t>
              </a:r>
              <a:r>
                <a:rPr kumimoji="1" lang="en-US" altLang="zh-TW" sz="2200" b="1" i="1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TW" sz="2200" b="1" i="1" u="none" strike="noStrike" cap="none" normalizeH="0" baseline="-2500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f</a:t>
              </a:r>
              <a:endParaRPr kumimoji="1" lang="en-US" altLang="zh-TW" sz="2200" b="1" i="1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01:22:11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 bwMode="auto">
            <a:xfrm rot="5400000">
              <a:off x="7750991" y="4649005"/>
              <a:ext cx="1000132" cy="78581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" name="群組 89"/>
          <p:cNvGrpSpPr/>
          <p:nvPr/>
        </p:nvGrpSpPr>
        <p:grpSpPr>
          <a:xfrm>
            <a:off x="2857520" y="4929198"/>
            <a:ext cx="2143109" cy="1143010"/>
            <a:chOff x="3071802" y="4286256"/>
            <a:chExt cx="2143109" cy="1143010"/>
          </a:xfrm>
        </p:grpSpPr>
        <p:sp>
          <p:nvSpPr>
            <p:cNvPr id="57" name="矩形 56"/>
            <p:cNvSpPr/>
            <p:nvPr/>
          </p:nvSpPr>
          <p:spPr bwMode="auto">
            <a:xfrm>
              <a:off x="3071802" y="4286256"/>
              <a:ext cx="2071670" cy="642942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2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00:48:37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線單箭頭接點 57"/>
            <p:cNvCxnSpPr>
              <a:stCxn id="57" idx="2"/>
            </p:cNvCxnSpPr>
            <p:nvPr/>
          </p:nvCxnSpPr>
          <p:spPr bwMode="auto">
            <a:xfrm rot="16200000" flipH="1">
              <a:off x="4411240" y="4625594"/>
              <a:ext cx="500068" cy="11072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73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852218" y="6188185"/>
            <a:ext cx="492843" cy="590828"/>
          </a:xfrm>
          <a:prstGeom prst="rect">
            <a:avLst/>
          </a:prstGeom>
          <a:noFill/>
        </p:spPr>
      </p:pic>
      <p:pic>
        <p:nvPicPr>
          <p:cNvPr id="76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2209540" y="6188185"/>
            <a:ext cx="492843" cy="590828"/>
          </a:xfrm>
          <a:prstGeom prst="rect">
            <a:avLst/>
          </a:prstGeom>
          <a:noFill/>
        </p:spPr>
      </p:pic>
      <p:pic>
        <p:nvPicPr>
          <p:cNvPr id="82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4781308" y="6188183"/>
            <a:ext cx="492843" cy="590828"/>
          </a:xfrm>
          <a:prstGeom prst="rect">
            <a:avLst/>
          </a:prstGeom>
          <a:noFill/>
        </p:spPr>
      </p:pic>
      <p:sp>
        <p:nvSpPr>
          <p:cNvPr id="35" name="文字方塊 34"/>
          <p:cNvSpPr txBox="1"/>
          <p:nvPr/>
        </p:nvSpPr>
        <p:spPr>
          <a:xfrm>
            <a:off x="357158" y="2071678"/>
            <a:ext cx="401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Britannic Bold" pitchFamily="34" charset="0"/>
              </a:rPr>
              <a:t>Q</a:t>
            </a:r>
            <a:endParaRPr lang="zh-TW" altLang="en-US" sz="2600" dirty="0">
              <a:latin typeface="Britannic Bold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57158" y="2507929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Britannic Bold" pitchFamily="34" charset="0"/>
              </a:rPr>
              <a:t>G</a:t>
            </a:r>
            <a:endParaRPr lang="zh-TW" altLang="en-US" sz="2600" dirty="0">
              <a:latin typeface="Britannic Bold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57158" y="2936557"/>
            <a:ext cx="3946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latin typeface="Britannic Bold" pitchFamily="34" charset="0"/>
              </a:rPr>
              <a:t>B</a:t>
            </a:r>
            <a:endParaRPr lang="zh-TW" altLang="en-US" sz="2600" dirty="0">
              <a:latin typeface="Britannic Bold" pitchFamily="34" charset="0"/>
            </a:endParaRPr>
          </a:p>
        </p:txBody>
      </p:sp>
      <p:cxnSp>
        <p:nvCxnSpPr>
          <p:cNvPr id="41" name="直線接點 40"/>
          <p:cNvCxnSpPr/>
          <p:nvPr/>
        </p:nvCxnSpPr>
        <p:spPr bwMode="auto">
          <a:xfrm>
            <a:off x="785786" y="2143116"/>
            <a:ext cx="7358114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接點 41"/>
          <p:cNvCxnSpPr/>
          <p:nvPr/>
        </p:nvCxnSpPr>
        <p:spPr bwMode="auto">
          <a:xfrm>
            <a:off x="785786" y="2571744"/>
            <a:ext cx="7358114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/>
          <p:nvPr/>
        </p:nvCxnSpPr>
        <p:spPr bwMode="auto">
          <a:xfrm>
            <a:off x="785786" y="3000372"/>
            <a:ext cx="7358114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接點 43"/>
          <p:cNvCxnSpPr/>
          <p:nvPr/>
        </p:nvCxnSpPr>
        <p:spPr bwMode="auto">
          <a:xfrm>
            <a:off x="785786" y="3429000"/>
            <a:ext cx="7358114" cy="0"/>
          </a:xfrm>
          <a:prstGeom prst="line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文字方塊 48"/>
          <p:cNvSpPr txBox="1"/>
          <p:nvPr/>
        </p:nvSpPr>
        <p:spPr>
          <a:xfrm>
            <a:off x="714348" y="214311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0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14348" y="25717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0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14348" y="296733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N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cxnSp>
        <p:nvCxnSpPr>
          <p:cNvPr id="48" name="直線接點 47"/>
          <p:cNvCxnSpPr/>
          <p:nvPr/>
        </p:nvCxnSpPr>
        <p:spPr bwMode="auto">
          <a:xfrm rot="5400000" flipH="1" flipV="1">
            <a:off x="785786" y="3214686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文字方塊 53"/>
          <p:cNvSpPr txBox="1"/>
          <p:nvPr/>
        </p:nvSpPr>
        <p:spPr>
          <a:xfrm>
            <a:off x="1059716" y="296733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Y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16146" y="3443514"/>
            <a:ext cx="8463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00:02:19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接點 59"/>
          <p:cNvCxnSpPr/>
          <p:nvPr/>
        </p:nvCxnSpPr>
        <p:spPr bwMode="auto">
          <a:xfrm rot="5400000" flipH="1" flipV="1">
            <a:off x="1955558" y="3000372"/>
            <a:ext cx="857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文字方塊 60"/>
          <p:cNvSpPr txBox="1"/>
          <p:nvPr/>
        </p:nvSpPr>
        <p:spPr>
          <a:xfrm>
            <a:off x="2000232" y="3443514"/>
            <a:ext cx="8463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00:17:49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357422" y="297134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N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342394" y="25717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1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cxnSp>
        <p:nvCxnSpPr>
          <p:cNvPr id="70" name="直線接點 69"/>
          <p:cNvCxnSpPr/>
          <p:nvPr/>
        </p:nvCxnSpPr>
        <p:spPr bwMode="auto">
          <a:xfrm rot="5400000" flipH="1" flipV="1">
            <a:off x="4724614" y="3214686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429124" y="3443514"/>
            <a:ext cx="8463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00:48:37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912164" y="297134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Y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cxnSp>
        <p:nvCxnSpPr>
          <p:cNvPr id="77" name="直線接點 76"/>
          <p:cNvCxnSpPr/>
          <p:nvPr/>
        </p:nvCxnSpPr>
        <p:spPr bwMode="auto">
          <a:xfrm rot="5400000" flipH="1" flipV="1">
            <a:off x="5666690" y="2786058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文字方塊 77"/>
          <p:cNvSpPr txBox="1"/>
          <p:nvPr/>
        </p:nvSpPr>
        <p:spPr>
          <a:xfrm>
            <a:off x="5583002" y="3437753"/>
            <a:ext cx="8463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00:59:06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854240" y="25717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0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grpSp>
        <p:nvGrpSpPr>
          <p:cNvPr id="10" name="群組 102"/>
          <p:cNvGrpSpPr/>
          <p:nvPr/>
        </p:nvGrpSpPr>
        <p:grpSpPr>
          <a:xfrm>
            <a:off x="3958086" y="3714752"/>
            <a:ext cx="2471302" cy="2357456"/>
            <a:chOff x="4214810" y="3099706"/>
            <a:chExt cx="2471302" cy="2357456"/>
          </a:xfrm>
        </p:grpSpPr>
        <p:sp>
          <p:nvSpPr>
            <p:cNvPr id="64" name="矩形 63"/>
            <p:cNvSpPr/>
            <p:nvPr/>
          </p:nvSpPr>
          <p:spPr bwMode="auto">
            <a:xfrm>
              <a:off x="4214810" y="3099706"/>
              <a:ext cx="2471302" cy="686484"/>
            </a:xfrm>
            <a:prstGeom prst="rect">
              <a:avLst/>
            </a:prstGeom>
            <a:noFill/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Departure Event </a:t>
              </a:r>
              <a:r>
                <a:rPr kumimoji="1" lang="en-US" altLang="zh-TW" sz="22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D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00:59:06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直線單箭頭接點 67"/>
            <p:cNvCxnSpPr>
              <a:stCxn id="64" idx="2"/>
            </p:cNvCxnSpPr>
            <p:nvPr/>
          </p:nvCxnSpPr>
          <p:spPr bwMode="auto">
            <a:xfrm rot="16200000" flipH="1">
              <a:off x="4947049" y="4289601"/>
              <a:ext cx="1670972" cy="66414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80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5655799" y="6181377"/>
            <a:ext cx="492843" cy="590828"/>
          </a:xfrm>
          <a:prstGeom prst="rect">
            <a:avLst/>
          </a:prstGeom>
          <a:noFill/>
        </p:spPr>
      </p:pic>
      <p:pic>
        <p:nvPicPr>
          <p:cNvPr id="81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7642681" y="6181377"/>
            <a:ext cx="492843" cy="590828"/>
          </a:xfrm>
          <a:prstGeom prst="rect">
            <a:avLst/>
          </a:prstGeom>
          <a:noFill/>
        </p:spPr>
      </p:pic>
      <p:cxnSp>
        <p:nvCxnSpPr>
          <p:cNvPr id="83" name="直線接點 82"/>
          <p:cNvCxnSpPr/>
          <p:nvPr/>
        </p:nvCxnSpPr>
        <p:spPr bwMode="auto">
          <a:xfrm rot="5400000" flipH="1" flipV="1">
            <a:off x="7429521" y="2571745"/>
            <a:ext cx="857255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文字方塊 83"/>
          <p:cNvSpPr txBox="1"/>
          <p:nvPr/>
        </p:nvSpPr>
        <p:spPr>
          <a:xfrm>
            <a:off x="7738902" y="3437753"/>
            <a:ext cx="83362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01:22:11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7858148" y="256598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1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grpSp>
        <p:nvGrpSpPr>
          <p:cNvPr id="125" name="群組 86"/>
          <p:cNvGrpSpPr/>
          <p:nvPr/>
        </p:nvGrpSpPr>
        <p:grpSpPr>
          <a:xfrm>
            <a:off x="5886944" y="5185922"/>
            <a:ext cx="2071670" cy="957724"/>
            <a:chOff x="29028" y="4500570"/>
            <a:chExt cx="2071670" cy="957724"/>
          </a:xfrm>
        </p:grpSpPr>
        <p:sp>
          <p:nvSpPr>
            <p:cNvPr id="126" name="矩形 125"/>
            <p:cNvSpPr/>
            <p:nvPr/>
          </p:nvSpPr>
          <p:spPr bwMode="auto">
            <a:xfrm>
              <a:off x="29028" y="4500570"/>
              <a:ext cx="2071670" cy="68422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itannic Bold" pitchFamily="34" charset="0"/>
                </a:rPr>
                <a:t>Arrival Event </a:t>
              </a:r>
              <a:r>
                <a:rPr kumimoji="1" lang="en-US" altLang="zh-TW" sz="22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A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200" dirty="0" smtClean="0">
                  <a:solidFill>
                    <a:srgbClr val="993300"/>
                  </a:solidFill>
                  <a:latin typeface="Britannic Bold" pitchFamily="34" charset="0"/>
                </a:rPr>
                <a:t>@ 01:12:28</a:t>
              </a:r>
              <a:endParaRPr kumimoji="1" lang="zh-TW" altLang="en-US" sz="2200" b="1" i="1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直線單箭頭接點 126"/>
            <p:cNvCxnSpPr>
              <a:stCxn id="126" idx="2"/>
            </p:cNvCxnSpPr>
            <p:nvPr/>
          </p:nvCxnSpPr>
          <p:spPr bwMode="auto">
            <a:xfrm rot="16200000" flipH="1">
              <a:off x="931448" y="5318204"/>
              <a:ext cx="273504" cy="667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133" name="Picture 2" descr="C:\Documents and Settings\Kenneth\Local Settings\Temporary Internet Files\Content.IE5\1KLLOOUR\MC90034374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748169">
            <a:off x="6752544" y="6181354"/>
            <a:ext cx="492843" cy="590828"/>
          </a:xfrm>
          <a:prstGeom prst="rect">
            <a:avLst/>
          </a:prstGeom>
          <a:noFill/>
        </p:spPr>
      </p:pic>
      <p:cxnSp>
        <p:nvCxnSpPr>
          <p:cNvPr id="134" name="直線接點 133"/>
          <p:cNvCxnSpPr/>
          <p:nvPr/>
        </p:nvCxnSpPr>
        <p:spPr bwMode="auto">
          <a:xfrm rot="5400000" flipH="1" flipV="1">
            <a:off x="6735748" y="2357430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文字方塊 134"/>
          <p:cNvSpPr txBox="1"/>
          <p:nvPr/>
        </p:nvSpPr>
        <p:spPr>
          <a:xfrm>
            <a:off x="6583134" y="3437753"/>
            <a:ext cx="8463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00:48:37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923298" y="214311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1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7858148" y="211007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Britannic Bold" pitchFamily="34" charset="0"/>
              </a:rPr>
              <a:t>0</a:t>
            </a:r>
            <a:endParaRPr lang="zh-TW" altLang="en-US" dirty="0">
              <a:solidFill>
                <a:srgbClr val="0070C0"/>
              </a:solidFill>
              <a:latin typeface="Britannic Bold" pitchFamily="34" charset="0"/>
            </a:endParaRPr>
          </a:p>
        </p:txBody>
      </p:sp>
      <p:sp>
        <p:nvSpPr>
          <p:cNvPr id="63" name="投影片編號版面配置區 62"/>
          <p:cNvSpPr>
            <a:spLocks noGrp="1"/>
          </p:cNvSpPr>
          <p:nvPr>
            <p:ph type="sldNum" sz="quarter" idx="12"/>
          </p:nvPr>
        </p:nvSpPr>
        <p:spPr>
          <a:xfrm>
            <a:off x="7239000" y="6500192"/>
            <a:ext cx="1905000" cy="457200"/>
          </a:xfrm>
        </p:spPr>
        <p:txBody>
          <a:bodyPr/>
          <a:lstStyle/>
          <a:p>
            <a:fld id="{FC4B4E3B-8BEB-451C-9115-90741C511C67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84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11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13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161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 animBg="1"/>
      <p:bldP spid="61" grpId="0" animBg="1"/>
      <p:bldP spid="62" grpId="0"/>
      <p:bldP spid="69" grpId="0"/>
      <p:bldP spid="71" grpId="0" animBg="1"/>
      <p:bldP spid="72" grpId="0"/>
      <p:bldP spid="78" grpId="0" animBg="1"/>
      <p:bldP spid="79" grpId="0"/>
      <p:bldP spid="84" grpId="0" animBg="1"/>
      <p:bldP spid="86" grpId="0"/>
      <p:bldP spid="135" grpId="0" animBg="1"/>
      <p:bldP spid="136" grpId="0"/>
      <p:bldP spid="1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igram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67117" y="928670"/>
            <a:ext cx="6762733" cy="5072050"/>
          </a:xfrm>
          <a:noFill/>
          <a:ln/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1470" y="-142900"/>
            <a:ext cx="6858048" cy="1143000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Britannic Bold" pitchFamily="34" charset="0"/>
              </a:rPr>
              <a:t>Simulation Flow Chart</a:t>
            </a:r>
            <a:endParaRPr lang="zh-TW" altLang="en-US" dirty="0">
              <a:latin typeface="Britannic Bold" pitchFamily="34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Britannic Bold" pitchFamily="34" charset="0"/>
              </a:rPr>
              <a:t>Why Not?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114800"/>
          </a:xfrm>
        </p:spPr>
        <p:txBody>
          <a:bodyPr/>
          <a:lstStyle/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When the problem can be solved by common sense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/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When the problem can be solved analytically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If it is easier to perform direct experiments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If cost exceed savings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If resource or time are not available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If system behavior is too complex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, etc.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89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3286124"/>
            <a:ext cx="8072494" cy="1143000"/>
          </a:xfrm>
        </p:spPr>
        <p:txBody>
          <a:bodyPr/>
          <a:lstStyle/>
          <a:p>
            <a:pPr latinLnBrk="0"/>
            <a:r>
              <a:rPr lang="en-US" altLang="zh-TW" b="1" dirty="0" smtClean="0">
                <a:latin typeface="Britannic Bold" pitchFamily="34" charset="0"/>
              </a:rPr>
              <a:t>What types of simulation are there?</a:t>
            </a:r>
            <a:endParaRPr lang="zh-TW" altLang="zh-TW" b="1" dirty="0">
              <a:latin typeface="Britannic Bold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  <a:ea typeface="新細明體" pitchFamily="18" charset="-120"/>
              </a:rPr>
              <a:t>Simulation Types</a:t>
            </a:r>
            <a:endParaRPr lang="en-US" altLang="zh-TW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43918" cy="4114800"/>
          </a:xfrm>
        </p:spPr>
        <p:txBody>
          <a:bodyPr/>
          <a:lstStyle/>
          <a:p>
            <a:pPr marL="571500" indent="-571500" latinLnBrk="0">
              <a:lnSpc>
                <a:spcPct val="190000"/>
              </a:lnSpc>
              <a:buFont typeface="Wingdings" pitchFamily="2" charset="2"/>
              <a:buAutoNum type="arabicPeriod"/>
            </a:pPr>
            <a:r>
              <a:rPr lang="en-US" altLang="zh-TW" sz="3500" dirty="0">
                <a:latin typeface="Britannic Bold" pitchFamily="34" charset="0"/>
                <a:ea typeface="新細明體" pitchFamily="18" charset="-120"/>
              </a:rPr>
              <a:t>Static or dynamic models</a:t>
            </a:r>
          </a:p>
          <a:p>
            <a:pPr marL="571500" indent="-571500" latinLnBrk="0">
              <a:lnSpc>
                <a:spcPct val="190000"/>
              </a:lnSpc>
              <a:buFont typeface="Wingdings" pitchFamily="2" charset="2"/>
              <a:buAutoNum type="arabicPeriod"/>
            </a:pPr>
            <a:r>
              <a:rPr lang="en-US" altLang="zh-TW" sz="3500" dirty="0" smtClean="0">
                <a:latin typeface="Britannic Bold" pitchFamily="34" charset="0"/>
                <a:ea typeface="新細明體" pitchFamily="18" charset="-120"/>
              </a:rPr>
              <a:t>Stochastic or deterministic models</a:t>
            </a:r>
            <a:endParaRPr lang="en-US" altLang="zh-TW" sz="3500" dirty="0">
              <a:latin typeface="Britannic Bold" pitchFamily="34" charset="0"/>
              <a:ea typeface="新細明體" pitchFamily="18" charset="-120"/>
            </a:endParaRPr>
          </a:p>
          <a:p>
            <a:pPr marL="571500" indent="-571500" latinLnBrk="0">
              <a:lnSpc>
                <a:spcPct val="190000"/>
              </a:lnSpc>
              <a:buFont typeface="Wingdings" pitchFamily="2" charset="2"/>
              <a:buAutoNum type="arabicPeriod"/>
            </a:pPr>
            <a:r>
              <a:rPr lang="en-US" altLang="zh-TW" sz="3500" dirty="0">
                <a:latin typeface="Britannic Bold" pitchFamily="34" charset="0"/>
                <a:ea typeface="新細明體" pitchFamily="18" charset="-120"/>
              </a:rPr>
              <a:t>Discrete or continuous </a:t>
            </a:r>
            <a:r>
              <a:rPr lang="en-US" altLang="zh-TW" sz="3500" dirty="0" smtClean="0">
                <a:latin typeface="Britannic Bold" pitchFamily="34" charset="0"/>
                <a:ea typeface="新細明體" pitchFamily="18" charset="-120"/>
              </a:rPr>
              <a:t>models</a:t>
            </a:r>
            <a:endParaRPr lang="en-US" altLang="zh-TW" sz="3500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Britannic Bold" pitchFamily="34" charset="0"/>
                <a:ea typeface="新細明體" pitchFamily="18" charset="-120"/>
              </a:rPr>
              <a:t>Static vs. Dynamic</a:t>
            </a:r>
            <a:endParaRPr lang="en-US" altLang="zh-TW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2480" cy="4114800"/>
          </a:xfrm>
        </p:spPr>
        <p:txBody>
          <a:bodyPr/>
          <a:lstStyle/>
          <a:p>
            <a:pPr latinLnBrk="0">
              <a:lnSpc>
                <a:spcPct val="140000"/>
              </a:lnSpc>
            </a:pPr>
            <a:r>
              <a:rPr lang="en-US" altLang="zh-TW" sz="3600" dirty="0" smtClean="0">
                <a:latin typeface="Britannic Bold" pitchFamily="34" charset="0"/>
                <a:ea typeface="新細明體" pitchFamily="18" charset="-120"/>
              </a:rPr>
              <a:t>Dynamic</a:t>
            </a:r>
            <a:endParaRPr lang="en-US" altLang="zh-TW" sz="3600" dirty="0">
              <a:latin typeface="Britannic Bold" pitchFamily="34" charset="0"/>
              <a:ea typeface="新細明體" pitchFamily="18" charset="-12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State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variables change over time (System Dynamics, Discrete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Event)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  <a:p>
            <a:pPr latinLnBrk="0">
              <a:lnSpc>
                <a:spcPct val="140000"/>
              </a:lnSpc>
            </a:pPr>
            <a:r>
              <a:rPr lang="en-US" altLang="zh-TW" sz="3600" dirty="0" smtClean="0">
                <a:latin typeface="Britannic Bold" pitchFamily="34" charset="0"/>
                <a:ea typeface="新細明體" pitchFamily="18" charset="-120"/>
              </a:rPr>
              <a:t>Static</a:t>
            </a:r>
            <a:endParaRPr lang="en-US" altLang="zh-TW" sz="3600" dirty="0">
              <a:latin typeface="Britannic Bold" pitchFamily="34" charset="0"/>
              <a:ea typeface="新細明體" pitchFamily="18" charset="-12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Snapshot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at a single point in time 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(optimization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models, etc.)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  <a:ea typeface="新細明體" pitchFamily="18" charset="-120"/>
              </a:rPr>
              <a:t>Deterministic vs. Stochastic</a:t>
            </a:r>
            <a:endParaRPr lang="en-US" altLang="zh-TW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2480" cy="4114800"/>
          </a:xfrm>
        </p:spPr>
        <p:txBody>
          <a:bodyPr/>
          <a:lstStyle/>
          <a:p>
            <a:pPr latinLnBrk="0">
              <a:lnSpc>
                <a:spcPct val="130000"/>
              </a:lnSpc>
            </a:pPr>
            <a:r>
              <a:rPr lang="en-US" altLang="zh-TW" sz="3600" dirty="0">
                <a:latin typeface="Britannic Bold" pitchFamily="34" charset="0"/>
                <a:ea typeface="新細明體" pitchFamily="18" charset="-120"/>
              </a:rPr>
              <a:t>Deterministic model </a:t>
            </a:r>
            <a:endParaRPr lang="en-US" altLang="zh-TW" sz="3600" dirty="0" smtClean="0">
              <a:latin typeface="Britannic Bold" pitchFamily="34" charset="0"/>
              <a:ea typeface="新細明體" pitchFamily="18" charset="-120"/>
            </a:endParaRPr>
          </a:p>
          <a:p>
            <a:pPr lvl="1" latinLnBrk="0">
              <a:lnSpc>
                <a:spcPct val="130000"/>
              </a:lnSpc>
            </a:pP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The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behavior is entire predictable. The system is perfectly understood, then it is possible to predict precisely what will happen.</a:t>
            </a:r>
          </a:p>
          <a:p>
            <a:pPr latinLnBrk="0">
              <a:lnSpc>
                <a:spcPct val="130000"/>
              </a:lnSpc>
            </a:pPr>
            <a:r>
              <a:rPr lang="en-US" altLang="zh-TW" sz="3600" dirty="0">
                <a:latin typeface="Britannic Bold" pitchFamily="34" charset="0"/>
                <a:ea typeface="新細明體" pitchFamily="18" charset="-120"/>
              </a:rPr>
              <a:t>Stochastic model </a:t>
            </a:r>
            <a:endParaRPr lang="en-US" altLang="zh-TW" sz="3600" dirty="0" smtClean="0">
              <a:latin typeface="Britannic Bold" pitchFamily="34" charset="0"/>
              <a:ea typeface="新細明體" pitchFamily="18" charset="-120"/>
            </a:endParaRPr>
          </a:p>
          <a:p>
            <a:pPr lvl="1" latinLnBrk="0">
              <a:lnSpc>
                <a:spcPct val="130000"/>
              </a:lnSpc>
            </a:pP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The behavior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cannot be entirely predicted</a:t>
            </a:r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.</a:t>
            </a:r>
            <a:endParaRPr lang="en-US" altLang="zh-TW" sz="2800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zh-TW" dirty="0" smtClean="0">
                <a:latin typeface="Britannic Bold" pitchFamily="34" charset="0"/>
                <a:ea typeface="新細明體" pitchFamily="18" charset="-120"/>
              </a:rPr>
              <a:t>Discrete vs. Continuous</a:t>
            </a:r>
            <a:endParaRPr lang="en-US" altLang="zh-TW" dirty="0">
              <a:latin typeface="Britannic Bold" pitchFamily="34" charset="0"/>
              <a:ea typeface="新細明體" pitchFamily="18" charset="-120"/>
            </a:endParaRPr>
          </a:p>
        </p:txBody>
      </p:sp>
      <p:sp>
        <p:nvSpPr>
          <p:cNvPr id="370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72480" cy="4114800"/>
          </a:xfrm>
        </p:spPr>
        <p:txBody>
          <a:bodyPr/>
          <a:lstStyle/>
          <a:p>
            <a:pPr latinLnBrk="0"/>
            <a:r>
              <a:rPr lang="en-US" altLang="zh-TW" sz="3600" dirty="0">
                <a:latin typeface="Britannic Bold" pitchFamily="34" charset="0"/>
                <a:ea typeface="新細明體" pitchFamily="18" charset="-120"/>
              </a:rPr>
              <a:t>Discrete </a:t>
            </a:r>
            <a:r>
              <a:rPr lang="en-US" altLang="zh-TW" sz="3600" dirty="0" smtClean="0">
                <a:latin typeface="Britannic Bold" pitchFamily="34" charset="0"/>
                <a:ea typeface="新細明體" pitchFamily="18" charset="-120"/>
              </a:rPr>
              <a:t>model</a:t>
            </a:r>
            <a:endParaRPr lang="en-US" altLang="zh-TW" sz="3600" dirty="0">
              <a:latin typeface="Britannic Bold" pitchFamily="34" charset="0"/>
              <a:ea typeface="新細明體" pitchFamily="18" charset="-120"/>
            </a:endParaRPr>
          </a:p>
          <a:p>
            <a:pPr lvl="1" latinLnBrk="0"/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The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state variables change only at a countable number of points in time. These points in time are the ones at which the event occurs/change in state.</a:t>
            </a:r>
          </a:p>
          <a:p>
            <a:pPr latinLnBrk="0"/>
            <a:r>
              <a:rPr lang="en-US" altLang="zh-TW" sz="3600" dirty="0" smtClean="0">
                <a:latin typeface="Britannic Bold" pitchFamily="34" charset="0"/>
                <a:ea typeface="新細明體" pitchFamily="18" charset="-120"/>
              </a:rPr>
              <a:t>Continuous</a:t>
            </a:r>
            <a:endParaRPr lang="en-US" altLang="zh-TW" sz="3600" dirty="0">
              <a:latin typeface="Britannic Bold" pitchFamily="34" charset="0"/>
              <a:ea typeface="新細明體" pitchFamily="18" charset="-120"/>
            </a:endParaRPr>
          </a:p>
          <a:p>
            <a:pPr lvl="1" latinLnBrk="0"/>
            <a:r>
              <a:rPr lang="en-US" altLang="zh-TW" sz="2800" dirty="0" smtClean="0">
                <a:latin typeface="Britannic Bold" pitchFamily="34" charset="0"/>
                <a:ea typeface="新細明體" pitchFamily="18" charset="-120"/>
              </a:rPr>
              <a:t>The </a:t>
            </a:r>
            <a:r>
              <a:rPr lang="en-US" altLang="zh-TW" sz="2800" dirty="0">
                <a:latin typeface="Britannic Bold" pitchFamily="34" charset="0"/>
                <a:ea typeface="新細明體" pitchFamily="18" charset="-120"/>
              </a:rPr>
              <a:t>state variables change in a continuous way, and not abruptly from one state to another (infinite number of states).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4E3B-8BEB-451C-9115-90741C511C67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089">
  <a:themeElements>
    <a:clrScheme name="B08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89">
      <a:majorFont>
        <a:latin typeface="-소망M"/>
        <a:ea typeface="-소망M"/>
        <a:cs typeface=""/>
      </a:majorFont>
      <a:minorFont>
        <a:latin typeface="-소망M"/>
        <a:ea typeface="-소망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08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8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C:\coolpt\TempSlide\B089.POT</Template>
  <TotalTime>4471</TotalTime>
  <Words>1394</Words>
  <Application>Microsoft Macintosh PowerPoint</Application>
  <PresentationFormat>如螢幕大小 (4:3)</PresentationFormat>
  <Paragraphs>392</Paragraphs>
  <Slides>36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9" baseType="lpstr">
      <vt:lpstr>Arial</vt:lpstr>
      <vt:lpstr>Calibri</vt:lpstr>
      <vt:lpstr>Gulim</vt:lpstr>
      <vt:lpstr>ＭＳ Ｐゴシック</vt:lpstr>
      <vt:lpstr>Times New Roman</vt:lpstr>
      <vt:lpstr>Wingdings</vt:lpstr>
      <vt:lpstr>Wingdings 2</vt:lpstr>
      <vt:lpstr>新細明體</vt:lpstr>
      <vt:lpstr>標楷體</vt:lpstr>
      <vt:lpstr>-소망B</vt:lpstr>
      <vt:lpstr>-소망M</vt:lpstr>
      <vt:lpstr>Britannic Bold</vt:lpstr>
      <vt:lpstr>B089</vt:lpstr>
      <vt:lpstr>Discrete Event (time) Simulation</vt:lpstr>
      <vt:lpstr>What is a simulation?</vt:lpstr>
      <vt:lpstr>Why?</vt:lpstr>
      <vt:lpstr>Why Not?</vt:lpstr>
      <vt:lpstr>What types of simulation are there?</vt:lpstr>
      <vt:lpstr>Simulation Types</vt:lpstr>
      <vt:lpstr>Static vs. Dynamic</vt:lpstr>
      <vt:lpstr>Deterministic vs. Stochastic</vt:lpstr>
      <vt:lpstr>Discrete vs. Continuous</vt:lpstr>
      <vt:lpstr>PowerPoint 簡報</vt:lpstr>
      <vt:lpstr>How to Implement a Discrete Event Simulation?</vt:lpstr>
      <vt:lpstr>An Example: Airport System                                 Single Server Queue</vt:lpstr>
      <vt:lpstr>An Example: Airport System                                 Single Server Queue</vt:lpstr>
      <vt:lpstr>Simulation Development</vt:lpstr>
      <vt:lpstr>An Example: Airport System                                 Single Server Queue</vt:lpstr>
      <vt:lpstr>Stochastic Model and                     System Attributes</vt:lpstr>
      <vt:lpstr>Stochastic Model and                     System Attributes</vt:lpstr>
      <vt:lpstr>Stochastic Model and                     System Attributes</vt:lpstr>
      <vt:lpstr>How to verify the correctness of distribution generator?</vt:lpstr>
      <vt:lpstr>How to verify the correctness of distribution generator via Excel?</vt:lpstr>
      <vt:lpstr>How to verify the correctness of distribution generator via Excel?</vt:lpstr>
      <vt:lpstr>Simulation Development</vt:lpstr>
      <vt:lpstr>System States</vt:lpstr>
      <vt:lpstr>An Example: Airport System                                 Single Server Queue</vt:lpstr>
      <vt:lpstr>An Example: Airport System                                 Single Server Queue</vt:lpstr>
      <vt:lpstr>Simulation Development</vt:lpstr>
      <vt:lpstr>Relationships among Events</vt:lpstr>
      <vt:lpstr>Relationships among Events</vt:lpstr>
      <vt:lpstr>Relationships among Events</vt:lpstr>
      <vt:lpstr>Simulation Development</vt:lpstr>
      <vt:lpstr>Time Handling</vt:lpstr>
      <vt:lpstr>For This Homework</vt:lpstr>
      <vt:lpstr>Time Handling</vt:lpstr>
      <vt:lpstr>Simulation Development</vt:lpstr>
      <vt:lpstr>Output statistics</vt:lpstr>
      <vt:lpstr>Simulation Flow Chart</vt:lpstr>
    </vt:vector>
  </TitlesOfParts>
  <Company>(주)윤디자인연구소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art5</dc:creator>
  <cp:lastModifiedBy>鍾毓安</cp:lastModifiedBy>
  <cp:revision>231</cp:revision>
  <dcterms:created xsi:type="dcterms:W3CDTF">2001-07-24T02:41:22Z</dcterms:created>
  <dcterms:modified xsi:type="dcterms:W3CDTF">2016-04-24T13:11:53Z</dcterms:modified>
</cp:coreProperties>
</file>