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9" r:id="rId2"/>
    <p:sldId id="302" r:id="rId3"/>
    <p:sldId id="357" r:id="rId4"/>
    <p:sldId id="303" r:id="rId5"/>
    <p:sldId id="358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5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60" r:id="rId31"/>
    <p:sldId id="348" r:id="rId32"/>
    <p:sldId id="349" r:id="rId33"/>
    <p:sldId id="350" r:id="rId34"/>
    <p:sldId id="351" r:id="rId35"/>
    <p:sldId id="353" r:id="rId36"/>
    <p:sldId id="352" r:id="rId37"/>
    <p:sldId id="36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4" r:id="rId48"/>
    <p:sldId id="335" r:id="rId49"/>
    <p:sldId id="336" r:id="rId50"/>
    <p:sldId id="337" r:id="rId51"/>
    <p:sldId id="362" r:id="rId52"/>
    <p:sldId id="338" r:id="rId53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399" autoAdjust="0"/>
  </p:normalViewPr>
  <p:slideViewPr>
    <p:cSldViewPr>
      <p:cViewPr varScale="1">
        <p:scale>
          <a:sx n="95" d="100"/>
          <a:sy n="95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</a:t>
            </a:r>
            <a:r>
              <a:rPr kumimoji="1" lang="en-US" altLang="zh-TW" dirty="0" smtClean="0"/>
              <a:t>/)</a:t>
            </a: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每 </a:t>
            </a:r>
            <a:r>
              <a:rPr kumimoji="1" lang="en-US" altLang="zh-TW" dirty="0" smtClean="0"/>
              <a:t>30 secs </a:t>
            </a:r>
            <a:r>
              <a:rPr kumimoji="1" lang="zh-TW" altLang="en-US" dirty="0" smtClean="0"/>
              <a:t>取一次 </a:t>
            </a:r>
            <a:r>
              <a:rPr kumimoji="1" lang="en-US" altLang="zh-TW" dirty="0" smtClean="0"/>
              <a:t>max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peer</a:t>
            </a:r>
            <a:r>
              <a:rPr kumimoji="1" lang="en-US" altLang="zh-TW" baseline="0" dirty="0" smtClean="0"/>
              <a:t> 5 </a:t>
            </a:r>
            <a:r>
              <a:rPr kumimoji="1" lang="zh-TW" altLang="en-US" baseline="0" dirty="0" smtClean="0"/>
              <a:t>解釋 </a:t>
            </a:r>
            <a:r>
              <a:rPr kumimoji="1" lang="en-US" altLang="zh-TW" baseline="0" dirty="0" smtClean="0"/>
              <a:t>optimistic </a:t>
            </a:r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怎麼運作的。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1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</a:t>
            </a:r>
            <a:r>
              <a:rPr kumimoji="1" lang="en-US" altLang="zh-TW" baseline="0" dirty="0" smtClean="0"/>
              <a:t>.</a:t>
            </a:r>
          </a:p>
          <a:p>
            <a:endParaRPr kumimoji="1" lang="en-US" altLang="zh-TW" baseline="0" dirty="0" smtClean="0"/>
          </a:p>
          <a:p>
            <a:r>
              <a:rPr kumimoji="1" lang="zh-TW" altLang="en-US" dirty="0" smtClean="0"/>
              <a:t>對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需要探討的議題。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>
                <a:sym typeface="Wingdings"/>
              </a:rPr>
              <a:t>在傳統的 </a:t>
            </a:r>
            <a:r>
              <a:rPr kumimoji="1" lang="en-US" altLang="zh-TW" dirty="0" smtClean="0">
                <a:sym typeface="Wingdings"/>
              </a:rPr>
              <a:t>client-server</a:t>
            </a:r>
            <a:r>
              <a:rPr kumimoji="1" lang="en-US" altLang="zh-TW" baseline="0" dirty="0" smtClean="0">
                <a:sym typeface="Wingdings"/>
              </a:rPr>
              <a:t> network </a:t>
            </a:r>
            <a:r>
              <a:rPr kumimoji="1" lang="zh-TW" altLang="en-US" baseline="0" dirty="0" smtClean="0">
                <a:sym typeface="Wingdings"/>
              </a:rPr>
              <a:t>裡，假設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要某個檔案，那他就要跟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連線下載；而 </a:t>
            </a:r>
            <a:r>
              <a:rPr kumimoji="1" lang="en-US" altLang="zh-TW" baseline="0" dirty="0" smtClean="0">
                <a:sym typeface="Wingdings"/>
              </a:rPr>
              <a:t>P2P network </a:t>
            </a:r>
            <a:r>
              <a:rPr kumimoji="1" lang="zh-TW" altLang="en-US" baseline="0" dirty="0" smtClean="0">
                <a:sym typeface="Wingdings"/>
              </a:rPr>
              <a:t>裡沒有所謂的 </a:t>
            </a:r>
            <a:r>
              <a:rPr kumimoji="1" lang="en-US" altLang="zh-TW" baseline="0" dirty="0" smtClean="0">
                <a:sym typeface="Wingdings"/>
              </a:rPr>
              <a:t>server</a:t>
            </a:r>
            <a:r>
              <a:rPr kumimoji="1" lang="zh-TW" altLang="en-US" baseline="0" dirty="0" smtClean="0">
                <a:sym typeface="Wingdings"/>
              </a:rPr>
              <a:t> </a:t>
            </a:r>
            <a:r>
              <a:rPr kumimoji="1" lang="en-US" altLang="zh-TW" baseline="0" dirty="0" smtClean="0">
                <a:sym typeface="Wingdings"/>
              </a:rPr>
              <a:t>/ client </a:t>
            </a:r>
            <a:r>
              <a:rPr kumimoji="1" lang="zh-TW" altLang="en-US" baseline="0" dirty="0" smtClean="0">
                <a:sym typeface="Wingdings"/>
              </a:rPr>
              <a:t>的分別，或是要說成大家都是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也都是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也行，每個 </a:t>
            </a:r>
            <a:r>
              <a:rPr kumimoji="1" lang="en-US" altLang="zh-TW" baseline="0" dirty="0" smtClean="0">
                <a:sym typeface="Wingdings"/>
              </a:rPr>
              <a:t>peer </a:t>
            </a:r>
            <a:r>
              <a:rPr kumimoji="1" lang="zh-TW" altLang="en-US" baseline="0" dirty="0" smtClean="0">
                <a:sym typeface="Wingdings"/>
              </a:rPr>
              <a:t>都有部分或是全部的檔案，然後互相要自己沒有的部分。</a:t>
            </a:r>
            <a:endParaRPr kumimoji="1" lang="en-US" altLang="zh-TW" dirty="0" smtClean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zh-TW" altLang="en-US" dirty="0" smtClean="0">
                <a:sym typeface="Wingdings"/>
              </a:rPr>
              <a:t>在 </a:t>
            </a:r>
            <a:r>
              <a:rPr kumimoji="1" lang="en-US" altLang="zh-TW" dirty="0" smtClean="0">
                <a:sym typeface="Wingdings"/>
              </a:rPr>
              <a:t>client-server</a:t>
            </a:r>
            <a:r>
              <a:rPr kumimoji="1" lang="en-US" altLang="zh-TW" baseline="0" dirty="0" smtClean="0">
                <a:sym typeface="Wingdings"/>
              </a:rPr>
              <a:t> network</a:t>
            </a:r>
            <a:r>
              <a:rPr kumimoji="1" lang="zh-TW" altLang="en-US" baseline="0" dirty="0" smtClean="0">
                <a:sym typeface="Wingdings"/>
              </a:rPr>
              <a:t> 裡，每個要檔案的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都要跟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建立一個連線，所以當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數量越來越大時，會給 </a:t>
            </a:r>
            <a:r>
              <a:rPr kumimoji="1" lang="en-US" altLang="zh-TW" baseline="0" dirty="0" smtClean="0">
                <a:sym typeface="Wingdings"/>
              </a:rPr>
              <a:t>network bandwidth </a:t>
            </a:r>
            <a:r>
              <a:rPr kumimoji="1" lang="zh-TW" altLang="en-US" baseline="0" dirty="0" smtClean="0">
                <a:sym typeface="Wingdings"/>
              </a:rPr>
              <a:t>很大的負擔；</a:t>
            </a:r>
            <a:r>
              <a:rPr kumimoji="1" lang="en-US" altLang="zh-TW" baseline="0" dirty="0" smtClean="0">
                <a:sym typeface="Wingdings"/>
              </a:rPr>
              <a:t>P2P network </a:t>
            </a:r>
            <a:r>
              <a:rPr kumimoji="1" lang="zh-TW" altLang="en-US" baseline="0" dirty="0" smtClean="0">
                <a:sym typeface="Wingdings"/>
              </a:rPr>
              <a:t>則不然，因為大家既要檔案，也傳檔案，因此理論上整體的 </a:t>
            </a:r>
            <a:r>
              <a:rPr kumimoji="1" lang="en-US" altLang="zh-TW" baseline="0" dirty="0" smtClean="0">
                <a:sym typeface="Wingdings"/>
              </a:rPr>
              <a:t>performance </a:t>
            </a:r>
            <a:r>
              <a:rPr kumimoji="1" lang="zh-TW" altLang="en-US" baseline="0" dirty="0" smtClean="0">
                <a:sym typeface="Wingdings"/>
              </a:rPr>
              <a:t>是很 </a:t>
            </a:r>
            <a:r>
              <a:rPr kumimoji="1" lang="en-US" altLang="zh-TW" baseline="0" dirty="0" smtClean="0">
                <a:sym typeface="Wingdings"/>
              </a:rPr>
              <a:t>scalable </a:t>
            </a:r>
            <a:r>
              <a:rPr kumimoji="1" lang="zh-TW" altLang="en-US" baseline="0" dirty="0" smtClean="0">
                <a:sym typeface="Wingdings"/>
              </a:rPr>
              <a:t>的！</a:t>
            </a:r>
            <a:endParaRPr kumimoji="1" lang="en-US" altLang="zh-TW" dirty="0" smtClean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The </a:t>
            </a:r>
            <a:r>
              <a:rPr kumimoji="1" lang="en-US" altLang="zh-TW" dirty="0" smtClean="0">
                <a:sym typeface="Wingdings"/>
              </a:rPr>
              <a:t>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r>
              <a:rPr kumimoji="1" lang="zh-TW" altLang="en-US" baseline="0" dirty="0" smtClean="0"/>
              <a:t> 就是採用 </a:t>
            </a:r>
            <a:r>
              <a:rPr kumimoji="1" lang="en-US" altLang="zh-TW" baseline="0" dirty="0" smtClean="0"/>
              <a:t>P2P </a:t>
            </a:r>
            <a:r>
              <a:rPr kumimoji="1" lang="zh-TW" altLang="en-US" baseline="0" dirty="0" smtClean="0"/>
              <a:t>架構的 </a:t>
            </a:r>
            <a:r>
              <a:rPr kumimoji="1" lang="en-US" altLang="zh-TW" baseline="0" dirty="0" smtClean="0"/>
              <a:t>file sharing application.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4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在最初的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network </a:t>
            </a:r>
            <a:r>
              <a:rPr kumimoji="1" lang="zh-TW" altLang="en-US" baseline="0" dirty="0" smtClean="0"/>
              <a:t>應該至少存在一個 </a:t>
            </a:r>
            <a:r>
              <a:rPr kumimoji="1" lang="en-US" altLang="zh-TW" baseline="0" dirty="0" smtClean="0"/>
              <a:t>seed </a:t>
            </a:r>
            <a:r>
              <a:rPr kumimoji="1" lang="zh-TW" altLang="en-US" baseline="0" dirty="0" smtClean="0"/>
              <a:t>吧（不然根本無法開始）！當開始有 </a:t>
            </a:r>
            <a:r>
              <a:rPr kumimoji="1" lang="en-US" altLang="zh-TW" baseline="0" dirty="0" smtClean="0"/>
              <a:t>peers </a:t>
            </a:r>
            <a:r>
              <a:rPr kumimoji="1" lang="zh-TW" altLang="en-US" baseline="0" dirty="0" smtClean="0"/>
              <a:t>進來 </a:t>
            </a:r>
            <a:r>
              <a:rPr kumimoji="1" lang="en-US" altLang="zh-TW" baseline="0" dirty="0" smtClean="0"/>
              <a:t>network </a:t>
            </a:r>
            <a:r>
              <a:rPr kumimoji="1" lang="zh-TW" altLang="en-US" baseline="0" dirty="0" smtClean="0"/>
              <a:t>時，就會開始跟 </a:t>
            </a:r>
            <a:r>
              <a:rPr kumimoji="1" lang="en-US" altLang="zh-TW" baseline="0" dirty="0" smtClean="0"/>
              <a:t>seed </a:t>
            </a:r>
            <a:r>
              <a:rPr kumimoji="1" lang="zh-TW" altLang="en-US" baseline="0" dirty="0" smtClean="0"/>
              <a:t>隨機下載部分檔案。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6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新進來一個 </a:t>
            </a:r>
            <a:r>
              <a:rPr kumimoji="1" lang="en-US" altLang="zh-TW" dirty="0" smtClean="0"/>
              <a:t>peer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81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</a:t>
            </a:r>
            <a:r>
              <a:rPr kumimoji="1" lang="en-US" altLang="zh-TW" baseline="0" dirty="0" smtClean="0"/>
              <a:t>.</a:t>
            </a:r>
          </a:p>
          <a:p>
            <a:endParaRPr kumimoji="1" lang="en-US" altLang="zh-TW" baseline="0" dirty="0" smtClean="0"/>
          </a:p>
          <a:p>
            <a:r>
              <a:rPr kumimoji="1" lang="zh-TW" altLang="en-US" baseline="0" dirty="0" smtClean="0"/>
              <a:t>現在 </a:t>
            </a:r>
            <a:r>
              <a:rPr kumimoji="1" lang="en-US" altLang="zh-TW" baseline="0" dirty="0" smtClean="0"/>
              <a:t>peer 5 </a:t>
            </a:r>
            <a:r>
              <a:rPr kumimoji="1" lang="zh-TW" altLang="en-US" baseline="0" dirty="0" smtClean="0"/>
              <a:t>就會是屬於這個 </a:t>
            </a:r>
            <a:r>
              <a:rPr kumimoji="1" lang="en-US" altLang="zh-TW" baseline="0" dirty="0" smtClean="0"/>
              <a:t>P2P network </a:t>
            </a:r>
            <a:r>
              <a:rPr kumimoji="1" lang="zh-TW" altLang="en-US" baseline="0" dirty="0" smtClean="0"/>
              <a:t>的一份子了！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</a:t>
            </a:r>
            <a:r>
              <a:rPr kumimoji="1" lang="en-US" altLang="zh-TW" dirty="0"/>
              <a:t>4</a:t>
            </a:r>
            <a:r>
              <a:rPr kumimoji="1" lang="en-US" altLang="zh-TW" dirty="0" smtClean="0"/>
              <a:t>) </a:t>
            </a:r>
            <a:r>
              <a:rPr kumimoji="1" lang="en-US" altLang="zh-TW" dirty="0" smtClean="0"/>
              <a:t>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</a:t>
            </a:r>
            <a:r>
              <a:rPr kumimoji="1" lang="en-US" altLang="zh-TW" smtClean="0">
                <a:solidFill>
                  <a:srgbClr val="000000"/>
                </a:solidFill>
                <a:sym typeface="Wingdings"/>
              </a:rPr>
              <a:t>high </a:t>
            </a:r>
            <a:r>
              <a:rPr kumimoji="1" lang="en-US" altLang="zh-TW" smtClean="0">
                <a:solidFill>
                  <a:srgbClr val="000000"/>
                </a:solidFill>
                <a:sym typeface="Wingdings"/>
              </a:rPr>
              <a:t>uploading/downloading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another 30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another 30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</a:t>
            </a:r>
            <a:r>
              <a:rPr kumimoji="1" lang="en-US" altLang="zh-TW" dirty="0" smtClean="0"/>
              <a:t>uploading/downloading </a:t>
            </a:r>
            <a:r>
              <a:rPr kumimoji="1" lang="en-US" altLang="zh-TW" dirty="0" smtClean="0"/>
              <a:t>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</a:t>
            </a:r>
            <a:r>
              <a:rPr kumimoji="1" lang="en-US" altLang="zh-TW" dirty="0" smtClean="0"/>
              <a:t>uploading/downloading </a:t>
            </a:r>
            <a:r>
              <a:rPr kumimoji="1" lang="en-US" altLang="zh-TW" dirty="0" smtClean="0"/>
              <a:t>bandwidths, it is important to design a good file-sharing protocol such that the </a:t>
            </a:r>
            <a:r>
              <a:rPr kumimoji="1" lang="en-US" altLang="zh-TW" dirty="0" smtClean="0"/>
              <a:t>uploading/downloading bandwidths </a:t>
            </a:r>
            <a:r>
              <a:rPr kumimoji="1" lang="en-US" altLang="zh-TW" dirty="0" smtClean="0"/>
              <a:t>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6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x(t)  - number of downloaders in the system at time t.</a:t>
            </a:r>
          </a:p>
          <a:p>
            <a:r>
              <a:rPr lang="en-US" altLang="zh-TW" dirty="0"/>
              <a:t>y(t)  - number of seeds in the system at time t.</a:t>
            </a:r>
          </a:p>
          <a:p>
            <a:r>
              <a:rPr lang="en-US" altLang="zh-TW" dirty="0"/>
              <a:t>λ - the arrival rate of new requests (Poisson process)</a:t>
            </a:r>
          </a:p>
          <a:p>
            <a:r>
              <a:rPr lang="en-US" altLang="zh-TW" dirty="0"/>
              <a:t>µ  - the uploading bandwidth of a given peer (normalized by file size)</a:t>
            </a:r>
          </a:p>
          <a:p>
            <a:r>
              <a:rPr lang="en-US" altLang="zh-TW" dirty="0"/>
              <a:t>C -  the downloading bandwidth of a given peer (normalized by file size). </a:t>
            </a:r>
          </a:p>
          <a:p>
            <a:r>
              <a:rPr lang="en-US" altLang="zh-TW" dirty="0"/>
              <a:t>θ - the rate at which downloaders abort the download (Poisson process)</a:t>
            </a:r>
          </a:p>
          <a:p>
            <a:r>
              <a:rPr lang="en-US" altLang="zh-TW" dirty="0"/>
              <a:t>γ- the rate at which seeds leave the system (Poisson process)</a:t>
            </a:r>
          </a:p>
          <a:p>
            <a:r>
              <a:rPr lang="en-US" altLang="zh-TW" dirty="0"/>
              <a:t>η - indicates the effectiveness of the file sharing , takes values in [0, 1].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62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03" y="1369540"/>
            <a:ext cx="7240949" cy="198745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5" y="3717032"/>
            <a:ext cx="69750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study the system in steady-state, we let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X</a:t>
            </a:r>
            <a:r>
              <a:rPr lang="en-US" altLang="zh-TW" dirty="0"/>
              <a:t>¯ , Y ¯ are equilibrium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β is determined by the bottleneck</a:t>
            </a:r>
            <a:br>
              <a:rPr lang="en-US" altLang="zh-TW" dirty="0"/>
            </a:br>
            <a:r>
              <a:rPr lang="en-US" altLang="zh-TW" dirty="0"/>
              <a:t>between download rate and upload rate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868612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19441"/>
            <a:ext cx="2810500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50240"/>
            <a:ext cx="2101332" cy="7007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41" y="1588056"/>
            <a:ext cx="4166595" cy="8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Little’s law: Average download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Scalability: T is not a function of λ, the request arrival rate</a:t>
            </a:r>
          </a:p>
          <a:p>
            <a:r>
              <a:rPr lang="en-US" altLang="zh-TW" dirty="0"/>
              <a:t>Need for incentives: When the seed departure rate γ increases, T increases</a:t>
            </a:r>
          </a:p>
          <a:p>
            <a:r>
              <a:rPr lang="en-US" altLang="zh-TW" dirty="0"/>
              <a:t>Initially when the downloading rate c increases, T decreases. However, beyond a point the uploading rate becomes the bottleneck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2808312" cy="75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1728192" cy="7645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0005"/>
            <a:ext cx="301168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given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we assume that it </a:t>
                </a:r>
                <a:r>
                  <a:rPr lang="en-US" altLang="zh-TW" dirty="0" smtClean="0"/>
                  <a:t>is connected </a:t>
                </a:r>
                <a:r>
                  <a:rPr lang="en-US" altLang="zh-TW" dirty="0"/>
                  <a:t>to k other downloaders.</a:t>
                </a:r>
              </a:p>
              <a:p>
                <a:pPr lvl="1"/>
                <a:r>
                  <a:rPr lang="en-US" altLang="zh-TW" dirty="0"/>
                  <a:t>η = 1 − P (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has no piece that the connected peers need ) .</a:t>
                </a:r>
              </a:p>
              <a:p>
                <a:r>
                  <a:rPr lang="en-US" altLang="zh-TW" dirty="0"/>
                  <a:t>We assume that the piece distributions </a:t>
                </a:r>
                <a:r>
                  <a:rPr lang="en-US" altLang="zh-TW" dirty="0" smtClean="0"/>
                  <a:t>between different </a:t>
                </a:r>
                <a:r>
                  <a:rPr lang="en-US" altLang="zh-TW" dirty="0"/>
                  <a:t>peers are independent and identical. Then</a:t>
                </a:r>
              </a:p>
              <a:p>
                <a:pPr lvl="1"/>
                <a:r>
                  <a:rPr lang="en-US" altLang="zh-TW" dirty="0"/>
                  <a:t>η = 1 − P ( downloader j needs no piece from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dirty="0"/>
                  <a:t>j is a downloader connected to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downloader, we assume that the number of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pieces </a:t>
                </a:r>
                <a:r>
                  <a:rPr lang="en-US" altLang="zh-TW" dirty="0"/>
                  <a:t>it has is uniformly distributed in {0, · · · , N − 1},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where </a:t>
                </a:r>
                <a:r>
                  <a:rPr lang="en-US" altLang="zh-TW" dirty="0"/>
                  <a:t>N is the number of pieces of the served file.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</a:t>
            </a:r>
            <a:r>
              <a:rPr lang="en-US" altLang="zh-TW" dirty="0" smtClean="0"/>
              <a:t>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number of pieces at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5776567" cy="43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BitTorrent</a:t>
            </a:r>
            <a:r>
              <a:rPr lang="en-US" altLang="zh-TW" dirty="0"/>
              <a:t>, each piece is typically 256KB. For a </a:t>
            </a:r>
            <a:r>
              <a:rPr lang="en-US" altLang="zh-TW" dirty="0" smtClean="0"/>
              <a:t>file that </a:t>
            </a:r>
            <a:r>
              <a:rPr lang="en-US" altLang="zh-TW" dirty="0"/>
              <a:t>is a few hundreds of megabytes in size, N is of </a:t>
            </a:r>
            <a:r>
              <a:rPr lang="en-US" altLang="zh-TW" dirty="0" smtClean="0"/>
              <a:t>the order </a:t>
            </a:r>
            <a:r>
              <a:rPr lang="en-US" altLang="zh-TW" dirty="0"/>
              <a:t>of several hundreds.</a:t>
            </a:r>
          </a:p>
          <a:p>
            <a:r>
              <a:rPr lang="en-US" altLang="zh-TW" dirty="0"/>
              <a:t>Even if k = 1, η is very close to one.</a:t>
            </a:r>
          </a:p>
          <a:p>
            <a:r>
              <a:rPr lang="en-US" altLang="zh-TW" dirty="0"/>
              <a:t>When k increases, η also increases but very slowly </a:t>
            </a:r>
            <a:r>
              <a:rPr lang="en-US" altLang="zh-TW" dirty="0" smtClean="0"/>
              <a:t>and the </a:t>
            </a:r>
            <a:r>
              <a:rPr lang="en-US" altLang="zh-TW" dirty="0"/>
              <a:t>network performance increases slowly. </a:t>
            </a:r>
            <a:r>
              <a:rPr lang="en-US" altLang="zh-TW" dirty="0" smtClean="0"/>
              <a:t>Hence, when λ increases</a:t>
            </a:r>
            <a:r>
              <a:rPr lang="en-US" altLang="zh-TW" dirty="0"/>
              <a:t>, the network performance </a:t>
            </a:r>
            <a:r>
              <a:rPr lang="en-US" altLang="zh-TW" dirty="0" smtClean="0"/>
              <a:t>increases but </a:t>
            </a:r>
            <a:r>
              <a:rPr lang="en-US" altLang="zh-TW" dirty="0"/>
              <a:t>very slowly.</a:t>
            </a:r>
          </a:p>
          <a:p>
            <a:r>
              <a:rPr lang="en-US" altLang="zh-TW" dirty="0"/>
              <a:t>When k = 0, η = 0.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52886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eigenvalues </a:t>
            </a:r>
            <a:r>
              <a:rPr lang="en-US" altLang="zh-TW" dirty="0"/>
              <a:t>of A1 and A2 have negative real parts – system is stable.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3982771"/>
            <a:ext cx="2782906" cy="192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54" y="1988840"/>
            <a:ext cx="3413214" cy="1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en-US" altLang="zh-TW" dirty="0"/>
                  <a:t>default 4) peers that give it the best upload to download </a:t>
                </a:r>
                <a:r>
                  <a:rPr lang="en-US" altLang="zh-TW" dirty="0" smtClean="0"/>
                  <a:t>to</a:t>
                </a:r>
                <a:endParaRPr lang="en-US" altLang="zh-TW" dirty="0"/>
              </a:p>
              <a:p>
                <a:r>
                  <a:rPr lang="en-US" altLang="zh-TW" dirty="0"/>
                  <a:t>Assumptions : Global </a:t>
                </a:r>
                <a:r>
                  <a:rPr lang="en-US" altLang="zh-TW" dirty="0" smtClean="0"/>
                  <a:t>information , No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unchocking</a:t>
                </a:r>
                <a:r>
                  <a:rPr lang="en-US" altLang="zh-TW" dirty="0" smtClean="0"/>
                  <a:t>     ,</a:t>
                </a:r>
                <a:r>
                  <a:rPr lang="en-US" altLang="zh-TW" dirty="0"/>
                  <a:t>No download </a:t>
                </a:r>
                <a:r>
                  <a:rPr lang="en-US" altLang="zh-TW" dirty="0" smtClean="0"/>
                  <a:t>limit</a:t>
                </a:r>
                <a:endParaRPr lang="en-US" altLang="zh-TW" dirty="0"/>
              </a:p>
              <a:p>
                <a:r>
                  <a:rPr lang="en-US" altLang="zh-TW" dirty="0" smtClean="0"/>
                  <a:t>Sort </a:t>
                </a:r>
                <a:r>
                  <a:rPr lang="en-US" altLang="zh-TW" dirty="0"/>
                  <a:t>the peers according to their uploading bandwidth (physical or </a:t>
                </a:r>
                <a:r>
                  <a:rPr lang="en-US" altLang="zh-TW" dirty="0" smtClean="0"/>
                  <a:t>determined), first </a:t>
                </a:r>
                <a:r>
                  <a:rPr lang="en-US" altLang="zh-TW" dirty="0"/>
                  <a:t>peer has the highest uploading bandwidth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choosing peers to upload at step 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 N  total number of peers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uploading bandwidth of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04963"/>
            <a:ext cx="6389162" cy="448704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5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1. With the peer selection algorithm, when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uploading peers,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:r>
                  <a:rPr lang="en-US" altLang="zh-TW" dirty="0"/>
                  <a:t>for any k2 &gt; k1 ≥ </a:t>
                </a:r>
                <a:r>
                  <a:rPr lang="en-US" altLang="zh-TW" dirty="0" smtClean="0"/>
                  <a:t>I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 2. Suppose that peers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i+1, · · · , j have the same uploading bandwidth µ.If  j –i+1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≥ 2, then for any k &gt; j, we </a:t>
                </a:r>
                <a:r>
                  <a:rPr lang="en-US" altLang="zh-TW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	1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)+1 </a:t>
                </a:r>
                <a:r>
                  <a:rPr lang="en-US" altLang="zh-TW" dirty="0"/>
                  <a:t>≥ · · · ≥ </a:t>
                </a:r>
                <a:r>
                  <a:rPr lang="en-US" altLang="zh-TW" dirty="0" smtClean="0"/>
                  <a:t>d(j)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2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&gt;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3</a:t>
                </a:r>
                <a:r>
                  <a:rPr lang="en-US" altLang="zh-TW" dirty="0"/>
                  <a:t>. d(µ) &gt; </a:t>
                </a:r>
                <a:r>
                  <a:rPr lang="en-US" altLang="zh-TW" dirty="0" smtClean="0"/>
                  <a:t>d(k)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where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13176"/>
            <a:ext cx="2736304" cy="116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963900"/>
            <a:ext cx="2871465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First maximizing download bandwidth , then minimizing upload bandwidth</a:t>
                </a:r>
              </a:p>
              <a:p>
                <a:r>
                  <a:rPr lang="en-US" altLang="zh-TW" dirty="0" smtClean="0"/>
                  <a:t>Then peer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s.t.</a:t>
                </a: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𝑃</a:t>
                </a:r>
                <a:r>
                  <a:rPr lang="en-US" altLang="zh-TW" dirty="0"/>
                  <a:t>_</a:t>
                </a:r>
                <a:r>
                  <a:rPr lang="zh-TW" altLang="en-US" dirty="0"/>
                  <a:t>𝑖 </a:t>
                </a:r>
                <a:r>
                  <a:rPr lang="en-US" altLang="zh-TW" dirty="0"/>
                  <a:t>denote the physical upload </a:t>
                </a:r>
                <a:r>
                  <a:rPr lang="en-US" altLang="zh-TW" dirty="0" smtClean="0"/>
                  <a:t>rate</a:t>
                </a:r>
              </a:p>
              <a:p>
                <a:r>
                  <a:rPr lang="en-US" altLang="zh-TW" dirty="0"/>
                  <a:t>Or more realistic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Where  ε is the difference between two rates that a peer can differentiate.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2420888"/>
            <a:ext cx="5886649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0" y="4221088"/>
            <a:ext cx="749257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</a:t>
            </a:r>
            <a:r>
              <a:rPr lang="en-US" altLang="zh-TW" dirty="0" smtClean="0"/>
              <a:t>Strategy(ex.)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small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with 6 peers</a:t>
                </a:r>
              </a:p>
              <a:p>
                <a:r>
                  <a:rPr lang="en-US" altLang="zh-TW" dirty="0"/>
                  <a:t>The number of uploads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= 4 for all peers</a:t>
                </a:r>
              </a:p>
              <a:p>
                <a:r>
                  <a:rPr lang="en-US" altLang="zh-TW" dirty="0"/>
                  <a:t>peers have different physical uploading bandwidth</a:t>
                </a:r>
              </a:p>
              <a:p>
                <a:r>
                  <a:rPr lang="en-US" altLang="zh-TW" dirty="0"/>
                  <a:t>If d the minimum uploading bandwidth min</a:t>
                </a:r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</a:t>
                </a:r>
                <a:r>
                  <a:rPr lang="en-US" altLang="zh-TW" dirty="0"/>
                  <a:t>&gt; 2</a:t>
                </a:r>
                <a:r>
                  <a:rPr lang="el-GR" altLang="zh-TW" dirty="0"/>
                  <a:t>ε, </a:t>
                </a:r>
                <a:r>
                  <a:rPr lang="en-US" altLang="zh-TW" dirty="0"/>
                  <a:t>there is no Nash equilibrium point for the system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0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Nash Equilibrium 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Divide the network to sub-groups . In each group j, all peers have the same physical uploading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3" y="2204864"/>
            <a:ext cx="7649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 peer uploads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Optimistic </a:t>
                </a:r>
                <a:r>
                  <a:rPr lang="en-US" altLang="zh-TW" dirty="0" err="1"/>
                  <a:t>unchoking</a:t>
                </a:r>
                <a:r>
                  <a:rPr lang="en-US" altLang="zh-TW" dirty="0"/>
                  <a:t> happens once every 30 seconds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Recap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but attempts to obtain service (or downloading) from other peers.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Recap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(1) Simulated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The 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with (1), 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Real-world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fluid model is a good approximation </a:t>
                </a:r>
                <a:r>
                  <a:rPr lang="en-US" altLang="zh-TW" dirty="0" smtClean="0"/>
                  <a:t>when the </a:t>
                </a:r>
                <a:r>
                  <a:rPr lang="en-US" altLang="zh-TW" dirty="0"/>
                  <a:t>arrival rate λ is </a:t>
                </a:r>
                <a:r>
                  <a:rPr lang="en-US" altLang="zh-TW" dirty="0" smtClean="0"/>
                  <a:t>large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regardless of the relationship between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approximation is also good for small </a:t>
                </a:r>
                <a:r>
                  <a:rPr lang="en-US" altLang="zh-TW" dirty="0" err="1" smtClean="0"/>
                  <a:t>λ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29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</a:t>
            </a:r>
            <a:r>
              <a:rPr lang="en-US" altLang="zh-TW" dirty="0" smtClean="0"/>
              <a:t>time-dependent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experiments show that the simple fluid model is able to 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7575</TotalTime>
  <Words>2507</Words>
  <Application>Microsoft Macintosh PowerPoint</Application>
  <PresentationFormat>如螢幕大小 (4:3)</PresentationFormat>
  <Paragraphs>533</Paragraphs>
  <Slides>52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Fluid Model</vt:lpstr>
      <vt:lpstr>Fluid Model</vt:lpstr>
      <vt:lpstr>Steady-State Performance</vt:lpstr>
      <vt:lpstr>Steady-State Performance(cont.)</vt:lpstr>
      <vt:lpstr>Effectiveness of File Sharing</vt:lpstr>
      <vt:lpstr>Effectiveness of File Sharing(cont.)</vt:lpstr>
      <vt:lpstr>Effectiveness of File Sharing(cont.)</vt:lpstr>
      <vt:lpstr>Local Stability</vt:lpstr>
      <vt:lpstr>Outline</vt:lpstr>
      <vt:lpstr>Peer Selection Algorithm</vt:lpstr>
      <vt:lpstr>Peer Selection Algorithm(cont.)</vt:lpstr>
      <vt:lpstr>Peer Selection Algorithm(cont.)</vt:lpstr>
      <vt:lpstr>Peer Strategy</vt:lpstr>
      <vt:lpstr>Peer Strategy(ex.)</vt:lpstr>
      <vt:lpstr>Nash Equilibrium Point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1823</cp:revision>
  <dcterms:created xsi:type="dcterms:W3CDTF">2012-05-24T01:20:39Z</dcterms:created>
  <dcterms:modified xsi:type="dcterms:W3CDTF">2016-06-15T05:56:13Z</dcterms:modified>
</cp:coreProperties>
</file>