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89" r:id="rId2"/>
    <p:sldId id="302" r:id="rId3"/>
    <p:sldId id="357" r:id="rId4"/>
    <p:sldId id="303" r:id="rId5"/>
    <p:sldId id="358" r:id="rId6"/>
    <p:sldId id="304" r:id="rId7"/>
    <p:sldId id="307" r:id="rId8"/>
    <p:sldId id="308" r:id="rId9"/>
    <p:sldId id="309" r:id="rId10"/>
    <p:sldId id="310" r:id="rId11"/>
    <p:sldId id="311" r:id="rId12"/>
    <p:sldId id="312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13" r:id="rId21"/>
    <p:sldId id="35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60" r:id="rId31"/>
    <p:sldId id="348" r:id="rId32"/>
    <p:sldId id="349" r:id="rId33"/>
    <p:sldId id="350" r:id="rId34"/>
    <p:sldId id="351" r:id="rId35"/>
    <p:sldId id="353" r:id="rId36"/>
    <p:sldId id="352" r:id="rId37"/>
    <p:sldId id="361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62" r:id="rId54"/>
    <p:sldId id="338" r:id="rId55"/>
  </p:sldIdLst>
  <p:sldSz cx="9144000" cy="6858000" type="screen4x3"/>
  <p:notesSz cx="7086600" cy="10223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909"/>
    <a:srgbClr val="008000"/>
    <a:srgbClr val="FFE1FF"/>
    <a:srgbClr val="CCFFFF"/>
    <a:srgbClr val="E2F3D1"/>
    <a:srgbClr val="006600"/>
    <a:srgbClr val="FF9933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2406" autoAdjust="0"/>
  </p:normalViewPr>
  <p:slideViewPr>
    <p:cSldViewPr>
      <p:cViewPr varScale="1">
        <p:scale>
          <a:sx n="92" d="100"/>
          <a:sy n="92" d="100"/>
        </p:scale>
        <p:origin x="21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906"/>
    </p:cViewPr>
  </p:sorterViewPr>
  <p:notesViewPr>
    <p:cSldViewPr>
      <p:cViewPr varScale="1">
        <p:scale>
          <a:sx n="47" d="100"/>
          <a:sy n="47" d="100"/>
        </p:scale>
        <p:origin x="-2970" y="-10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12FA2430-1944-4837-B7B8-05CC9BA09FFE}" type="datetimeFigureOut">
              <a:rPr lang="zh-TW" altLang="en-US"/>
              <a:pPr>
                <a:defRPr/>
              </a:pPr>
              <a:t>2016/6/13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24F06AE2-60A0-487A-9184-BF022E3EA8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95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65646F41-BFD9-47FC-85C2-8AD82A88544B}" type="datetimeFigureOut">
              <a:rPr lang="zh-TW" altLang="en-US"/>
              <a:pPr>
                <a:defRPr/>
              </a:pPr>
              <a:t>2016/6/13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11" tIns="49455" rIns="98911" bIns="49455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8911" tIns="49455" rIns="98911" bIns="49455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AA32E424-FCBD-41DB-BDB8-D5C0C38729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9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這篇</a:t>
            </a:r>
            <a:r>
              <a:rPr kumimoji="1" lang="en-US" altLang="zh-TW" baseline="0" dirty="0" smtClean="0"/>
              <a:t> paper </a:t>
            </a:r>
            <a:r>
              <a:rPr kumimoji="1" lang="zh-TW" altLang="en-US" baseline="0" dirty="0" smtClean="0"/>
              <a:t>主要就是 </a:t>
            </a:r>
            <a:r>
              <a:rPr kumimoji="1" lang="en-US" altLang="zh-TW" baseline="0" dirty="0" smtClean="0"/>
              <a:t>propose </a:t>
            </a:r>
            <a:r>
              <a:rPr kumimoji="1" lang="zh-TW" altLang="en-US" baseline="0" dirty="0" smtClean="0"/>
              <a:t>一些 </a:t>
            </a:r>
            <a:r>
              <a:rPr kumimoji="1" lang="en-US" altLang="zh-TW" baseline="0" dirty="0" smtClean="0"/>
              <a:t>model </a:t>
            </a:r>
            <a:r>
              <a:rPr kumimoji="1" lang="zh-TW" altLang="en-US" baseline="0" dirty="0" smtClean="0"/>
              <a:t>來模擬一個 </a:t>
            </a:r>
            <a:r>
              <a:rPr kumimoji="1" lang="en-US" altLang="zh-TW" baseline="0" dirty="0" err="1" smtClean="0"/>
              <a:t>BitTorrent</a:t>
            </a:r>
            <a:r>
              <a:rPr kumimoji="1" lang="en-US" altLang="zh-TW" baseline="0" dirty="0" smtClean="0"/>
              <a:t> network.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28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 uploading</a:t>
            </a:r>
            <a:r>
              <a:rPr lang="en-US" altLang="zh-TW" baseline="0" dirty="0" smtClean="0"/>
              <a:t> bandwidth</a:t>
            </a:r>
            <a:endParaRPr lang="en-US" altLang="zh-TW" dirty="0" smtClean="0"/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 rate at which downloaders</a:t>
            </a:r>
            <a:r>
              <a:rPr lang="en-US" altLang="zh-TW" baseline="0" dirty="0" smtClean="0"/>
              <a:t> abort the download</a:t>
            </a:r>
            <a:endParaRPr lang="en-US" altLang="zh-TW" dirty="0" smtClean="0"/>
          </a:p>
          <a:p>
            <a:r>
              <a:rPr lang="en-US" altLang="zh-TW" dirty="0" smtClean="0"/>
              <a:t>c = 0.002 downloading</a:t>
            </a:r>
            <a:r>
              <a:rPr lang="en-US" altLang="zh-TW" baseline="0" dirty="0" smtClean="0"/>
              <a:t> bandwidth</a:t>
            </a:r>
            <a:endParaRPr lang="en-US" altLang="zh-TW" dirty="0" smtClean="0"/>
          </a:p>
          <a:p>
            <a:r>
              <a:rPr lang="el-GR" altLang="zh-TW" dirty="0" smtClean="0"/>
              <a:t>γ</a:t>
            </a:r>
            <a:r>
              <a:rPr lang="en-US" altLang="zh-TW" dirty="0" smtClean="0"/>
              <a:t> = 0.001 the rate at which seeds leave</a:t>
            </a:r>
            <a:r>
              <a:rPr lang="en-US" altLang="zh-TW" baseline="0" dirty="0" smtClean="0"/>
              <a:t> the 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2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X sim(t) =</a:t>
            </a:r>
            <a:r>
              <a:rPr lang="en-US" altLang="zh-TW" baseline="0" dirty="0" smtClean="0"/>
              <a:t> # downloaders</a:t>
            </a:r>
          </a:p>
          <a:p>
            <a:r>
              <a:rPr lang="en-US" altLang="zh-TW" baseline="0" dirty="0" smtClean="0"/>
              <a:t>Y sim(t) = # seeds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3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X sim(t) =</a:t>
            </a:r>
            <a:r>
              <a:rPr lang="en-US" altLang="zh-TW" baseline="0" dirty="0" smtClean="0"/>
              <a:t> # downloaders</a:t>
            </a:r>
          </a:p>
          <a:p>
            <a:r>
              <a:rPr lang="en-US" altLang="zh-TW" baseline="0" dirty="0" smtClean="0"/>
              <a:t>Y sim(t) = # seeds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21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sym typeface="Wingdings"/>
              </a:rPr>
              <a:t>The performance of traditional file sharing applications (like the client-server network) deteriorates rapidly as the number of clients increases, while in a well-designed P2P file sharing system, more peers generally means better performance.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37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 brief description of how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operates when a single file is downloaded</a:t>
            </a:r>
            <a:r>
              <a:rPr kumimoji="1" lang="en-US" altLang="zh-TW" baseline="0" dirty="0" smtClean="0"/>
              <a:t> by many users.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9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baseline="0" dirty="0" smtClean="0"/>
              <a:t>從 </a:t>
            </a:r>
            <a:r>
              <a:rPr kumimoji="1" lang="en-US" altLang="zh-TW" baseline="0" dirty="0" smtClean="0"/>
              <a:t>.torrent file </a:t>
            </a:r>
            <a:r>
              <a:rPr kumimoji="1" lang="zh-TW" altLang="en-US" baseline="0" dirty="0" smtClean="0"/>
              <a:t>先知道 </a:t>
            </a:r>
            <a:r>
              <a:rPr kumimoji="1" lang="en-US" altLang="zh-TW" baseline="0" dirty="0" smtClean="0"/>
              <a:t>tracker </a:t>
            </a:r>
            <a:r>
              <a:rPr kumimoji="1" lang="zh-TW" altLang="en-US" baseline="0" dirty="0" smtClean="0"/>
              <a:t>在哪！</a:t>
            </a:r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33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tracker returns a random list</a:t>
            </a:r>
            <a:r>
              <a:rPr kumimoji="1" lang="en-US" altLang="zh-TW" baseline="0" dirty="0" smtClean="0"/>
              <a:t> of peers that have the file.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74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downloader</a:t>
            </a:r>
            <a:r>
              <a:rPr kumimoji="1" lang="en-US" altLang="zh-TW" baseline="0" dirty="0" smtClean="0"/>
              <a:t> establishes a connection to these other peers and finds out what pieces reside in each of the other files.</a:t>
            </a:r>
          </a:p>
          <a:p>
            <a:r>
              <a:rPr kumimoji="1" lang="en-US" altLang="zh-TW" baseline="0" dirty="0" smtClean="0"/>
              <a:t>Then it requests pieces which it does not have from all the peers to which it is connected.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61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Seeds only</a:t>
            </a:r>
            <a:r>
              <a:rPr kumimoji="1" lang="en-US" altLang="zh-TW" baseline="0" dirty="0" smtClean="0"/>
              <a:t> perform uploading while downloaders download pieces that they do not have and upload pieces that they have.</a:t>
            </a:r>
          </a:p>
          <a:p>
            <a:r>
              <a:rPr kumimoji="1" lang="en-US" altLang="zh-TW" baseline="0" dirty="0" smtClean="0"/>
              <a:t>Chocking: </a:t>
            </a:r>
            <a:r>
              <a:rPr kumimoji="1" lang="zh-TW" altLang="en-US" baseline="0" dirty="0" smtClean="0"/>
              <a:t>拒絕</a:t>
            </a:r>
            <a:endParaRPr kumimoji="1" lang="en-US" altLang="zh-TW" baseline="0" dirty="0" smtClean="0"/>
          </a:p>
          <a:p>
            <a:r>
              <a:rPr kumimoji="1" lang="en-US" altLang="zh-TW" baseline="0" dirty="0" err="1" smtClean="0"/>
              <a:t>Unchocking</a:t>
            </a:r>
            <a:r>
              <a:rPr kumimoji="1" lang="en-US" altLang="zh-TW" baseline="0" dirty="0" smtClean="0"/>
              <a:t>:</a:t>
            </a:r>
            <a:r>
              <a:rPr kumimoji="1" lang="zh-TW" altLang="en-US" baseline="0" dirty="0" smtClean="0"/>
              <a:t> 接受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smtClean="0">
                <a:sym typeface="Wingdings"/>
              </a:rPr>
              <a:t>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接受那些現在正上傳檔案給我、而且速度最快的前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個人！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TW" dirty="0" smtClean="0"/>
              <a:t>(Reference: http://</a:t>
            </a:r>
            <a:r>
              <a:rPr kumimoji="1" lang="en-US" altLang="zh-TW" dirty="0" err="1" smtClean="0"/>
              <a:t>mmdays.com</a:t>
            </a:r>
            <a:r>
              <a:rPr kumimoji="1" lang="en-US" altLang="zh-TW" dirty="0" smtClean="0"/>
              <a:t>/2007/04/06/bt1/)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5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For a </a:t>
            </a:r>
            <a:r>
              <a:rPr kumimoji="1" lang="en-US" altLang="zh-TW" dirty="0" err="1" smtClean="0"/>
              <a:t>BitTorrent</a:t>
            </a:r>
            <a:r>
              <a:rPr kumimoji="1" lang="en-US" altLang="zh-TW" baseline="0" dirty="0" smtClean="0"/>
              <a:t> network, several issues have to be addressed in order to understand the behavior of the system.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911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2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ltGray">
          <a:xfrm flipV="1">
            <a:off x="0" y="4843463"/>
            <a:ext cx="9144000" cy="1106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47664" y="620688"/>
            <a:ext cx="7416824" cy="1371600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178496" y="5517232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61F4-6D48-4CDE-8E50-EE08330E5C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71B9A-5558-4946-B642-153FE50B30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8B99-18A9-4C61-AEF5-203852ADFD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188640"/>
            <a:ext cx="8128768" cy="648072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sz="2400" baseline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135A-D7F7-45E8-89D0-FF7E75BBDD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2924944"/>
            <a:ext cx="7772400" cy="1362075"/>
          </a:xfrm>
        </p:spPr>
        <p:txBody>
          <a:bodyPr anchor="b"/>
          <a:lstStyle>
            <a:lvl1pPr algn="l">
              <a:defRPr sz="3000" b="1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0040" y="4365104"/>
            <a:ext cx="7772400" cy="1080119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B7CC7-BE94-42AC-8D70-311B78F17A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41AC-5D47-41F3-A096-9E56E562B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5A02D-1DE0-4CFE-9718-D4E7E8012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DD29-DC54-4D07-B3BC-18207BFFD7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FD264-0769-476B-A2C6-4ADFBD7DD8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939C-EFB7-4C0F-A349-AD7AEFE0C0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649A2-C74B-4590-9303-3F2416EB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TW" altLang="en-US">
              <a:ea typeface="+mn-ea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250825" y="71438"/>
            <a:ext cx="8642350" cy="8651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12768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fld id="{D1B54767-C215-4242-9D17-5E855CAA89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188913"/>
            <a:ext cx="8128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pic>
        <p:nvPicPr>
          <p:cNvPr id="7179" name="圖片 10" descr="logo_s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57884" y="6572272"/>
            <a:ext cx="169863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5" r:id="rId2"/>
    <p:sldLayoutId id="2147483696" r:id="rId3"/>
    <p:sldLayoutId id="2147483699" r:id="rId4"/>
    <p:sldLayoutId id="2147483700" r:id="rId5"/>
    <p:sldLayoutId id="2147483701" r:id="rId6"/>
    <p:sldLayoutId id="2147483697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>
          <a:solidFill>
            <a:srgbClr val="161616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zh-TW" altLang="en-US" sz="2400" dirty="0">
          <a:solidFill>
            <a:srgbClr val="121C3F"/>
          </a:solidFill>
          <a:latin typeface="Times New Roman" pitchFamily="18" charset="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en-US" altLang="zh-TW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ctrTitle"/>
          </p:nvPr>
        </p:nvSpPr>
        <p:spPr>
          <a:xfrm>
            <a:off x="1476375" y="985830"/>
            <a:ext cx="74168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Modeling and Performance Analysis of 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-Like Peer-to-Peer Networks</a:t>
            </a:r>
            <a:endParaRPr lang="zh-TW" alt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435" name="副標題 2"/>
          <p:cNvSpPr>
            <a:spLocks noGrp="1"/>
          </p:cNvSpPr>
          <p:nvPr>
            <p:ph type="subTitle" idx="1"/>
          </p:nvPr>
        </p:nvSpPr>
        <p:spPr>
          <a:xfrm>
            <a:off x="1259632" y="4941168"/>
            <a:ext cx="7416824" cy="719137"/>
          </a:xfrm>
        </p:spPr>
        <p:txBody>
          <a:bodyPr/>
          <a:lstStyle/>
          <a:p>
            <a:pPr algn="ctr" eaLnBrk="1" hangingPunct="1"/>
            <a:r>
              <a:rPr lang="en-US" altLang="zh-TW" sz="2400" dirty="0" smtClean="0"/>
              <a:t>Presented by: </a:t>
            </a:r>
            <a:r>
              <a:rPr lang="zh-TW" altLang="en-US" sz="2400" dirty="0" smtClean="0"/>
              <a:t>鍾毓安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許詠翔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張君瑋</a:t>
            </a:r>
            <a:endParaRPr lang="en-US" altLang="zh-TW" sz="2400" dirty="0" smtClean="0"/>
          </a:p>
          <a:p>
            <a:pPr algn="ctr" eaLnBrk="1" hangingPunct="1"/>
            <a:r>
              <a:rPr lang="en-US" altLang="zh-TW" sz="2400" dirty="0" smtClean="0"/>
              <a:t>{b01902040, b01902029, b01902051}@</a:t>
            </a:r>
            <a:r>
              <a:rPr lang="en-US" altLang="zh-TW" sz="2400" dirty="0" err="1" smtClean="0"/>
              <a:t>ntu.edu.tw</a:t>
            </a:r>
            <a:endParaRPr lang="en-US" altLang="zh-TW" sz="2400" dirty="0" smtClean="0"/>
          </a:p>
          <a:p>
            <a:pPr algn="ctr" eaLnBrk="1" hangingPunct="1"/>
            <a:endParaRPr lang="en-US" altLang="zh-TW" sz="2400" dirty="0" smtClean="0"/>
          </a:p>
        </p:txBody>
      </p:sp>
      <p:sp>
        <p:nvSpPr>
          <p:cNvPr id="18436" name="文字方塊 3"/>
          <p:cNvSpPr txBox="1">
            <a:spLocks noChangeArrowheads="1"/>
          </p:cNvSpPr>
          <p:nvPr/>
        </p:nvSpPr>
        <p:spPr bwMode="auto">
          <a:xfrm>
            <a:off x="7500958" y="6500834"/>
            <a:ext cx="151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zh-TW" sz="1400" dirty="0" smtClean="0"/>
              <a:t>2016.6.15</a:t>
            </a:r>
            <a:r>
              <a:rPr kumimoji="0" lang="zh-TW" altLang="en-US" sz="1400" dirty="0" smtClean="0"/>
              <a:t> </a:t>
            </a:r>
            <a:endParaRPr kumimoji="0" lang="en-US" altLang="zh-TW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33" idx="1"/>
            <a:endCxn id="13" idx="3"/>
          </p:cNvCxnSpPr>
          <p:nvPr/>
        </p:nvCxnSpPr>
        <p:spPr bwMode="auto">
          <a:xfrm flipH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直線箭頭接點 24"/>
          <p:cNvCxnSpPr>
            <a:stCxn id="13" idx="3"/>
            <a:endCxn id="47" idx="1"/>
          </p:cNvCxnSpPr>
          <p:nvPr/>
        </p:nvCxnSpPr>
        <p:spPr bwMode="auto">
          <a:xfrm flipV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字方塊 27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111710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文字方塊 5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 rot="18776434">
            <a:off x="1361031" y="441556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eer information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58195" y="5185627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connects to 4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other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peers and begins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and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exchanging.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4" idx="2"/>
            <a:endCxn id="7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直線箭頭接點 33"/>
          <p:cNvCxnSpPr>
            <a:stCxn id="7" idx="2"/>
            <a:endCxn id="9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直線箭頭接點 36"/>
          <p:cNvCxnSpPr>
            <a:stCxn id="7" idx="3"/>
            <a:endCxn id="8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直線箭頭接點 38"/>
          <p:cNvCxnSpPr>
            <a:endCxn id="11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0" name="文字方塊 3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7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 notes behind the operation of </a:t>
            </a:r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Downloaders</a:t>
            </a:r>
            <a:r>
              <a:rPr kumimoji="1" lang="en-US" altLang="zh-TW" dirty="0" smtClean="0"/>
              <a:t> are peers who only have a part (or none) of the file while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seeds</a:t>
            </a:r>
            <a:r>
              <a:rPr kumimoji="1" lang="en-US" altLang="zh-TW" dirty="0" smtClean="0"/>
              <a:t> are peers who have all the pieces (the complete file) but stay in the system to allow other peers to download from them.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Each peer is allowed to upload only to a fixed number (by default four) of other peers at a given time.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000000"/>
                </a:solidFill>
              </a:rPr>
              <a:t>What is and why </a:t>
            </a:r>
            <a:r>
              <a:rPr kumimoji="1" lang="en-US" altLang="zh-TW" dirty="0" err="1">
                <a:solidFill>
                  <a:srgbClr val="FF0000"/>
                </a:solidFill>
              </a:rPr>
              <a:t>u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nchocking</a:t>
            </a:r>
            <a:r>
              <a:rPr kumimoji="1" lang="en-US" altLang="zh-TW" dirty="0" smtClean="0">
                <a:solidFill>
                  <a:srgbClr val="000000"/>
                </a:solidFill>
              </a:rPr>
              <a:t>? To prevent </a:t>
            </a:r>
            <a:r>
              <a:rPr kumimoji="1" lang="en-US" altLang="zh-TW" dirty="0">
                <a:solidFill>
                  <a:srgbClr val="FF0000"/>
                </a:solidFill>
              </a:rPr>
              <a:t>f</a:t>
            </a:r>
            <a:r>
              <a:rPr kumimoji="1" lang="en-US" altLang="zh-TW" dirty="0" smtClean="0">
                <a:solidFill>
                  <a:srgbClr val="FF0000"/>
                </a:solidFill>
              </a:rPr>
              <a:t>ree-riding</a:t>
            </a:r>
            <a:r>
              <a:rPr kumimoji="1" lang="en-US" altLang="zh-TW" dirty="0" smtClean="0">
                <a:solidFill>
                  <a:srgbClr val="000000"/>
                </a:solidFill>
              </a:rPr>
              <a:t>, the most important concern in </a:t>
            </a:r>
            <a:r>
              <a:rPr kumimoji="1" lang="en-US" altLang="zh-TW" dirty="0" err="1" smtClean="0">
                <a:solidFill>
                  <a:srgbClr val="000000"/>
                </a:solidFill>
              </a:rPr>
              <a:t>BitTorrent</a:t>
            </a:r>
            <a:r>
              <a:rPr kumimoji="1" lang="en-US" altLang="zh-TW" dirty="0" smtClean="0">
                <a:solidFill>
                  <a:srgbClr val="000000"/>
                </a:solidFill>
              </a:rPr>
              <a:t>.</a:t>
            </a:r>
          </a:p>
          <a:p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>
                <a:solidFill>
                  <a:srgbClr val="000000"/>
                </a:solidFill>
              </a:rPr>
              <a:t>The mechanism of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Optimistic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Unchocking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000000"/>
                </a:solidFill>
                <a:sym typeface="Wingdings"/>
              </a:rPr>
              <a:t> to search for potential peer with high uploading / downloading speed.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35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3" y="2215932"/>
            <a:ext cx="2736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seconds, peer 5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randomly connects to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6,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finds that the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 of 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 does not exceed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any of the peers that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has already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connected to.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56" y="375437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34900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>
            <a:off x="2017256" y="3754374"/>
            <a:ext cx="610528" cy="666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221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3" y="2215932"/>
            <a:ext cx="2736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seconds, peer 5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randomly connects to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6,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finds that the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 of 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 does not exceed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any of the peers that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has already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connected to.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47840" y="4827508"/>
            <a:ext cx="2704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after another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30 seconds,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6,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connects with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7.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087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/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文字方塊 25"/>
          <p:cNvSpPr txBox="1"/>
          <p:nvPr/>
        </p:nvSpPr>
        <p:spPr>
          <a:xfrm>
            <a:off x="6415582" y="2478224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2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another 30 seconds.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/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15582" y="2478224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2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3413100"/>
            <a:ext cx="2326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same process is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repeated again and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again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is-IS" altLang="zh-TW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21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 Issues of </a:t>
            </a:r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 smtClean="0"/>
              <a:t>Peer Evolution</a:t>
            </a:r>
            <a:r>
              <a:rPr kumimoji="1" lang="en-US" altLang="zh-TW" dirty="0" smtClean="0"/>
              <a:t>: how the number of peers evolves as a function of the request arrival rate, the peer departure rate, the uploading/downloading bandwidth of each peer, etc.</a:t>
            </a:r>
          </a:p>
          <a:p>
            <a:r>
              <a:rPr kumimoji="1" lang="en-US" altLang="zh-TW" b="1" dirty="0" smtClean="0"/>
              <a:t>Scalability</a:t>
            </a:r>
            <a:r>
              <a:rPr kumimoji="1" lang="en-US" altLang="zh-TW" dirty="0" smtClean="0"/>
              <a:t>: as the size of the network (number of peers) grows, the network performance (average file downloading time) should preferably to actually improve.</a:t>
            </a:r>
          </a:p>
          <a:p>
            <a:r>
              <a:rPr kumimoji="1" lang="en-US" altLang="zh-TW" b="1" dirty="0" smtClean="0"/>
              <a:t>File Sharing Efficiency</a:t>
            </a:r>
            <a:r>
              <a:rPr kumimoji="1" lang="en-US" altLang="zh-TW" dirty="0" smtClean="0"/>
              <a:t>: as peers often have different uploading/downloading bandwidths, it is important to design a good file-sharing protocol such that the uploading/downloading bandwidths are fully utilized.</a:t>
            </a:r>
          </a:p>
          <a:p>
            <a:r>
              <a:rPr kumimoji="1" lang="en-US" altLang="zh-TW" b="1" dirty="0" smtClean="0"/>
              <a:t>Incentives to prevent free-riding</a:t>
            </a:r>
            <a:r>
              <a:rPr kumimoji="1" lang="en-US" altLang="zh-TW" dirty="0" smtClean="0"/>
              <a:t>: need to a mechanism to deter peers from free-riding (download from other </a:t>
            </a:r>
            <a:r>
              <a:rPr kumimoji="1" lang="en-US" altLang="zh-TW" smtClean="0"/>
              <a:t>peers while not uploading to others).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77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62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Fluid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x(t)  - number of downloaders in the system at time t.</a:t>
            </a:r>
          </a:p>
          <a:p>
            <a:r>
              <a:rPr lang="en-US" altLang="zh-TW" dirty="0"/>
              <a:t>y(t)  - number of seeds in the system at time t.</a:t>
            </a:r>
          </a:p>
          <a:p>
            <a:r>
              <a:rPr lang="en-US" altLang="zh-TW" dirty="0"/>
              <a:t>λ - the arrival rate of new requests (Poisson process)</a:t>
            </a:r>
          </a:p>
          <a:p>
            <a:r>
              <a:rPr lang="en-US" altLang="zh-TW" dirty="0"/>
              <a:t>µ  - the uploading bandwidth of a given peer (normalized by file size)</a:t>
            </a:r>
          </a:p>
          <a:p>
            <a:r>
              <a:rPr lang="en-US" altLang="zh-TW" dirty="0"/>
              <a:t>C -  the downloading bandwidth of a given peer (normalized by file size). </a:t>
            </a:r>
          </a:p>
          <a:p>
            <a:r>
              <a:rPr lang="en-US" altLang="zh-TW" dirty="0"/>
              <a:t>θ - the rate at which downloaders abort the download (Poisson process)</a:t>
            </a:r>
          </a:p>
          <a:p>
            <a:r>
              <a:rPr lang="en-US" altLang="zh-TW" dirty="0"/>
              <a:t>γ- the rate at which seeds leave the system (Poisson process)</a:t>
            </a:r>
          </a:p>
          <a:p>
            <a:r>
              <a:rPr lang="en-US" altLang="zh-TW" dirty="0"/>
              <a:t>η - indicates the effectiveness of the file sharing , takes values in [0, 1].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8624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Fluid Model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203" y="1369540"/>
            <a:ext cx="7240949" cy="1987452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65" y="3717032"/>
            <a:ext cx="697504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8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Steady-State Performance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study the system in steady-state, we let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X</a:t>
            </a:r>
            <a:r>
              <a:rPr lang="en-US" altLang="zh-TW" dirty="0"/>
              <a:t>¯ , Y ¯ are equilibrium values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β is determined by the bottleneck</a:t>
            </a:r>
            <a:br>
              <a:rPr lang="en-US" altLang="zh-TW" dirty="0"/>
            </a:br>
            <a:r>
              <a:rPr lang="en-US" altLang="zh-TW" dirty="0"/>
              <a:t>between download rate and upload rate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2868612" cy="15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519441"/>
            <a:ext cx="2810500" cy="60965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650240"/>
            <a:ext cx="2101332" cy="7007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141" y="1588056"/>
            <a:ext cx="4166595" cy="82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04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Steady-State Performance(cont.)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Little’s law: Average download time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Scalability: T is not a function of λ, the request arrival rate</a:t>
            </a:r>
          </a:p>
          <a:p>
            <a:r>
              <a:rPr lang="en-US" altLang="zh-TW" dirty="0"/>
              <a:t>Need for incentives: When the seed departure rate γ increases, T increases</a:t>
            </a:r>
          </a:p>
          <a:p>
            <a:r>
              <a:rPr lang="en-US" altLang="zh-TW" dirty="0"/>
              <a:t>Initially when the downloading rate c increases, T decreases. However, beyond a point the uploading rate becomes the bottleneck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2808312" cy="755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28800"/>
            <a:ext cx="1728192" cy="7645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490005"/>
            <a:ext cx="3011685" cy="6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63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Effectiveness of File Sharing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For a given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, we assume that it </a:t>
                </a:r>
                <a:r>
                  <a:rPr lang="en-US" altLang="zh-TW" dirty="0" smtClean="0"/>
                  <a:t>is connected </a:t>
                </a:r>
                <a:r>
                  <a:rPr lang="en-US" altLang="zh-TW" dirty="0"/>
                  <a:t>to k other downloaders.</a:t>
                </a:r>
              </a:p>
              <a:p>
                <a:pPr lvl="1"/>
                <a:r>
                  <a:rPr lang="en-US" altLang="zh-TW" dirty="0"/>
                  <a:t>η = 1 − P (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has no piece that the connected peers need ) .</a:t>
                </a:r>
              </a:p>
              <a:p>
                <a:r>
                  <a:rPr lang="en-US" altLang="zh-TW" dirty="0"/>
                  <a:t>We assume that the piece distributions </a:t>
                </a:r>
                <a:r>
                  <a:rPr lang="en-US" altLang="zh-TW" dirty="0" smtClean="0"/>
                  <a:t>between different </a:t>
                </a:r>
                <a:r>
                  <a:rPr lang="en-US" altLang="zh-TW" dirty="0"/>
                  <a:t>peers are independent and identical. Then</a:t>
                </a:r>
              </a:p>
              <a:p>
                <a:pPr lvl="1"/>
                <a:r>
                  <a:rPr lang="en-US" altLang="zh-TW" dirty="0"/>
                  <a:t>η = 1 − P ( downloader j needs no piece from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1"/>
                <a:r>
                  <a:rPr lang="en-US" altLang="zh-TW" dirty="0" smtClean="0"/>
                  <a:t>where </a:t>
                </a:r>
                <a:r>
                  <a:rPr lang="en-US" altLang="zh-TW" dirty="0"/>
                  <a:t>j is a downloader connected to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For each downloader, we assume that the number of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pieces </a:t>
                </a:r>
                <a:r>
                  <a:rPr lang="en-US" altLang="zh-TW" dirty="0"/>
                  <a:t>it has is uniformly distributed in {0, · · · , N − 1},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where </a:t>
                </a:r>
                <a:r>
                  <a:rPr lang="en-US" altLang="zh-TW" dirty="0"/>
                  <a:t>N is the number of pieces of the served file.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 r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02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Effectiveness of File </a:t>
            </a:r>
            <a:r>
              <a:rPr lang="en-US" altLang="zh-TW" dirty="0" smtClean="0"/>
              <a:t>Sharing(cont.)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be number of pieces at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28800"/>
            <a:ext cx="5776567" cy="43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12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Effectiveness of File Sharing(cont.)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 err="1"/>
              <a:t>BitTorrent</a:t>
            </a:r>
            <a:r>
              <a:rPr lang="en-US" altLang="zh-TW" dirty="0"/>
              <a:t>, each piece is typically 256KB. For a </a:t>
            </a:r>
            <a:r>
              <a:rPr lang="en-US" altLang="zh-TW" dirty="0" smtClean="0"/>
              <a:t>file that </a:t>
            </a:r>
            <a:r>
              <a:rPr lang="en-US" altLang="zh-TW" dirty="0"/>
              <a:t>is a few hundreds of megabytes in size, N is of </a:t>
            </a:r>
            <a:r>
              <a:rPr lang="en-US" altLang="zh-TW" dirty="0" smtClean="0"/>
              <a:t>the order </a:t>
            </a:r>
            <a:r>
              <a:rPr lang="en-US" altLang="zh-TW" dirty="0"/>
              <a:t>of several hundreds.</a:t>
            </a:r>
          </a:p>
          <a:p>
            <a:r>
              <a:rPr lang="en-US" altLang="zh-TW" dirty="0"/>
              <a:t>Even if k = 1, η is very close to one.</a:t>
            </a:r>
          </a:p>
          <a:p>
            <a:r>
              <a:rPr lang="en-US" altLang="zh-TW" dirty="0"/>
              <a:t>When k increases, η also increases but very slowly </a:t>
            </a:r>
            <a:r>
              <a:rPr lang="en-US" altLang="zh-TW" dirty="0" smtClean="0"/>
              <a:t>and the </a:t>
            </a:r>
            <a:r>
              <a:rPr lang="en-US" altLang="zh-TW" dirty="0"/>
              <a:t>network performance increases slowly. </a:t>
            </a:r>
            <a:r>
              <a:rPr lang="en-US" altLang="zh-TW" dirty="0" smtClean="0"/>
              <a:t>Hence, when λ increases</a:t>
            </a:r>
            <a:r>
              <a:rPr lang="en-US" altLang="zh-TW" dirty="0"/>
              <a:t>, the network performance </a:t>
            </a:r>
            <a:r>
              <a:rPr lang="en-US" altLang="zh-TW" dirty="0" smtClean="0"/>
              <a:t>increases but </a:t>
            </a:r>
            <a:r>
              <a:rPr lang="en-US" altLang="zh-TW" dirty="0"/>
              <a:t>very slowly.</a:t>
            </a:r>
          </a:p>
          <a:p>
            <a:r>
              <a:rPr lang="en-US" altLang="zh-TW" dirty="0"/>
              <a:t>When k = 0, η = 0.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196752"/>
            <a:ext cx="3528863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31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Stability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eigenvalues </a:t>
            </a:r>
            <a:r>
              <a:rPr lang="en-US" altLang="zh-TW" dirty="0"/>
              <a:t>of A1 and A2 have negative real parts – system is stable.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95" y="3982771"/>
            <a:ext cx="2782906" cy="19258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54" y="1988840"/>
            <a:ext cx="3413214" cy="18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6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414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94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Selection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selects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(</a:t>
                </a:r>
                <a:r>
                  <a:rPr lang="en-US" altLang="zh-TW" dirty="0"/>
                  <a:t>default 4) peers that give it the best upload to download </a:t>
                </a:r>
                <a:r>
                  <a:rPr lang="en-US" altLang="zh-TW" dirty="0" smtClean="0"/>
                  <a:t>to</a:t>
                </a:r>
                <a:endParaRPr lang="en-US" altLang="zh-TW" dirty="0"/>
              </a:p>
              <a:p>
                <a:r>
                  <a:rPr lang="en-US" altLang="zh-TW" dirty="0"/>
                  <a:t>Assumptions : Global </a:t>
                </a:r>
                <a:r>
                  <a:rPr lang="en-US" altLang="zh-TW" dirty="0" smtClean="0"/>
                  <a:t>information , No </a:t>
                </a:r>
                <a:r>
                  <a:rPr lang="en-US" altLang="zh-TW" dirty="0"/>
                  <a:t>optimistic </a:t>
                </a:r>
                <a:r>
                  <a:rPr lang="en-US" altLang="zh-TW" dirty="0" err="1" smtClean="0"/>
                  <a:t>unchocking</a:t>
                </a:r>
                <a:r>
                  <a:rPr lang="en-US" altLang="zh-TW" dirty="0" smtClean="0"/>
                  <a:t>     ,</a:t>
                </a:r>
                <a:r>
                  <a:rPr lang="en-US" altLang="zh-TW" dirty="0"/>
                  <a:t>No download </a:t>
                </a:r>
                <a:r>
                  <a:rPr lang="en-US" altLang="zh-TW" dirty="0" smtClean="0"/>
                  <a:t>limit</a:t>
                </a:r>
                <a:endParaRPr lang="en-US" altLang="zh-TW" dirty="0"/>
              </a:p>
              <a:p>
                <a:r>
                  <a:rPr lang="en-US" altLang="zh-TW" dirty="0" smtClean="0"/>
                  <a:t>Sort </a:t>
                </a:r>
                <a:r>
                  <a:rPr lang="en-US" altLang="zh-TW" dirty="0"/>
                  <a:t>the peers according to their uploading bandwidth (physical or </a:t>
                </a:r>
                <a:r>
                  <a:rPr lang="en-US" altLang="zh-TW" dirty="0" smtClean="0"/>
                  <a:t>determined), first </a:t>
                </a:r>
                <a:r>
                  <a:rPr lang="en-US" altLang="zh-TW" dirty="0"/>
                  <a:t>peer has the highest uploading bandwidth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r>
                  <a:rPr lang="en-US" altLang="zh-TW" dirty="0"/>
                  <a:t>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choosing peers to upload at step </a:t>
                </a:r>
                <a:r>
                  <a:rPr lang="en-US" altLang="zh-TW" dirty="0" err="1"/>
                  <a:t>i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r>
                  <a:rPr lang="en-US" altLang="zh-TW" dirty="0"/>
                  <a:t> N  total number of peers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: </a:t>
                </a:r>
                <a:r>
                  <a:rPr lang="en-US" altLang="zh-TW" dirty="0"/>
                  <a:t>the uploading bandwidth of 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. 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7853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Selection Algorithm(cont.)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304963"/>
            <a:ext cx="6389162" cy="4487045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4527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Selection Algorithm(cont.)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Lemma 1. With the peer selection algorithm, when 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selects uploading peers,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and </a:t>
                </a:r>
                <a:r>
                  <a:rPr lang="en-US" altLang="zh-TW" dirty="0"/>
                  <a:t>for any k2 &gt; k1 ≥ </a:t>
                </a:r>
                <a:r>
                  <a:rPr lang="en-US" altLang="zh-TW" dirty="0" smtClean="0"/>
                  <a:t>I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/>
                  <a:t> 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Lemma 2. Suppose that peers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, i+1, · · · , j have the same uploading bandwidth µ.If  j –i+1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/>
                  <a:t> ≥ 2, then for any k &gt; j, we </a:t>
                </a:r>
                <a:r>
                  <a:rPr lang="en-US" altLang="zh-TW" dirty="0" smtClean="0"/>
                  <a:t>have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	1</a:t>
                </a:r>
                <a:r>
                  <a:rPr lang="en-US" altLang="zh-TW" dirty="0"/>
                  <a:t>. </a:t>
                </a:r>
                <a:r>
                  <a:rPr lang="en-US" altLang="zh-TW" dirty="0" smtClean="0"/>
                  <a:t>d(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 </a:t>
                </a:r>
                <a:r>
                  <a:rPr lang="en-US" altLang="zh-TW" dirty="0"/>
                  <a:t>≥ </a:t>
                </a:r>
                <a:r>
                  <a:rPr lang="en-US" altLang="zh-TW" dirty="0" smtClean="0"/>
                  <a:t>d(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)+1 </a:t>
                </a:r>
                <a:r>
                  <a:rPr lang="en-US" altLang="zh-TW" dirty="0"/>
                  <a:t>≥ · · · ≥ </a:t>
                </a:r>
                <a:r>
                  <a:rPr lang="en-US" altLang="zh-TW" dirty="0" smtClean="0"/>
                  <a:t>d(j) </a:t>
                </a:r>
                <a:r>
                  <a:rPr lang="en-US" altLang="zh-TW" dirty="0"/>
                  <a:t>≥ </a:t>
                </a:r>
                <a:r>
                  <a:rPr lang="en-US" altLang="zh-TW" dirty="0" smtClean="0"/>
                  <a:t>d(k),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:r>
                  <a:rPr lang="en-US" altLang="zh-TW" dirty="0" smtClean="0"/>
                  <a:t>	2</a:t>
                </a:r>
                <a:r>
                  <a:rPr lang="en-US" altLang="zh-TW" dirty="0"/>
                  <a:t>. </a:t>
                </a:r>
                <a:r>
                  <a:rPr lang="en-US" altLang="zh-TW" dirty="0" smtClean="0"/>
                  <a:t>d(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 </a:t>
                </a:r>
                <a:r>
                  <a:rPr lang="en-US" altLang="zh-TW" dirty="0"/>
                  <a:t>&gt; </a:t>
                </a:r>
                <a:r>
                  <a:rPr lang="en-US" altLang="zh-TW" dirty="0" smtClean="0"/>
                  <a:t>d(k),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:r>
                  <a:rPr lang="en-US" altLang="zh-TW" dirty="0" smtClean="0"/>
                  <a:t>	3</a:t>
                </a:r>
                <a:r>
                  <a:rPr lang="en-US" altLang="zh-TW" dirty="0"/>
                  <a:t>. d(µ) &gt; </a:t>
                </a:r>
                <a:r>
                  <a:rPr lang="en-US" altLang="zh-TW" dirty="0" smtClean="0"/>
                  <a:t>d(k)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where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 r="-1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5013176"/>
            <a:ext cx="2736304" cy="116067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963900"/>
            <a:ext cx="2871465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4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Strategy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First maximizing download bandwidth , then minimizing upload bandwidth</a:t>
                </a:r>
              </a:p>
              <a:p>
                <a:r>
                  <a:rPr lang="en-US" altLang="zh-TW" dirty="0" smtClean="0"/>
                  <a:t>Then peer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𝑐h𝑜𝑜𝑠𝑒</m:t>
                    </m:r>
                  </m:oMath>
                </a14:m>
                <a:r>
                  <a:rPr lang="en-US" altLang="zh-TW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 b="0" dirty="0" smtClean="0"/>
                  <a:t> </a:t>
                </a:r>
                <a:r>
                  <a:rPr lang="en-US" altLang="zh-TW" b="0" dirty="0" err="1" smtClean="0"/>
                  <a:t>s.t.</a:t>
                </a:r>
                <a:endParaRPr lang="en-US" altLang="zh-TW" b="0" dirty="0" smtClean="0"/>
              </a:p>
              <a:p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  <a:r>
                  <a:rPr lang="zh-TW" altLang="en-US" dirty="0" smtClean="0"/>
                  <a:t>𝑃</a:t>
                </a:r>
                <a:r>
                  <a:rPr lang="en-US" altLang="zh-TW" dirty="0"/>
                  <a:t>_</a:t>
                </a:r>
                <a:r>
                  <a:rPr lang="zh-TW" altLang="en-US" dirty="0"/>
                  <a:t>𝑖 </a:t>
                </a:r>
                <a:r>
                  <a:rPr lang="en-US" altLang="zh-TW" dirty="0"/>
                  <a:t>denote the physical upload </a:t>
                </a:r>
                <a:r>
                  <a:rPr lang="en-US" altLang="zh-TW" dirty="0" smtClean="0"/>
                  <a:t>rate</a:t>
                </a:r>
              </a:p>
              <a:p>
                <a:r>
                  <a:rPr lang="en-US" altLang="zh-TW" dirty="0"/>
                  <a:t>Or more realistic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Where  ε is the difference between two rates that a peer can differentiate.</a:t>
                </a:r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b="0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</a:t>
                </a:r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10" y="2420888"/>
            <a:ext cx="5886649" cy="6480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10" y="4221088"/>
            <a:ext cx="749257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19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</a:t>
            </a:r>
            <a:r>
              <a:rPr lang="en-US" altLang="zh-TW" dirty="0" smtClean="0"/>
              <a:t>Strategy(ex.)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consider a small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network with 6 peers</a:t>
                </a:r>
              </a:p>
              <a:p>
                <a:r>
                  <a:rPr lang="en-US" altLang="zh-TW" dirty="0"/>
                  <a:t>The number of uploads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/>
                  <a:t> = 4 for all peers</a:t>
                </a:r>
              </a:p>
              <a:p>
                <a:r>
                  <a:rPr lang="en-US" altLang="zh-TW" dirty="0"/>
                  <a:t>peers have different physical uploading bandwidth</a:t>
                </a:r>
              </a:p>
              <a:p>
                <a:r>
                  <a:rPr lang="en-US" altLang="zh-TW" dirty="0"/>
                  <a:t>If d the minimum uploading bandwidth min</a:t>
                </a:r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} </a:t>
                </a:r>
                <a:r>
                  <a:rPr lang="en-US" altLang="zh-TW" dirty="0"/>
                  <a:t>&gt; 2</a:t>
                </a:r>
                <a:r>
                  <a:rPr lang="el-GR" altLang="zh-TW" dirty="0"/>
                  <a:t>ε, </a:t>
                </a:r>
                <a:r>
                  <a:rPr lang="en-US" altLang="zh-TW" dirty="0"/>
                  <a:t>there is no Nash equilibrium point for the system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2027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Nash Equilibrium Point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Divide the network to sub-groups . In each group j, all peers have the same physical uploading 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43" y="2204864"/>
            <a:ext cx="764965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3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0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Optimistic </a:t>
            </a:r>
            <a:r>
              <a:rPr lang="en-US" altLang="zh-TW" dirty="0" err="1" smtClean="0"/>
              <a:t>Unchoking</a:t>
            </a:r>
            <a:r>
              <a:rPr lang="zh-TW" altLang="en-US" dirty="0" smtClean="0"/>
              <a:t> </a:t>
            </a:r>
            <a:r>
              <a:rPr lang="en-US" altLang="zh-TW" dirty="0"/>
              <a:t>R</a:t>
            </a:r>
            <a:r>
              <a:rPr lang="en-US" altLang="zh-TW" dirty="0" smtClean="0"/>
              <a:t>ecap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Each peer uploads to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(by default </a:t>
                </a:r>
                <a:r>
                  <a:rPr lang="en-US" altLang="zh-TW" dirty="0"/>
                  <a:t>4</a:t>
                </a:r>
                <a:r>
                  <a:rPr lang="en-US" altLang="zh-TW" dirty="0" smtClean="0"/>
                  <a:t>) peers </a:t>
                </a:r>
                <a:r>
                  <a:rPr lang="en-US" altLang="zh-TW" dirty="0"/>
                  <a:t>which provide it with the best downloading rate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Under 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, each peer randomly selects a fifth </a:t>
                </a:r>
                <a:r>
                  <a:rPr lang="en-US" altLang="zh-TW" dirty="0"/>
                  <a:t>peer </a:t>
                </a:r>
                <a:r>
                  <a:rPr lang="en-US" altLang="zh-TW" dirty="0" smtClean="0"/>
                  <a:t>to </a:t>
                </a:r>
                <a:r>
                  <a:rPr lang="en-US" altLang="zh-TW" dirty="0"/>
                  <a:t>download </a:t>
                </a:r>
                <a:r>
                  <a:rPr lang="en-US" altLang="zh-TW" dirty="0" smtClean="0"/>
                  <a:t>from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exploring </a:t>
                </a:r>
                <a:r>
                  <a:rPr lang="en-US" altLang="zh-TW" dirty="0"/>
                  <a:t>other download rates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 happens once every 30 seconds.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Then peer </a:t>
                </a:r>
                <a:r>
                  <a:rPr lang="en-US" altLang="zh-TW" dirty="0"/>
                  <a:t>with the least downloading rate is dropped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However, such mechanism gives chances to free-riders!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059" r="-1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4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Free-riding Recap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6325"/>
            <a:ext cx="8363272" cy="5248275"/>
          </a:xfrm>
        </p:spPr>
        <p:txBody>
          <a:bodyPr/>
          <a:lstStyle/>
          <a:p>
            <a:r>
              <a:rPr lang="en-US" altLang="zh-TW" dirty="0" smtClean="0"/>
              <a:t>Free-riding means that a peer does not contribute anything to the system, but attempts to obtain service (or downloading) from other peers.</a:t>
            </a:r>
          </a:p>
          <a:p>
            <a:endParaRPr lang="en-US" altLang="zh-TW" dirty="0"/>
          </a:p>
          <a:p>
            <a:r>
              <a:rPr lang="en-US" altLang="zh-TW" dirty="0" smtClean="0"/>
              <a:t>Lack </a:t>
            </a:r>
            <a:r>
              <a:rPr lang="en-US" altLang="zh-TW" dirty="0"/>
              <a:t>of global knowledge </a:t>
            </a:r>
            <a:r>
              <a:rPr lang="en-US" altLang="zh-TW" dirty="0" smtClean="0"/>
              <a:t>(full downloading rates information) requires </a:t>
            </a:r>
            <a:r>
              <a:rPr lang="en-US" altLang="zh-TW" dirty="0"/>
              <a:t>the use of optimistic </a:t>
            </a:r>
            <a:r>
              <a:rPr lang="en-US" altLang="zh-TW" dirty="0" err="1" smtClean="0"/>
              <a:t>unchoking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T</a:t>
            </a:r>
            <a:r>
              <a:rPr lang="en-US" altLang="zh-TW" dirty="0" smtClean="0"/>
              <a:t>his </a:t>
            </a:r>
            <a:r>
              <a:rPr lang="en-US" altLang="zh-TW" dirty="0"/>
              <a:t>allows for peers with no </a:t>
            </a:r>
            <a:r>
              <a:rPr lang="en-US" altLang="zh-TW" dirty="0" smtClean="0"/>
              <a:t>uploading bandwidth </a:t>
            </a:r>
            <a:r>
              <a:rPr lang="en-US" altLang="zh-TW" dirty="0"/>
              <a:t>to get download </a:t>
            </a:r>
            <a:r>
              <a:rPr lang="en-US" altLang="zh-TW" dirty="0" smtClean="0"/>
              <a:t>bandwidth.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00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Peer-to-peer network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 smtClean="0"/>
              <a:t>Client-Server network vs. Peer-to-peer (P2P) network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Peers in a P2P network operate as both servers and clients.</a:t>
            </a:r>
          </a:p>
          <a:p>
            <a:r>
              <a:rPr kumimoji="1" lang="en-US" altLang="zh-TW" dirty="0"/>
              <a:t>P2P traffic is starting to dominate the bandwidth of the Internet</a:t>
            </a:r>
            <a:r>
              <a:rPr kumimoji="1"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Among P2P applications, file sharing is the most popular one.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>
                <a:sym typeface="Wingdings"/>
              </a:rPr>
              <a:t>P2P file sharing system is scalable.</a:t>
            </a:r>
          </a:p>
          <a:p>
            <a:r>
              <a:rPr kumimoji="1" lang="en-US" altLang="zh-TW" dirty="0" err="1" smtClean="0">
                <a:sym typeface="Wingdings"/>
              </a:rPr>
              <a:t>BitTorrent</a:t>
            </a:r>
            <a:r>
              <a:rPr kumimoji="1" lang="en-US" altLang="zh-TW" dirty="0" smtClean="0">
                <a:sym typeface="Wingdings"/>
              </a:rPr>
              <a:t>, one of the most popular P2P applications, will be studied in this paper.</a:t>
            </a:r>
            <a:endParaRPr kumimoji="1"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49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Free-riding Formulation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Consider a group of peers that have the same uploading bandwidth </a:t>
                </a:r>
                <a:r>
                  <a:rPr lang="el-GR" altLang="zh-TW" dirty="0" smtClean="0"/>
                  <a:t>μ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and number of peers in the group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Assume that each peer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 uploads and 1 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 upload.</a:t>
                </a:r>
              </a:p>
              <a:p>
                <a:r>
                  <a:rPr lang="en-US" altLang="zh-TW" dirty="0" smtClean="0"/>
                  <a:t>By </a:t>
                </a:r>
                <a:r>
                  <a:rPr lang="en-US" altLang="zh-TW" dirty="0"/>
                  <a:t>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,  peer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which is a free-rider get selected 1/(N-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/>
                  <a:t>) of the time by any other </a:t>
                </a:r>
                <a:r>
                  <a:rPr lang="en-US" altLang="zh-TW" dirty="0" smtClean="0"/>
                  <a:t>peer.</a:t>
                </a:r>
                <a:endParaRPr lang="en-US" altLang="zh-TW" dirty="0"/>
              </a:p>
              <a:p>
                <a:r>
                  <a:rPr lang="en-US" altLang="zh-TW" dirty="0" smtClean="0"/>
                  <a:t>So, total average downloading rate of peer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 will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𝑁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zh-TW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when N is large.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free-riders problem is not yet solved in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(in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= 4 so free-rider gets 20% of the possible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maximum downloading rate.)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 b="-51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7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Notations Recap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number of downloaders in the system at time t.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 </m:t>
                    </m:r>
                    <m:r>
                      <m:rPr>
                        <m:nor/>
                      </m:rPr>
                      <a:rPr lang="en-US" altLang="zh-TW" dirty="0"/>
                      <m:t>number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of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b="0" i="0" dirty="0" smtClean="0"/>
                      <m:t>seeds</m:t>
                    </m:r>
                    <m:r>
                      <m:rPr>
                        <m:nor/>
                      </m:rPr>
                      <a:rPr lang="en-US" altLang="zh-TW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in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the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system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at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time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λ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arrival rate of new request.</a:t>
                </a:r>
              </a:p>
              <a:p>
                <a:pPr>
                  <a:lnSpc>
                    <a:spcPct val="150000"/>
                  </a:lnSpc>
                </a:pPr>
                <a:r>
                  <a:rPr lang="el-GR" altLang="zh-TW" dirty="0" smtClean="0"/>
                  <a:t>μ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</m:t>
                    </m:r>
                  </m:oMath>
                </a14:m>
                <a:r>
                  <a:rPr lang="en-US" altLang="zh-TW" dirty="0" smtClean="0"/>
                  <a:t> the uploading bandwidth of a given peer.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: the downloading of a given peer.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θ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rate at which downloaders abort the system.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γ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rate at which seeds leaves the system.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η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effectiveness of the file sharing.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/>
                      </a:rPr>
                      <m:t>η</m:t>
                    </m:r>
                  </m:oMath>
                </a14:m>
                <a:r>
                  <a:rPr lang="en-US" altLang="zh-TW" dirty="0" smtClean="0"/>
                  <a:t> takes values in [0,1].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5239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Setup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6325"/>
                <a:ext cx="8686800" cy="5248275"/>
              </a:xfrm>
            </p:spPr>
            <p:txBody>
              <a:bodyPr/>
              <a:lstStyle/>
              <a:p>
                <a:r>
                  <a:rPr lang="en-US" altLang="zh-TW" dirty="0" smtClean="0"/>
                  <a:t>Compare </a:t>
                </a:r>
                <a:r>
                  <a:rPr lang="en-US" altLang="zh-TW" dirty="0"/>
                  <a:t>fluid model to: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(1) Simulated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network that is </a:t>
                </a:r>
                <a:r>
                  <a:rPr lang="en-US" altLang="zh-TW" dirty="0" smtClean="0"/>
                  <a:t>download-limited (</a:t>
                </a:r>
                <a:r>
                  <a:rPr lang="el-GR" altLang="zh-TW" dirty="0" smtClean="0"/>
                  <a:t>γ</a:t>
                </a:r>
                <a:r>
                  <a:rPr lang="en-US" altLang="zh-TW" dirty="0" smtClean="0"/>
                  <a:t> &lt;</a:t>
                </a:r>
                <a:r>
                  <a:rPr lang="el-GR" altLang="zh-TW" dirty="0"/>
                  <a:t> </a:t>
                </a:r>
                <a:r>
                  <a:rPr lang="el-GR" altLang="zh-TW" dirty="0" smtClean="0"/>
                  <a:t>μ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	‧ Discrete-event </a:t>
                </a:r>
                <a:r>
                  <a:rPr lang="en-US" altLang="zh-TW" dirty="0"/>
                  <a:t>simulation based on the Markov model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	‧ The arrival rate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0.04, 0.4, 4, 40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	‧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ormalize </a:t>
                </a:r>
                <a:r>
                  <a:rPr lang="en-US" altLang="zh-TW" dirty="0"/>
                  <a:t>the number of </a:t>
                </a:r>
                <a:r>
                  <a:rPr lang="en-US" altLang="zh-TW" dirty="0" smtClean="0"/>
                  <a:t>seeds/downloaders by dividing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      by </a:t>
                </a:r>
                <a:r>
                  <a:rPr lang="el-GR" altLang="zh-TW" dirty="0" smtClean="0"/>
                  <a:t>λ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(2) </a:t>
                </a:r>
                <a:r>
                  <a:rPr lang="en-US" altLang="zh-TW" dirty="0"/>
                  <a:t>S</a:t>
                </a:r>
                <a:r>
                  <a:rPr lang="en-US" altLang="zh-TW" dirty="0" smtClean="0"/>
                  <a:t>imulated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network that is </a:t>
                </a:r>
                <a:r>
                  <a:rPr lang="en-US" altLang="zh-TW" dirty="0" smtClean="0"/>
                  <a:t>upload-limited (same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      setup with (1), but </a:t>
                </a:r>
                <a:r>
                  <a:rPr lang="el-GR" altLang="zh-TW" dirty="0" smtClean="0"/>
                  <a:t>γ</a:t>
                </a:r>
                <a:r>
                  <a:rPr lang="en-US" altLang="zh-TW" dirty="0" smtClean="0"/>
                  <a:t> &gt; </a:t>
                </a:r>
                <a:r>
                  <a:rPr lang="el-GR" altLang="zh-TW" dirty="0"/>
                  <a:t>μ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(3) Real-world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network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      </a:t>
                </a:r>
                <a:r>
                  <a:rPr lang="en-US" altLang="zh-TW" dirty="0" smtClean="0">
                    <a:sym typeface="Wingdings"/>
                  </a:rPr>
                  <a:t> </a:t>
                </a:r>
                <a:r>
                  <a:rPr lang="en-US" altLang="zh-TW" dirty="0" smtClean="0"/>
                  <a:t>collect the log files of the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 tracker for a time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	    period of around three days.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     </a:t>
                </a:r>
                <a:r>
                  <a:rPr lang="en-US" altLang="zh-TW" dirty="0" smtClean="0"/>
                  <a:t>Set </a:t>
                </a:r>
                <a:r>
                  <a:rPr lang="el-GR" altLang="zh-TW" dirty="0" smtClean="0"/>
                  <a:t>η</a:t>
                </a:r>
                <a:r>
                  <a:rPr lang="en-US" altLang="zh-TW" dirty="0" smtClean="0"/>
                  <a:t> = 1 for all cases.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6325"/>
                <a:ext cx="8686800" cy="5248275"/>
              </a:xfrm>
              <a:blipFill rotWithShape="0">
                <a:blip r:embed="rId2"/>
                <a:stretch>
                  <a:fillRect l="-912" t="-929" r="-2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49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980728"/>
            <a:ext cx="63827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0.001</a:t>
            </a:r>
            <a:endParaRPr lang="zh-TW" altLang="en-US" dirty="0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5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74" y="980728"/>
            <a:ext cx="6303470" cy="496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0.001</a:t>
            </a:r>
            <a:endParaRPr lang="zh-TW" altLang="en-US" dirty="0"/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57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30" y="980728"/>
            <a:ext cx="643475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</a:t>
            </a:r>
            <a:r>
              <a:rPr lang="en-US" altLang="zh-TW" dirty="0" smtClean="0"/>
              <a:t>0.005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4840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73" y="980728"/>
            <a:ext cx="631252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</a:t>
            </a:r>
            <a:r>
              <a:rPr lang="en-US" altLang="zh-TW" dirty="0" smtClean="0"/>
              <a:t>0.005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0319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355407" cy="495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212976"/>
            <a:ext cx="18954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0967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84" y="1052736"/>
            <a:ext cx="619958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212976"/>
            <a:ext cx="18954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8553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 of (1) &amp; (2)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fluid model is a good approximation </a:t>
            </a:r>
            <a:r>
              <a:rPr lang="en-US" altLang="zh-TW" dirty="0" smtClean="0"/>
              <a:t>when the </a:t>
            </a:r>
            <a:r>
              <a:rPr lang="en-US" altLang="zh-TW" dirty="0"/>
              <a:t>arrival rate λ is </a:t>
            </a:r>
            <a:r>
              <a:rPr lang="en-US" altLang="zh-TW" dirty="0" smtClean="0"/>
              <a:t>large.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approximation is also good for small </a:t>
            </a:r>
            <a:r>
              <a:rPr lang="en-US" altLang="zh-TW" dirty="0" smtClean="0"/>
              <a:t>λ.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number of downloaders increases </a:t>
            </a:r>
            <a:r>
              <a:rPr lang="en-US" altLang="zh-TW" dirty="0" smtClean="0"/>
              <a:t>linearly with </a:t>
            </a:r>
            <a:r>
              <a:rPr lang="en-US" altLang="zh-TW" dirty="0"/>
              <a:t>the arrival rate </a:t>
            </a:r>
            <a:r>
              <a:rPr lang="en-US" altLang="zh-TW" dirty="0" err="1" smtClean="0"/>
              <a:t>λ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/>
              </a:rPr>
              <a:t></a:t>
            </a:r>
            <a:r>
              <a:rPr lang="en-US" altLang="zh-TW" dirty="0" smtClean="0"/>
              <a:t> scales well.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variation in the number of peers </a:t>
            </a:r>
            <a:r>
              <a:rPr lang="en-US" altLang="zh-TW" dirty="0" smtClean="0"/>
              <a:t>is Gaussian</a:t>
            </a:r>
            <a:r>
              <a:rPr lang="en-US" altLang="zh-TW" dirty="0"/>
              <a:t>, and is independent of </a:t>
            </a:r>
            <a:r>
              <a:rPr lang="en-US" altLang="zh-TW" dirty="0" smtClean="0"/>
              <a:t>λ.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272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b="1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22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 – Real-world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ssume </a:t>
            </a:r>
            <a:r>
              <a:rPr lang="en-US" altLang="zh-TW" dirty="0"/>
              <a:t>the system is </a:t>
            </a:r>
            <a:r>
              <a:rPr lang="en-US" altLang="zh-TW" dirty="0" smtClean="0"/>
              <a:t>upload-limited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l-GR" altLang="zh-TW" dirty="0"/>
              <a:t>γ</a:t>
            </a:r>
            <a:r>
              <a:rPr lang="en-US" altLang="zh-TW" dirty="0"/>
              <a:t> &gt; </a:t>
            </a:r>
            <a:r>
              <a:rPr lang="el-GR" altLang="zh-TW" dirty="0"/>
              <a:t>μ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Measured </a:t>
            </a:r>
            <a:r>
              <a:rPr lang="en-US" altLang="zh-TW" i="1" dirty="0"/>
              <a:t>λ </a:t>
            </a:r>
            <a:r>
              <a:rPr lang="en-US" altLang="zh-TW" dirty="0"/>
              <a:t>and </a:t>
            </a:r>
            <a:r>
              <a:rPr lang="en-US" altLang="zh-TW" i="1" dirty="0"/>
              <a:t>γ </a:t>
            </a:r>
            <a:r>
              <a:rPr lang="en-US" altLang="zh-TW" dirty="0"/>
              <a:t>are time-dependent</a:t>
            </a:r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for t &lt; 800 min, </a:t>
            </a:r>
            <a:r>
              <a:rPr lang="el-GR" altLang="zh-TW" i="1" dirty="0"/>
              <a:t>λ </a:t>
            </a:r>
            <a:r>
              <a:rPr lang="el-GR" altLang="zh-TW" dirty="0"/>
              <a:t>= 0.06 </a:t>
            </a:r>
            <a:r>
              <a:rPr lang="el-GR" altLang="zh-TW" i="1" dirty="0"/>
              <a:t>γ </a:t>
            </a:r>
            <a:r>
              <a:rPr lang="el-GR" altLang="zh-TW" dirty="0"/>
              <a:t>= 0.001</a:t>
            </a:r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for t &gt; 1300 min, </a:t>
            </a:r>
            <a:r>
              <a:rPr lang="el-GR" altLang="zh-TW" i="1" dirty="0"/>
              <a:t>λ </a:t>
            </a:r>
            <a:r>
              <a:rPr lang="el-GR" altLang="zh-TW" dirty="0"/>
              <a:t>= 0.03 </a:t>
            </a:r>
            <a:r>
              <a:rPr lang="el-GR" altLang="zh-TW" i="1" dirty="0"/>
              <a:t>γ </a:t>
            </a:r>
            <a:r>
              <a:rPr lang="el-GR" altLang="zh-TW" dirty="0"/>
              <a:t>= 0.0044</a:t>
            </a:r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in between, they vary linearly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Also </a:t>
            </a:r>
            <a:r>
              <a:rPr lang="en-US" altLang="zh-TW" dirty="0"/>
              <a:t>numerically calculate the </a:t>
            </a:r>
            <a:r>
              <a:rPr lang="en-US" altLang="zh-TW" dirty="0" smtClean="0"/>
              <a:t>expected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variation </a:t>
            </a:r>
            <a:r>
              <a:rPr lang="en-US" altLang="zh-TW" dirty="0"/>
              <a:t>from the model as a </a:t>
            </a:r>
            <a:r>
              <a:rPr lang="en-US" altLang="zh-TW" dirty="0" smtClean="0"/>
              <a:t>95%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confidence interval.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8978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13" y="980728"/>
            <a:ext cx="657766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0902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01" y="980727"/>
            <a:ext cx="6392551" cy="50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7137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477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Presented a simple </a:t>
            </a:r>
            <a:r>
              <a:rPr lang="en-US" altLang="zh-TW" dirty="0" smtClean="0"/>
              <a:t>fluid </a:t>
            </a:r>
            <a:r>
              <a:rPr lang="en-US" altLang="zh-TW" dirty="0"/>
              <a:t>model for 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-like networks.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Studied </a:t>
            </a:r>
            <a:r>
              <a:rPr lang="en-US" altLang="zh-TW" dirty="0"/>
              <a:t>the steady-state network performance </a:t>
            </a:r>
            <a:r>
              <a:rPr lang="en-US" altLang="zh-TW" dirty="0" smtClean="0"/>
              <a:t>and stability.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Obtained </a:t>
            </a:r>
            <a:r>
              <a:rPr lang="en-US" altLang="zh-TW" dirty="0"/>
              <a:t>insight into the effect of different </a:t>
            </a:r>
            <a:r>
              <a:rPr lang="en-US" altLang="zh-TW" dirty="0" smtClean="0"/>
              <a:t>parameters on </a:t>
            </a:r>
            <a:r>
              <a:rPr lang="en-US" altLang="zh-TW" dirty="0"/>
              <a:t>network </a:t>
            </a:r>
            <a:r>
              <a:rPr lang="en-US" altLang="zh-TW" dirty="0" smtClean="0"/>
              <a:t>performance.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effect of optimistic </a:t>
            </a:r>
            <a:r>
              <a:rPr lang="en-US" altLang="zh-TW" dirty="0" err="1"/>
              <a:t>unchoking</a:t>
            </a:r>
            <a:r>
              <a:rPr lang="en-US" altLang="zh-TW" dirty="0"/>
              <a:t> on </a:t>
            </a:r>
            <a:r>
              <a:rPr lang="en-US" altLang="zh-TW" dirty="0" smtClean="0"/>
              <a:t>free-riding.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simple fluid model is able to capture the behavior of the system even when the arrival rate is small.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54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578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Some concepts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smtClean="0"/>
              <a:t>A server, called the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seed</a:t>
            </a:r>
            <a:r>
              <a:rPr kumimoji="1" lang="en-US" altLang="zh-TW" dirty="0" smtClean="0"/>
              <a:t>, has the entire file of interest.</a:t>
            </a:r>
          </a:p>
          <a:p>
            <a:pPr lvl="1"/>
            <a:r>
              <a:rPr kumimoji="1" lang="en-US" altLang="zh-TW" dirty="0" smtClean="0"/>
              <a:t>The file is separated into many pieces, where each piece is of 256 KB.</a:t>
            </a:r>
          </a:p>
          <a:p>
            <a:pPr lvl="1"/>
            <a:r>
              <a:rPr kumimoji="1" lang="en-US" altLang="zh-TW" dirty="0" smtClean="0"/>
              <a:t>As peers arrive, they download random pieces of the file from the seed.</a:t>
            </a:r>
          </a:p>
          <a:p>
            <a:pPr lvl="1"/>
            <a:r>
              <a:rPr kumimoji="1" lang="en-US" altLang="zh-TW" dirty="0" smtClean="0"/>
              <a:t>Now there are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many peers</a:t>
            </a:r>
            <a:r>
              <a:rPr kumimoji="1" lang="en-US" altLang="zh-TW" dirty="0" smtClean="0"/>
              <a:t> in the system </a:t>
            </a:r>
            <a:r>
              <a:rPr kumimoji="1" lang="en-US" altLang="zh-TW" dirty="0" smtClean="0">
                <a:solidFill>
                  <a:srgbClr val="FF0000"/>
                </a:solidFill>
              </a:rPr>
              <a:t>with different or overlapping pieces</a:t>
            </a:r>
            <a:r>
              <a:rPr kumimoji="1" lang="en-US" altLang="zh-TW" dirty="0" smtClean="0"/>
              <a:t> of the file.</a:t>
            </a:r>
          </a:p>
          <a:p>
            <a:pPr lvl="1"/>
            <a:r>
              <a:rPr kumimoji="1" lang="en-US" altLang="zh-TW" dirty="0" smtClean="0"/>
              <a:t>The peers can act as servers even they only have parts of the file.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Peers can then download from each other!</a:t>
            </a:r>
          </a:p>
          <a:p>
            <a:r>
              <a:rPr kumimoji="1" lang="en-US" altLang="zh-TW" dirty="0" smtClean="0"/>
              <a:t>In a traditional client-server system (such as FTP), clients can only download from a single server.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9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5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字方塊 2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7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文字方塊 32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12" idx="3"/>
            <a:endCxn id="33" idx="1"/>
          </p:cNvCxnSpPr>
          <p:nvPr/>
        </p:nvCxnSpPr>
        <p:spPr bwMode="auto">
          <a:xfrm>
            <a:off x="1637882" y="2498843"/>
            <a:ext cx="989902" cy="1255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文字方塊 23"/>
          <p:cNvSpPr txBox="1"/>
          <p:nvPr/>
        </p:nvSpPr>
        <p:spPr>
          <a:xfrm rot="3132116">
            <a:off x="1683772" y="28212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4TGp_report_diagram_v2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7347</TotalTime>
  <Words>2354</Words>
  <Application>Microsoft Macintosh PowerPoint</Application>
  <PresentationFormat>如螢幕大小 (4:3)</PresentationFormat>
  <Paragraphs>532</Paragraphs>
  <Slides>54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3" baseType="lpstr">
      <vt:lpstr>Arial</vt:lpstr>
      <vt:lpstr>Calibri</vt:lpstr>
      <vt:lpstr>Cambria Math</vt:lpstr>
      <vt:lpstr>Times New Roman</vt:lpstr>
      <vt:lpstr>Verdana</vt:lpstr>
      <vt:lpstr>Wingdings</vt:lpstr>
      <vt:lpstr>新細明體</vt:lpstr>
      <vt:lpstr>標楷體</vt:lpstr>
      <vt:lpstr>134TGp_report_diagram_v2</vt:lpstr>
      <vt:lpstr>Modeling and Performance Analysis of BitTorrent-Like Peer-to-Peer Networks</vt:lpstr>
      <vt:lpstr>Outline</vt:lpstr>
      <vt:lpstr>Outline</vt:lpstr>
      <vt:lpstr>Peer-to-peer network</vt:lpstr>
      <vt:lpstr>Outline</vt:lpstr>
      <vt:lpstr>BitTorrent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Some notes behind the operation of BitTorrent</vt:lpstr>
      <vt:lpstr>How do Optimistic Unchocking work</vt:lpstr>
      <vt:lpstr>How do Optimistic Unchocking work</vt:lpstr>
      <vt:lpstr>How do Optimistic Unchocking work</vt:lpstr>
      <vt:lpstr>How do Optimistic Unchocking work</vt:lpstr>
      <vt:lpstr>How do Optimistic Unchocking work</vt:lpstr>
      <vt:lpstr>How do Optimistic Unchocking work</vt:lpstr>
      <vt:lpstr>Some Issues of BitTorrent</vt:lpstr>
      <vt:lpstr>Outline</vt:lpstr>
      <vt:lpstr>Fluid Model</vt:lpstr>
      <vt:lpstr>Fluid Model</vt:lpstr>
      <vt:lpstr>Steady-State Performance</vt:lpstr>
      <vt:lpstr>Steady-State Performance(cont.)</vt:lpstr>
      <vt:lpstr>Effectiveness of File Sharing</vt:lpstr>
      <vt:lpstr>Effectiveness of File Sharing(cont.)</vt:lpstr>
      <vt:lpstr>Effectiveness of File Sharing(cont.)</vt:lpstr>
      <vt:lpstr>Local Stability</vt:lpstr>
      <vt:lpstr>Outline</vt:lpstr>
      <vt:lpstr>Peer Selection Algorithm</vt:lpstr>
      <vt:lpstr>Peer Selection Algorithm(cont.)</vt:lpstr>
      <vt:lpstr>Peer Selection Algorithm(cont.)</vt:lpstr>
      <vt:lpstr>Peer Strategy</vt:lpstr>
      <vt:lpstr>Peer Strategy(ex.)</vt:lpstr>
      <vt:lpstr>Nash Equilibrium Point</vt:lpstr>
      <vt:lpstr>Outline</vt:lpstr>
      <vt:lpstr>Optimistic Unchoking Recap</vt:lpstr>
      <vt:lpstr>Free-riding Recap </vt:lpstr>
      <vt:lpstr>Free-riding Formulation</vt:lpstr>
      <vt:lpstr>Notations Recap</vt:lpstr>
      <vt:lpstr>Experiment Setup</vt:lpstr>
      <vt:lpstr>Experiment 1</vt:lpstr>
      <vt:lpstr>Experiment 1</vt:lpstr>
      <vt:lpstr>Experiment 2</vt:lpstr>
      <vt:lpstr>Experiment 2</vt:lpstr>
      <vt:lpstr>Experiment 2</vt:lpstr>
      <vt:lpstr>Experiment 2</vt:lpstr>
      <vt:lpstr>Analysis of (1) &amp; (2) </vt:lpstr>
      <vt:lpstr>Experiment 3 – Real-world Data</vt:lpstr>
      <vt:lpstr>Experiment 3</vt:lpstr>
      <vt:lpstr>Experiment 3</vt:lpstr>
      <vt:lpstr>Outline</vt:lpstr>
      <vt:lpstr>Conclusions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Rita</dc:creator>
  <cp:lastModifiedBy>鍾毓安</cp:lastModifiedBy>
  <cp:revision>1814</cp:revision>
  <dcterms:created xsi:type="dcterms:W3CDTF">2012-05-24T01:20:39Z</dcterms:created>
  <dcterms:modified xsi:type="dcterms:W3CDTF">2016-06-13T15:11:21Z</dcterms:modified>
</cp:coreProperties>
</file>