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9" r:id="rId2"/>
    <p:sldId id="301" r:id="rId3"/>
    <p:sldId id="302" r:id="rId4"/>
    <p:sldId id="305" r:id="rId5"/>
    <p:sldId id="303" r:id="rId6"/>
    <p:sldId id="306" r:id="rId7"/>
    <p:sldId id="304" r:id="rId8"/>
    <p:sldId id="307" r:id="rId9"/>
  </p:sldIdLst>
  <p:sldSz cx="9144000" cy="6858000" type="screen4x3"/>
  <p:notesSz cx="7086600" cy="10223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909"/>
    <a:srgbClr val="008000"/>
    <a:srgbClr val="FFE1FF"/>
    <a:srgbClr val="CCFFFF"/>
    <a:srgbClr val="E2F3D1"/>
    <a:srgbClr val="006600"/>
    <a:srgbClr val="FF9933"/>
    <a:srgbClr val="FF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8" autoAdjust="0"/>
    <p:restoredTop sz="92841" autoAdjust="0"/>
  </p:normalViewPr>
  <p:slideViewPr>
    <p:cSldViewPr>
      <p:cViewPr varScale="1">
        <p:scale>
          <a:sx n="148" d="100"/>
          <a:sy n="148" d="100"/>
        </p:scale>
        <p:origin x="282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1906"/>
    </p:cViewPr>
  </p:sorterViewPr>
  <p:notesViewPr>
    <p:cSldViewPr>
      <p:cViewPr varScale="1">
        <p:scale>
          <a:sx n="47" d="100"/>
          <a:sy n="47" d="100"/>
        </p:scale>
        <p:origin x="-2970" y="-102"/>
      </p:cViewPr>
      <p:guideLst>
        <p:guide orient="horz" pos="3220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/>
          <a:lstStyle>
            <a:lvl1pPr algn="l">
              <a:defRPr kumimoji="0" sz="1300"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/>
          <a:lstStyle>
            <a:lvl1pPr algn="r">
              <a:defRPr kumimoji="0" sz="1300">
                <a:ea typeface="+mn-ea"/>
              </a:defRPr>
            </a:lvl1pPr>
          </a:lstStyle>
          <a:p>
            <a:pPr>
              <a:defRPr/>
            </a:pPr>
            <a:fld id="{12FA2430-1944-4837-B7B8-05CC9BA09FFE}" type="datetimeFigureOut">
              <a:rPr lang="zh-TW" altLang="en-US"/>
              <a:pPr>
                <a:defRPr/>
              </a:pPr>
              <a:t>2016/6/7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 anchor="b"/>
          <a:lstStyle>
            <a:lvl1pPr algn="l">
              <a:defRPr kumimoji="0" sz="1300"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 anchor="b"/>
          <a:lstStyle>
            <a:lvl1pPr algn="r">
              <a:defRPr kumimoji="0" sz="1300">
                <a:ea typeface="+mn-ea"/>
              </a:defRPr>
            </a:lvl1pPr>
          </a:lstStyle>
          <a:p>
            <a:pPr>
              <a:defRPr/>
            </a:pPr>
            <a:fld id="{24F06AE2-60A0-487A-9184-BF022E3EA8F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595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/>
          <a:lstStyle>
            <a:lvl1pPr algn="l">
              <a:defRPr kumimoji="0" sz="1300"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/>
          <a:lstStyle>
            <a:lvl1pPr algn="r">
              <a:defRPr kumimoji="0" sz="1300">
                <a:ea typeface="+mn-ea"/>
              </a:defRPr>
            </a:lvl1pPr>
          </a:lstStyle>
          <a:p>
            <a:pPr>
              <a:defRPr/>
            </a:pPr>
            <a:fld id="{65646F41-BFD9-47FC-85C2-8AD82A88544B}" type="datetimeFigureOut">
              <a:rPr lang="zh-TW" altLang="en-US"/>
              <a:pPr>
                <a:defRPr/>
              </a:pPr>
              <a:t>2016/6/7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8742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11" tIns="49455" rIns="98911" bIns="49455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8025" y="4856163"/>
            <a:ext cx="5670550" cy="4600575"/>
          </a:xfrm>
          <a:prstGeom prst="rect">
            <a:avLst/>
          </a:prstGeom>
        </p:spPr>
        <p:txBody>
          <a:bodyPr vert="horz" lIns="98911" tIns="49455" rIns="98911" bIns="49455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 anchor="b"/>
          <a:lstStyle>
            <a:lvl1pPr algn="l">
              <a:defRPr kumimoji="0" sz="1300"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8911" tIns="49455" rIns="98911" bIns="49455" rtlCol="0" anchor="b"/>
          <a:lstStyle>
            <a:lvl1pPr algn="r">
              <a:defRPr kumimoji="0" sz="1300">
                <a:ea typeface="+mn-ea"/>
              </a:defRPr>
            </a:lvl1pPr>
          </a:lstStyle>
          <a:p>
            <a:pPr>
              <a:defRPr/>
            </a:pPr>
            <a:fld id="{AA32E424-FCBD-41DB-BDB8-D5C0C38729C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29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 descr="Light horizontal"/>
          <p:cNvSpPr>
            <a:spLocks noChangeArrowheads="1"/>
          </p:cNvSpPr>
          <p:nvPr/>
        </p:nvSpPr>
        <p:spPr bwMode="gray">
          <a:xfrm>
            <a:off x="0" y="9525"/>
            <a:ext cx="1476375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ltGray">
          <a:xfrm flipV="1">
            <a:off x="0" y="4843463"/>
            <a:ext cx="9144000" cy="11064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547664" y="620688"/>
            <a:ext cx="7416824" cy="1371600"/>
          </a:xfrm>
        </p:spPr>
        <p:txBody>
          <a:bodyPr/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178496" y="5517232"/>
            <a:ext cx="68580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261F4-6D48-4CDE-8E50-EE08330E5C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71B9A-5558-4946-B642-153FE50B30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7688" y="319088"/>
            <a:ext cx="7162800" cy="56356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  <a:endParaRPr lang="zh-TW" altLang="en-US" noProof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D8B99-18A9-4C61-AEF5-203852ADFD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7688" y="188640"/>
            <a:ext cx="8128768" cy="648072"/>
          </a:xfrm>
        </p:spPr>
        <p:txBody>
          <a:bodyPr/>
          <a:lstStyle>
            <a:lvl1pPr>
              <a:defRPr baseline="0">
                <a:latin typeface="Times New Roman" pitchFamily="18" charset="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標楷體" pitchFamily="65" charset="-120"/>
              </a:defRPr>
            </a:lvl1pPr>
            <a:lvl2pPr>
              <a:defRPr sz="2400" baseline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標楷體" pitchFamily="65" charset="-120"/>
              </a:defRPr>
            </a:lvl2pPr>
            <a:lvl3pPr>
              <a:defRPr sz="2400" baseline="0">
                <a:solidFill>
                  <a:schemeClr val="accent1"/>
                </a:solidFill>
                <a:latin typeface="Times New Roman" pitchFamily="18" charset="0"/>
                <a:ea typeface="標楷體" pitchFamily="65" charset="-120"/>
              </a:defRPr>
            </a:lvl3pPr>
            <a:lvl4pPr>
              <a:defRPr sz="2400" baseline="0">
                <a:solidFill>
                  <a:schemeClr val="accent1"/>
                </a:solidFill>
                <a:latin typeface="Times New Roman" pitchFamily="18" charset="0"/>
                <a:ea typeface="標楷體" pitchFamily="65" charset="-120"/>
              </a:defRPr>
            </a:lvl4pPr>
            <a:lvl5pPr>
              <a:defRPr sz="2400" baseline="0">
                <a:solidFill>
                  <a:schemeClr val="accent1"/>
                </a:solidFill>
                <a:latin typeface="Times New Roman" pitchFamily="18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 </a:t>
            </a:r>
            <a:r>
              <a:rPr lang="en-US" altLang="zh-TW"/>
              <a:t>Mobile Computing &amp; Data Mining Lab.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3135A-D7F7-45E8-89D0-FF7E75BBDD9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2924944"/>
            <a:ext cx="7772400" cy="1362075"/>
          </a:xfrm>
        </p:spPr>
        <p:txBody>
          <a:bodyPr anchor="b"/>
          <a:lstStyle>
            <a:lvl1pPr algn="l">
              <a:defRPr sz="3000" b="1" cap="all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60040" y="4365104"/>
            <a:ext cx="7772400" cy="1080119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 </a:t>
            </a:r>
            <a:r>
              <a:rPr lang="en-US" altLang="zh-TW"/>
              <a:t>Mobile Computing &amp; Data Mining Lab.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B7CC7-BE94-42AC-8D70-311B78F17A5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241AC-5D47-41F3-A096-9E56E562B1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5A02D-1DE0-4CFE-9718-D4E7E80125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ADD29-DC54-4D07-B3BC-18207BFFD7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 </a:t>
            </a:r>
            <a:r>
              <a:rPr lang="en-US" altLang="zh-TW"/>
              <a:t>Mobile Computing &amp; Data Mining Lab.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FD264-0769-476B-A2C6-4ADFBD7DD82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1939C-EFB7-4C0F-A349-AD7AEFE0C0E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Mobile Computing &amp; Data Mining Lab.</a:t>
            </a:r>
            <a:endParaRPr lang="en-US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649A2-C74B-4590-9303-3F2416EB0E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 descr="Light horizontal"/>
          <p:cNvSpPr>
            <a:spLocks noChangeArrowheads="1"/>
          </p:cNvSpPr>
          <p:nvPr/>
        </p:nvSpPr>
        <p:spPr bwMode="gray">
          <a:xfrm>
            <a:off x="0" y="0"/>
            <a:ext cx="4683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invGray">
          <a:xfrm>
            <a:off x="0" y="-26988"/>
            <a:ext cx="9144000" cy="692151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gray">
          <a:xfrm>
            <a:off x="468313" y="6410325"/>
            <a:ext cx="8424862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0" lang="zh-TW" altLang="en-US">
              <a:ea typeface="+mn-ea"/>
            </a:endParaRPr>
          </a:p>
        </p:txBody>
      </p:sp>
      <p:sp>
        <p:nvSpPr>
          <p:cNvPr id="1042" name="AutoShape 18"/>
          <p:cNvSpPr>
            <a:spLocks noChangeArrowheads="1"/>
          </p:cNvSpPr>
          <p:nvPr/>
        </p:nvSpPr>
        <p:spPr bwMode="blackWhite">
          <a:xfrm>
            <a:off x="250825" y="71438"/>
            <a:ext cx="8642350" cy="86518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TW" altLang="en-US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667000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b="1"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12768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b="1"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r>
              <a:rPr lang="zh-TW" altLang="en-US"/>
              <a:t> </a:t>
            </a:r>
            <a:r>
              <a:rPr lang="en-US" altLang="zh-TW"/>
              <a:t>Mobile Computing &amp; Data Mining Lab.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386513"/>
            <a:ext cx="2133600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b="1"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fld id="{D1B54767-C215-4242-9D17-5E855CAA89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178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547688" y="188913"/>
            <a:ext cx="8128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pic>
        <p:nvPicPr>
          <p:cNvPr id="7179" name="圖片 10" descr="logo_s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857884" y="6572272"/>
            <a:ext cx="169863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5" r:id="rId2"/>
    <p:sldLayoutId id="2147483696" r:id="rId3"/>
    <p:sldLayoutId id="2147483699" r:id="rId4"/>
    <p:sldLayoutId id="2147483700" r:id="rId5"/>
    <p:sldLayoutId id="2147483701" r:id="rId6"/>
    <p:sldLayoutId id="2147483697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itchFamily="18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400">
          <a:solidFill>
            <a:srgbClr val="161616"/>
          </a:solidFill>
          <a:latin typeface="Times New Roman" pitchFamily="18" charset="0"/>
          <a:ea typeface="標楷體" pitchFamily="65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zh-TW" altLang="en-US" sz="2400" dirty="0">
          <a:solidFill>
            <a:srgbClr val="121C3F"/>
          </a:solidFill>
          <a:latin typeface="Times New Roman" pitchFamily="18" charset="0"/>
          <a:ea typeface="標楷體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lang="zh-TW" altLang="en-US" sz="2400" dirty="0">
          <a:solidFill>
            <a:schemeClr val="accent1"/>
          </a:solidFill>
          <a:latin typeface="Times New Roman" pitchFamily="18" charset="0"/>
          <a:ea typeface="標楷體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zh-TW" altLang="en-US" sz="2400" dirty="0">
          <a:solidFill>
            <a:schemeClr val="accent1"/>
          </a:solidFill>
          <a:latin typeface="Times New Roman" pitchFamily="18" charset="0"/>
          <a:ea typeface="標楷體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en-US" altLang="zh-TW" sz="2400" dirty="0">
          <a:solidFill>
            <a:schemeClr val="accent1"/>
          </a:solidFill>
          <a:latin typeface="Times New Roman" pitchFamily="18" charset="0"/>
          <a:ea typeface="標楷體" pitchFamily="65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ctrTitle"/>
          </p:nvPr>
        </p:nvSpPr>
        <p:spPr>
          <a:xfrm>
            <a:off x="1476375" y="985830"/>
            <a:ext cx="7416800" cy="1371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TW" dirty="0" smtClean="0"/>
              <a:t>Modeling and Performance Analysis of </a:t>
            </a:r>
            <a:r>
              <a:rPr lang="en-US" altLang="zh-TW" dirty="0" err="1" smtClean="0"/>
              <a:t>BitTorrent</a:t>
            </a:r>
            <a:r>
              <a:rPr lang="en-US" altLang="zh-TW" dirty="0" smtClean="0"/>
              <a:t>-Like Peer-to-Peer Networks</a:t>
            </a:r>
            <a:endParaRPr lang="zh-TW" altLang="en-US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435" name="副標題 2"/>
          <p:cNvSpPr>
            <a:spLocks noGrp="1"/>
          </p:cNvSpPr>
          <p:nvPr>
            <p:ph type="subTitle" idx="1"/>
          </p:nvPr>
        </p:nvSpPr>
        <p:spPr>
          <a:xfrm>
            <a:off x="1259632" y="4941168"/>
            <a:ext cx="7416824" cy="719137"/>
          </a:xfrm>
        </p:spPr>
        <p:txBody>
          <a:bodyPr/>
          <a:lstStyle/>
          <a:p>
            <a:pPr algn="ctr" eaLnBrk="1" hangingPunct="1"/>
            <a:r>
              <a:rPr lang="en-US" altLang="zh-TW" sz="2400" dirty="0" smtClean="0"/>
              <a:t>Presented by: </a:t>
            </a:r>
            <a:r>
              <a:rPr lang="zh-TW" altLang="en-US" sz="2400" dirty="0" smtClean="0"/>
              <a:t>鍾毓安</a:t>
            </a:r>
            <a:r>
              <a:rPr lang="en-US" altLang="zh-TW" sz="2400" dirty="0" smtClean="0"/>
              <a:t>, </a:t>
            </a:r>
            <a:r>
              <a:rPr lang="zh-TW" altLang="en-US" sz="2400" dirty="0" smtClean="0"/>
              <a:t>許詠翔</a:t>
            </a:r>
            <a:r>
              <a:rPr lang="en-US" altLang="zh-TW" sz="2400" dirty="0" smtClean="0"/>
              <a:t> and </a:t>
            </a:r>
            <a:r>
              <a:rPr lang="zh-TW" altLang="en-US" sz="2400" dirty="0" smtClean="0"/>
              <a:t>張君瑋</a:t>
            </a:r>
            <a:endParaRPr lang="en-US" altLang="zh-TW" sz="2400" dirty="0" smtClean="0"/>
          </a:p>
          <a:p>
            <a:pPr algn="ctr" eaLnBrk="1" hangingPunct="1"/>
            <a:r>
              <a:rPr lang="en-US" altLang="zh-TW" sz="2400" dirty="0" smtClean="0"/>
              <a:t>{b01902040, b01902029, b01902051}@</a:t>
            </a:r>
            <a:r>
              <a:rPr lang="en-US" altLang="zh-TW" sz="2400" dirty="0" err="1" smtClean="0"/>
              <a:t>ntu.edu.tw</a:t>
            </a:r>
            <a:endParaRPr lang="en-US" altLang="zh-TW" sz="2400" dirty="0" smtClean="0"/>
          </a:p>
          <a:p>
            <a:pPr algn="ctr" eaLnBrk="1" hangingPunct="1"/>
            <a:endParaRPr lang="en-US" altLang="zh-TW" sz="2400" dirty="0" smtClean="0"/>
          </a:p>
        </p:txBody>
      </p:sp>
      <p:sp>
        <p:nvSpPr>
          <p:cNvPr id="18436" name="文字方塊 3"/>
          <p:cNvSpPr txBox="1">
            <a:spLocks noChangeArrowheads="1"/>
          </p:cNvSpPr>
          <p:nvPr/>
        </p:nvSpPr>
        <p:spPr bwMode="auto">
          <a:xfrm>
            <a:off x="7500958" y="6500834"/>
            <a:ext cx="1512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kumimoji="0" lang="en-US" altLang="zh-TW" sz="1400" dirty="0" smtClean="0"/>
              <a:t>2016.6.15</a:t>
            </a:r>
            <a:r>
              <a:rPr kumimoji="0" lang="zh-TW" altLang="en-US" sz="1400" dirty="0" smtClean="0"/>
              <a:t> </a:t>
            </a:r>
            <a:endParaRPr kumimoji="0" lang="en-US" altLang="zh-TW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Abstract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 smtClean="0"/>
          </a:p>
          <a:p>
            <a:r>
              <a:rPr kumimoji="1" lang="en-US" altLang="zh-TW" dirty="0" smtClean="0"/>
              <a:t>The authors develop simple models to study the performance of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, a second generation peer-to-peer (P2P) application.</a:t>
            </a:r>
          </a:p>
          <a:p>
            <a:r>
              <a:rPr kumimoji="1" lang="en-US" altLang="zh-TW" dirty="0" smtClean="0"/>
              <a:t>They first present a simple fluid model and study the scalability, performance and efficiency of such a file-sharing mechanism.</a:t>
            </a:r>
          </a:p>
          <a:p>
            <a:r>
              <a:rPr kumimoji="1" lang="en-US" altLang="zh-TW" dirty="0" smtClean="0"/>
              <a:t>They then consider the built-in incentive mechanism of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and study its effect on network performance.</a:t>
            </a:r>
          </a:p>
          <a:p>
            <a:r>
              <a:rPr kumimoji="1" lang="en-US" altLang="zh-TW" dirty="0" smtClean="0"/>
              <a:t>They also provide numerical results based on both simulations and real traces obtained from the Internet.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1016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9DF8-EE35-4789-BEAE-6FED5ECB28A0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21508" name="Line 2"/>
          <p:cNvSpPr>
            <a:spLocks noChangeShapeType="1"/>
          </p:cNvSpPr>
          <p:nvPr/>
        </p:nvSpPr>
        <p:spPr bwMode="black">
          <a:xfrm>
            <a:off x="2273300" y="424903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black">
          <a:xfrm>
            <a:off x="2320925" y="3780722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TBA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black">
          <a:xfrm>
            <a:off x="2273300" y="23177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black">
          <a:xfrm>
            <a:off x="2320925" y="1844675"/>
            <a:ext cx="51313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P2P </a:t>
            </a:r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network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black">
          <a:xfrm>
            <a:off x="2273300" y="293934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black">
          <a:xfrm>
            <a:off x="2320925" y="246786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</a:t>
            </a:r>
            <a:r>
              <a:rPr kumimoji="0" lang="en-US" altLang="zh-TW" sz="2800" dirty="0" err="1" smtClean="0">
                <a:latin typeface="標楷體" pitchFamily="65" charset="-120"/>
                <a:ea typeface="標楷體" pitchFamily="65" charset="-120"/>
              </a:rPr>
              <a:t>BitTorrent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black">
          <a:xfrm>
            <a:off x="2273300" y="359339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black">
          <a:xfrm>
            <a:off x="2320925" y="3125085"/>
            <a:ext cx="484981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TBA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18" name="Group 94"/>
          <p:cNvGrpSpPr>
            <a:grpSpLocks/>
          </p:cNvGrpSpPr>
          <p:nvPr/>
        </p:nvGrpSpPr>
        <p:grpSpPr bwMode="auto">
          <a:xfrm>
            <a:off x="1979613" y="1936750"/>
            <a:ext cx="222250" cy="220663"/>
            <a:chOff x="2543" y="1006"/>
            <a:chExt cx="416" cy="416"/>
          </a:xfrm>
        </p:grpSpPr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8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1560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62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9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19" name="Group 92"/>
          <p:cNvGrpSpPr>
            <a:grpSpLocks/>
          </p:cNvGrpSpPr>
          <p:nvPr/>
        </p:nvGrpSpPr>
        <p:grpSpPr bwMode="auto">
          <a:xfrm>
            <a:off x="1979613" y="3255260"/>
            <a:ext cx="222250" cy="222250"/>
            <a:chOff x="3647" y="1006"/>
            <a:chExt cx="416" cy="416"/>
          </a:xfrm>
        </p:grpSpPr>
        <p:sp>
          <p:nvSpPr>
            <p:cNvPr id="31" name="Oval 67"/>
            <p:cNvSpPr>
              <a:spLocks noChangeArrowheads="1"/>
            </p:cNvSpPr>
            <p:nvPr/>
          </p:nvSpPr>
          <p:spPr bwMode="gray">
            <a:xfrm>
              <a:off x="3647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2" name="Group 68"/>
            <p:cNvGrpSpPr>
              <a:grpSpLocks/>
            </p:cNvGrpSpPr>
            <p:nvPr/>
          </p:nvGrpSpPr>
          <p:grpSpPr bwMode="auto">
            <a:xfrm rot="-2288454">
              <a:off x="3682" y="1034"/>
              <a:ext cx="348" cy="356"/>
              <a:chOff x="887" y="2040"/>
              <a:chExt cx="433" cy="422"/>
            </a:xfrm>
          </p:grpSpPr>
          <p:pic>
            <p:nvPicPr>
              <p:cNvPr id="21554" name="Picture 69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" name="Oval 70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hlink">
                      <a:alpha val="75000"/>
                    </a:schemeClr>
                  </a:gs>
                  <a:gs pos="10000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6" name="Picture 71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3" name="Picture 87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3676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91"/>
          <p:cNvGrpSpPr>
            <a:grpSpLocks/>
          </p:cNvGrpSpPr>
          <p:nvPr/>
        </p:nvGrpSpPr>
        <p:grpSpPr bwMode="auto">
          <a:xfrm>
            <a:off x="1979613" y="3925185"/>
            <a:ext cx="222250" cy="222250"/>
            <a:chOff x="4213" y="1006"/>
            <a:chExt cx="416" cy="416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1548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0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1" name="Group 90"/>
          <p:cNvGrpSpPr>
            <a:grpSpLocks/>
          </p:cNvGrpSpPr>
          <p:nvPr/>
        </p:nvGrpSpPr>
        <p:grpSpPr bwMode="auto">
          <a:xfrm>
            <a:off x="1979613" y="4595110"/>
            <a:ext cx="222250" cy="220662"/>
            <a:chOff x="4803" y="1006"/>
            <a:chExt cx="416" cy="416"/>
          </a:xfrm>
        </p:grpSpPr>
        <p:sp>
          <p:nvSpPr>
            <p:cNvPr id="45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0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42" name="Picture 83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43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44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1" name="Picture 89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523" name="Line 2"/>
          <p:cNvSpPr>
            <a:spLocks noChangeShapeType="1"/>
          </p:cNvSpPr>
          <p:nvPr/>
        </p:nvSpPr>
        <p:spPr bwMode="black">
          <a:xfrm>
            <a:off x="2273300" y="4904672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24" name="Rectangle 3"/>
          <p:cNvSpPr>
            <a:spLocks noChangeArrowheads="1"/>
          </p:cNvSpPr>
          <p:nvPr/>
        </p:nvSpPr>
        <p:spPr bwMode="black">
          <a:xfrm>
            <a:off x="2320925" y="4437947"/>
            <a:ext cx="484981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TBA</a:t>
            </a:r>
            <a:endParaRPr kumimoji="0"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25" name="Group 90"/>
          <p:cNvGrpSpPr>
            <a:grpSpLocks/>
          </p:cNvGrpSpPr>
          <p:nvPr/>
        </p:nvGrpSpPr>
        <p:grpSpPr bwMode="auto">
          <a:xfrm>
            <a:off x="1979613" y="2585335"/>
            <a:ext cx="222250" cy="222250"/>
            <a:chOff x="4803" y="1006"/>
            <a:chExt cx="416" cy="416"/>
          </a:xfrm>
        </p:grpSpPr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28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30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31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32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9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82212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9DF8-EE35-4789-BEAE-6FED5ECB28A0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sp>
        <p:nvSpPr>
          <p:cNvPr id="21508" name="Line 2"/>
          <p:cNvSpPr>
            <a:spLocks noChangeShapeType="1"/>
          </p:cNvSpPr>
          <p:nvPr/>
        </p:nvSpPr>
        <p:spPr bwMode="black">
          <a:xfrm>
            <a:off x="2273300" y="424903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black">
          <a:xfrm>
            <a:off x="2320925" y="3780722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TBA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black">
          <a:xfrm>
            <a:off x="2273300" y="23177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black">
          <a:xfrm>
            <a:off x="2320925" y="1844675"/>
            <a:ext cx="51313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2800" b="1" dirty="0" smtClean="0">
                <a:latin typeface="標楷體" pitchFamily="65" charset="-120"/>
                <a:ea typeface="標楷體" pitchFamily="65" charset="-120"/>
              </a:rPr>
              <a:t>Introduction to P2P </a:t>
            </a:r>
            <a:r>
              <a:rPr kumimoji="0" lang="en-US" altLang="zh-TW" sz="2800" b="1" dirty="0" smtClean="0">
                <a:latin typeface="標楷體" pitchFamily="65" charset="-120"/>
                <a:ea typeface="標楷體" pitchFamily="65" charset="-120"/>
              </a:rPr>
              <a:t>network</a:t>
            </a:r>
            <a:endParaRPr kumimoji="0" lang="en-US" altLang="zh-TW" sz="2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black">
          <a:xfrm>
            <a:off x="2273300" y="293934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black">
          <a:xfrm>
            <a:off x="2320925" y="246786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</a:t>
            </a:r>
            <a:r>
              <a:rPr kumimoji="0" lang="en-US" altLang="zh-TW" sz="2800" dirty="0" err="1" smtClean="0">
                <a:latin typeface="標楷體" pitchFamily="65" charset="-120"/>
                <a:ea typeface="標楷體" pitchFamily="65" charset="-120"/>
              </a:rPr>
              <a:t>BitTorrent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black">
          <a:xfrm>
            <a:off x="2273300" y="359339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black">
          <a:xfrm>
            <a:off x="2320925" y="3125085"/>
            <a:ext cx="484981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TBA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18" name="Group 94"/>
          <p:cNvGrpSpPr>
            <a:grpSpLocks/>
          </p:cNvGrpSpPr>
          <p:nvPr/>
        </p:nvGrpSpPr>
        <p:grpSpPr bwMode="auto">
          <a:xfrm>
            <a:off x="1979613" y="1936750"/>
            <a:ext cx="222250" cy="220663"/>
            <a:chOff x="2543" y="1006"/>
            <a:chExt cx="416" cy="416"/>
          </a:xfrm>
        </p:grpSpPr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8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1560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62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9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19" name="Group 92"/>
          <p:cNvGrpSpPr>
            <a:grpSpLocks/>
          </p:cNvGrpSpPr>
          <p:nvPr/>
        </p:nvGrpSpPr>
        <p:grpSpPr bwMode="auto">
          <a:xfrm>
            <a:off x="1979613" y="3255260"/>
            <a:ext cx="222250" cy="222250"/>
            <a:chOff x="3647" y="1006"/>
            <a:chExt cx="416" cy="416"/>
          </a:xfrm>
        </p:grpSpPr>
        <p:sp>
          <p:nvSpPr>
            <p:cNvPr id="31" name="Oval 67"/>
            <p:cNvSpPr>
              <a:spLocks noChangeArrowheads="1"/>
            </p:cNvSpPr>
            <p:nvPr/>
          </p:nvSpPr>
          <p:spPr bwMode="gray">
            <a:xfrm>
              <a:off x="3647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2" name="Group 68"/>
            <p:cNvGrpSpPr>
              <a:grpSpLocks/>
            </p:cNvGrpSpPr>
            <p:nvPr/>
          </p:nvGrpSpPr>
          <p:grpSpPr bwMode="auto">
            <a:xfrm rot="-2288454">
              <a:off x="3682" y="1034"/>
              <a:ext cx="348" cy="356"/>
              <a:chOff x="887" y="2040"/>
              <a:chExt cx="433" cy="422"/>
            </a:xfrm>
          </p:grpSpPr>
          <p:pic>
            <p:nvPicPr>
              <p:cNvPr id="21554" name="Picture 69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" name="Oval 70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hlink">
                      <a:alpha val="75000"/>
                    </a:schemeClr>
                  </a:gs>
                  <a:gs pos="10000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6" name="Picture 71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3" name="Picture 87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3676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91"/>
          <p:cNvGrpSpPr>
            <a:grpSpLocks/>
          </p:cNvGrpSpPr>
          <p:nvPr/>
        </p:nvGrpSpPr>
        <p:grpSpPr bwMode="auto">
          <a:xfrm>
            <a:off x="1979613" y="3925185"/>
            <a:ext cx="222250" cy="222250"/>
            <a:chOff x="4213" y="1006"/>
            <a:chExt cx="416" cy="416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1548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0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1" name="Group 90"/>
          <p:cNvGrpSpPr>
            <a:grpSpLocks/>
          </p:cNvGrpSpPr>
          <p:nvPr/>
        </p:nvGrpSpPr>
        <p:grpSpPr bwMode="auto">
          <a:xfrm>
            <a:off x="1979613" y="4595110"/>
            <a:ext cx="222250" cy="220662"/>
            <a:chOff x="4803" y="1006"/>
            <a:chExt cx="416" cy="416"/>
          </a:xfrm>
        </p:grpSpPr>
        <p:sp>
          <p:nvSpPr>
            <p:cNvPr id="45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0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42" name="Picture 83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43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44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1" name="Picture 89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523" name="Line 2"/>
          <p:cNvSpPr>
            <a:spLocks noChangeShapeType="1"/>
          </p:cNvSpPr>
          <p:nvPr/>
        </p:nvSpPr>
        <p:spPr bwMode="black">
          <a:xfrm>
            <a:off x="2273300" y="4904672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24" name="Rectangle 3"/>
          <p:cNvSpPr>
            <a:spLocks noChangeArrowheads="1"/>
          </p:cNvSpPr>
          <p:nvPr/>
        </p:nvSpPr>
        <p:spPr bwMode="black">
          <a:xfrm>
            <a:off x="2320925" y="4437947"/>
            <a:ext cx="484981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TBA</a:t>
            </a:r>
            <a:endParaRPr kumimoji="0"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25" name="Group 90"/>
          <p:cNvGrpSpPr>
            <a:grpSpLocks/>
          </p:cNvGrpSpPr>
          <p:nvPr/>
        </p:nvGrpSpPr>
        <p:grpSpPr bwMode="auto">
          <a:xfrm>
            <a:off x="1979613" y="2585335"/>
            <a:ext cx="222250" cy="222250"/>
            <a:chOff x="4803" y="1006"/>
            <a:chExt cx="416" cy="416"/>
          </a:xfrm>
        </p:grpSpPr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28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30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31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32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9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5588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P2P networks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P2P traffic is starting to dominate the bandwidth of the Internet.</a:t>
            </a:r>
          </a:p>
          <a:p>
            <a:r>
              <a:rPr kumimoji="1" lang="en-US" altLang="zh-TW" dirty="0" smtClean="0"/>
              <a:t>Unlike the traditional client-server structure, peers in a P2P network operate as both servers and clients.</a:t>
            </a:r>
          </a:p>
          <a:p>
            <a:r>
              <a:rPr kumimoji="1" lang="en-US" altLang="zh-TW" dirty="0" smtClean="0"/>
              <a:t>Among P2P applications, file sharing is the most popular one.</a:t>
            </a:r>
          </a:p>
          <a:p>
            <a:r>
              <a:rPr kumimoji="1" lang="en-US" altLang="zh-TW" dirty="0" smtClean="0">
                <a:sym typeface="Wingdings"/>
              </a:rPr>
              <a:t>The performance of traditional file sharing applications (like the client-server network) deteriorates rapidly as the number of clients increases, while in a well-designed P2P file sharing system, more peers generally means better performance.</a:t>
            </a:r>
            <a:br>
              <a:rPr kumimoji="1" lang="en-US" altLang="zh-TW" dirty="0" smtClean="0">
                <a:sym typeface="Wingdings"/>
              </a:rPr>
            </a:br>
            <a:r>
              <a:rPr kumimoji="1" lang="en-US" altLang="zh-TW" dirty="0" smtClean="0">
                <a:sym typeface="Wingdings"/>
              </a:rPr>
              <a:t> P2P file sharing system enjoys the property of scalability!</a:t>
            </a:r>
          </a:p>
          <a:p>
            <a:r>
              <a:rPr kumimoji="1" lang="en-US" altLang="zh-TW" dirty="0" err="1" smtClean="0">
                <a:sym typeface="Wingdings"/>
              </a:rPr>
              <a:t>BitTorrent</a:t>
            </a:r>
            <a:r>
              <a:rPr kumimoji="1" lang="en-US" altLang="zh-TW" dirty="0" smtClean="0">
                <a:sym typeface="Wingdings"/>
              </a:rPr>
              <a:t>, one of the most popular P2P applications, will be studied in this paper.</a:t>
            </a:r>
            <a:endParaRPr kumimoji="1"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494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9DF8-EE35-4789-BEAE-6FED5ECB28A0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sp>
        <p:nvSpPr>
          <p:cNvPr id="21508" name="Line 2"/>
          <p:cNvSpPr>
            <a:spLocks noChangeShapeType="1"/>
          </p:cNvSpPr>
          <p:nvPr/>
        </p:nvSpPr>
        <p:spPr bwMode="black">
          <a:xfrm>
            <a:off x="2273300" y="4249035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black">
          <a:xfrm>
            <a:off x="2320925" y="3780722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TBA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black">
          <a:xfrm>
            <a:off x="2273300" y="231775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black">
          <a:xfrm>
            <a:off x="2320925" y="1844675"/>
            <a:ext cx="51313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Introduction to P2P </a:t>
            </a:r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network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black">
          <a:xfrm>
            <a:off x="2273300" y="293934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black">
          <a:xfrm>
            <a:off x="2320925" y="2467860"/>
            <a:ext cx="4849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b="1" dirty="0" smtClean="0">
                <a:latin typeface="標楷體" pitchFamily="65" charset="-120"/>
                <a:ea typeface="標楷體" pitchFamily="65" charset="-120"/>
              </a:rPr>
              <a:t>Introduction to </a:t>
            </a:r>
            <a:r>
              <a:rPr kumimoji="0" lang="en-US" altLang="zh-TW" sz="2800" b="1" dirty="0" err="1" smtClean="0">
                <a:latin typeface="標楷體" pitchFamily="65" charset="-120"/>
                <a:ea typeface="標楷體" pitchFamily="65" charset="-120"/>
              </a:rPr>
              <a:t>BitTorrent</a:t>
            </a:r>
            <a:endParaRPr kumimoji="0" lang="en-US" altLang="zh-TW" sz="28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black">
          <a:xfrm>
            <a:off x="2273300" y="3593397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17" name="Rectangle 14"/>
          <p:cNvSpPr>
            <a:spLocks noChangeArrowheads="1"/>
          </p:cNvSpPr>
          <p:nvPr/>
        </p:nvSpPr>
        <p:spPr bwMode="black">
          <a:xfrm>
            <a:off x="2320925" y="3125085"/>
            <a:ext cx="484981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TBA</a:t>
            </a:r>
            <a:endParaRPr kumimoji="0" lang="en-US" altLang="zh-TW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18" name="Group 94"/>
          <p:cNvGrpSpPr>
            <a:grpSpLocks/>
          </p:cNvGrpSpPr>
          <p:nvPr/>
        </p:nvGrpSpPr>
        <p:grpSpPr bwMode="auto">
          <a:xfrm>
            <a:off x="1979613" y="1936750"/>
            <a:ext cx="222250" cy="220663"/>
            <a:chOff x="2543" y="1006"/>
            <a:chExt cx="416" cy="416"/>
          </a:xfrm>
        </p:grpSpPr>
        <p:sp>
          <p:nvSpPr>
            <p:cNvPr id="17" name="Oval 5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8" name="Group 5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21560" name="Picture 54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Oval 5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62" name="Picture 5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9" name="Picture 57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19" name="Group 92"/>
          <p:cNvGrpSpPr>
            <a:grpSpLocks/>
          </p:cNvGrpSpPr>
          <p:nvPr/>
        </p:nvGrpSpPr>
        <p:grpSpPr bwMode="auto">
          <a:xfrm>
            <a:off x="1979613" y="3255260"/>
            <a:ext cx="222250" cy="222250"/>
            <a:chOff x="3647" y="1006"/>
            <a:chExt cx="416" cy="416"/>
          </a:xfrm>
        </p:grpSpPr>
        <p:sp>
          <p:nvSpPr>
            <p:cNvPr id="31" name="Oval 67"/>
            <p:cNvSpPr>
              <a:spLocks noChangeArrowheads="1"/>
            </p:cNvSpPr>
            <p:nvPr/>
          </p:nvSpPr>
          <p:spPr bwMode="gray">
            <a:xfrm>
              <a:off x="3647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52" name="Group 68"/>
            <p:cNvGrpSpPr>
              <a:grpSpLocks/>
            </p:cNvGrpSpPr>
            <p:nvPr/>
          </p:nvGrpSpPr>
          <p:grpSpPr bwMode="auto">
            <a:xfrm rot="-2288454">
              <a:off x="3682" y="1034"/>
              <a:ext cx="348" cy="356"/>
              <a:chOff x="887" y="2040"/>
              <a:chExt cx="433" cy="422"/>
            </a:xfrm>
          </p:grpSpPr>
          <p:pic>
            <p:nvPicPr>
              <p:cNvPr id="21554" name="Picture 69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" name="Oval 70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hlink">
                      <a:alpha val="75000"/>
                    </a:schemeClr>
                  </a:gs>
                  <a:gs pos="10000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6" name="Picture 71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53" name="Picture 87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3676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0" name="Group 91"/>
          <p:cNvGrpSpPr>
            <a:grpSpLocks/>
          </p:cNvGrpSpPr>
          <p:nvPr/>
        </p:nvGrpSpPr>
        <p:grpSpPr bwMode="auto">
          <a:xfrm>
            <a:off x="1979613" y="3925185"/>
            <a:ext cx="222250" cy="222250"/>
            <a:chOff x="4213" y="1006"/>
            <a:chExt cx="416" cy="416"/>
          </a:xfrm>
        </p:grpSpPr>
        <p:sp>
          <p:nvSpPr>
            <p:cNvPr id="38" name="Oval 72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6" name="Group 73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21548" name="Picture 74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2" name="Oval 75"/>
              <p:cNvSpPr>
                <a:spLocks noChangeArrowheads="1"/>
              </p:cNvSpPr>
              <p:nvPr/>
            </p:nvSpPr>
            <p:spPr bwMode="gray">
              <a:xfrm>
                <a:off x="888" y="2039"/>
                <a:ext cx="433" cy="423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TW" altLang="en-US"/>
              </a:p>
            </p:txBody>
          </p:sp>
          <p:pic>
            <p:nvPicPr>
              <p:cNvPr id="21550" name="Picture 76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7" name="Picture 88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521" name="Group 90"/>
          <p:cNvGrpSpPr>
            <a:grpSpLocks/>
          </p:cNvGrpSpPr>
          <p:nvPr/>
        </p:nvGrpSpPr>
        <p:grpSpPr bwMode="auto">
          <a:xfrm>
            <a:off x="1979613" y="4595110"/>
            <a:ext cx="222250" cy="220662"/>
            <a:chOff x="4803" y="1006"/>
            <a:chExt cx="416" cy="416"/>
          </a:xfrm>
        </p:grpSpPr>
        <p:sp>
          <p:nvSpPr>
            <p:cNvPr id="45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40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42" name="Picture 83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43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44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41" name="Picture 89"/>
            <p:cNvPicPr>
              <a:picLocks noChangeAspect="1" noChangeArrowheads="1"/>
            </p:cNvPicPr>
            <p:nvPr/>
          </p:nvPicPr>
          <p:blipFill>
            <a:blip r:embed="rId4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523" name="Line 2"/>
          <p:cNvSpPr>
            <a:spLocks noChangeShapeType="1"/>
          </p:cNvSpPr>
          <p:nvPr/>
        </p:nvSpPr>
        <p:spPr bwMode="black">
          <a:xfrm>
            <a:off x="2273300" y="4904672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1524" name="Rectangle 3"/>
          <p:cNvSpPr>
            <a:spLocks noChangeArrowheads="1"/>
          </p:cNvSpPr>
          <p:nvPr/>
        </p:nvSpPr>
        <p:spPr bwMode="black">
          <a:xfrm>
            <a:off x="2320925" y="4437947"/>
            <a:ext cx="484981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800" dirty="0" smtClean="0">
                <a:latin typeface="標楷體" pitchFamily="65" charset="-120"/>
                <a:ea typeface="標楷體" pitchFamily="65" charset="-120"/>
              </a:rPr>
              <a:t>TBA</a:t>
            </a:r>
            <a:endParaRPr kumimoji="0"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21525" name="Group 90"/>
          <p:cNvGrpSpPr>
            <a:grpSpLocks/>
          </p:cNvGrpSpPr>
          <p:nvPr/>
        </p:nvGrpSpPr>
        <p:grpSpPr bwMode="auto">
          <a:xfrm>
            <a:off x="1979613" y="2585335"/>
            <a:ext cx="222250" cy="222250"/>
            <a:chOff x="4803" y="1006"/>
            <a:chExt cx="416" cy="416"/>
          </a:xfrm>
        </p:grpSpPr>
        <p:sp>
          <p:nvSpPr>
            <p:cNvPr id="61" name="Oval 81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kumimoji="0" lang="zh-TW" altLang="en-US"/>
            </a:p>
          </p:txBody>
        </p:sp>
        <p:grpSp>
          <p:nvGrpSpPr>
            <p:cNvPr id="21528" name="Group 82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21530" name="Picture 83" descr="circuler_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31" name="Oval 84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kumimoji="0" lang="zh-TW" altLang="en-US"/>
              </a:p>
            </p:txBody>
          </p:sp>
          <p:pic>
            <p:nvPicPr>
              <p:cNvPr id="21532" name="Picture 85" descr="Picture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1529" name="Picture 89"/>
            <p:cNvPicPr>
              <a:picLocks noChangeAspect="1" noChangeArrowheads="1"/>
            </p:cNvPicPr>
            <p:nvPr/>
          </p:nvPicPr>
          <p:blipFill>
            <a:blip r:embed="rId6" cstate="print"/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96243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BitTorrent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Some concepts of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:</a:t>
            </a:r>
          </a:p>
          <a:p>
            <a:pPr lvl="1"/>
            <a:r>
              <a:rPr kumimoji="1" lang="en-US" altLang="zh-TW" dirty="0" smtClean="0"/>
              <a:t>A server, called the </a:t>
            </a:r>
            <a:r>
              <a:rPr kumimoji="1" lang="en-US" altLang="zh-TW" dirty="0" smtClean="0">
                <a:solidFill>
                  <a:srgbClr val="FF0000"/>
                </a:solidFill>
              </a:rPr>
              <a:t>seed</a:t>
            </a:r>
            <a:r>
              <a:rPr kumimoji="1" lang="en-US" altLang="zh-TW" dirty="0" smtClean="0"/>
              <a:t>, has the entire file of interest.</a:t>
            </a:r>
          </a:p>
          <a:p>
            <a:pPr lvl="1"/>
            <a:r>
              <a:rPr kumimoji="1" lang="en-US" altLang="zh-TW" dirty="0" smtClean="0"/>
              <a:t>The file is separated into many pieces, where each piece is of 256 KB.</a:t>
            </a:r>
          </a:p>
          <a:p>
            <a:pPr lvl="1"/>
            <a:r>
              <a:rPr kumimoji="1" lang="en-US" altLang="zh-TW" dirty="0" smtClean="0"/>
              <a:t>As peers arrive, they download random pieces of the file from the seed.</a:t>
            </a:r>
          </a:p>
          <a:p>
            <a:pPr lvl="1"/>
            <a:r>
              <a:rPr kumimoji="1" lang="en-US" altLang="zh-TW" dirty="0" smtClean="0"/>
              <a:t>Now there are </a:t>
            </a:r>
            <a:r>
              <a:rPr kumimoji="1" lang="en-US" altLang="zh-TW" dirty="0" smtClean="0">
                <a:solidFill>
                  <a:srgbClr val="FF0000"/>
                </a:solidFill>
              </a:rPr>
              <a:t>many peers</a:t>
            </a:r>
            <a:r>
              <a:rPr kumimoji="1" lang="en-US" altLang="zh-TW" dirty="0" smtClean="0"/>
              <a:t> in the system </a:t>
            </a:r>
            <a:r>
              <a:rPr kumimoji="1" lang="en-US" altLang="zh-TW" dirty="0" smtClean="0">
                <a:solidFill>
                  <a:srgbClr val="FF0000"/>
                </a:solidFill>
              </a:rPr>
              <a:t>with different or overlapping pieces</a:t>
            </a:r>
            <a:r>
              <a:rPr kumimoji="1" lang="en-US" altLang="zh-TW" dirty="0" smtClean="0"/>
              <a:t> of the file.</a:t>
            </a:r>
          </a:p>
          <a:p>
            <a:pPr lvl="1"/>
            <a:r>
              <a:rPr kumimoji="1" lang="en-US" altLang="zh-TW" dirty="0" smtClean="0"/>
              <a:t>The peers can act as servers even they only have parts of the file.</a:t>
            </a:r>
          </a:p>
          <a:p>
            <a:pPr lvl="1"/>
            <a:r>
              <a:rPr kumimoji="1" lang="en-US" altLang="zh-TW" dirty="0" smtClean="0">
                <a:solidFill>
                  <a:srgbClr val="FF0000"/>
                </a:solidFill>
              </a:rPr>
              <a:t>Peers can then download from each other!</a:t>
            </a:r>
          </a:p>
          <a:p>
            <a:r>
              <a:rPr kumimoji="1" lang="en-US" altLang="zh-TW" dirty="0" smtClean="0"/>
              <a:t>In a traditional client-server system (such as FTP), clients can only download from a single server.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4920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How do </a:t>
            </a:r>
            <a:r>
              <a:rPr kumimoji="1" lang="en-US" altLang="zh-TW" dirty="0" err="1" smtClean="0"/>
              <a:t>BitTorrent</a:t>
            </a:r>
            <a:r>
              <a:rPr kumimoji="1" lang="en-US" altLang="zh-TW" dirty="0" smtClean="0"/>
              <a:t> work?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3135A-D7F7-45E8-89D0-FF7E75BBDD99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943600" y="6512768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Performance Evaluation 2016 Spring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9841347"/>
      </p:ext>
    </p:extLst>
  </p:cSld>
  <p:clrMapOvr>
    <a:masterClrMapping/>
  </p:clrMapOvr>
</p:sld>
</file>

<file path=ppt/theme/theme1.xml><?xml version="1.0" encoding="utf-8"?>
<a:theme xmlns:a="http://schemas.openxmlformats.org/drawingml/2006/main" name="134TGp_report_diagram_v2">
  <a:themeElements>
    <a:clrScheme name="134TGp_report_diagram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134TGp_report_diagram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34TGp_report_diagram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6960</TotalTime>
  <Words>367</Words>
  <Application>Microsoft Macintosh PowerPoint</Application>
  <PresentationFormat>如螢幕大小 (4:3)</PresentationFormat>
  <Paragraphs>58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Calibri</vt:lpstr>
      <vt:lpstr>Times New Roman</vt:lpstr>
      <vt:lpstr>Verdana</vt:lpstr>
      <vt:lpstr>新細明體</vt:lpstr>
      <vt:lpstr>標楷體</vt:lpstr>
      <vt:lpstr>Arial</vt:lpstr>
      <vt:lpstr>Wingdings</vt:lpstr>
      <vt:lpstr>134TGp_report_diagram_v2</vt:lpstr>
      <vt:lpstr>Modeling and Performance Analysis of BitTorrent-Like Peer-to-Peer Networks</vt:lpstr>
      <vt:lpstr>Abstract</vt:lpstr>
      <vt:lpstr>Outline</vt:lpstr>
      <vt:lpstr>Outline</vt:lpstr>
      <vt:lpstr>P2P networks</vt:lpstr>
      <vt:lpstr>Outline</vt:lpstr>
      <vt:lpstr>BitTorrent</vt:lpstr>
      <vt:lpstr>How do BitTorrent work?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 Template</dc:title>
  <dc:creator>Rita</dc:creator>
  <cp:lastModifiedBy>鍾毓安</cp:lastModifiedBy>
  <cp:revision>1768</cp:revision>
  <dcterms:created xsi:type="dcterms:W3CDTF">2012-05-24T01:20:39Z</dcterms:created>
  <dcterms:modified xsi:type="dcterms:W3CDTF">2016-06-07T14:07:18Z</dcterms:modified>
</cp:coreProperties>
</file>