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378" r:id="rId6"/>
    <p:sldId id="379" r:id="rId7"/>
    <p:sldId id="380" r:id="rId8"/>
    <p:sldId id="381" r:id="rId9"/>
    <p:sldId id="382" r:id="rId10"/>
    <p:sldId id="387" r:id="rId11"/>
    <p:sldId id="383" r:id="rId12"/>
    <p:sldId id="389" r:id="rId13"/>
    <p:sldId id="388" r:id="rId14"/>
    <p:sldId id="390" r:id="rId15"/>
    <p:sldId id="386" r:id="rId16"/>
    <p:sldId id="385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10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6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56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037674" y="3004208"/>
            <a:ext cx="48002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5400" dirty="0" smtClean="0">
                <a:solidFill>
                  <a:schemeClr val="bg1"/>
                </a:solidFill>
                <a:cs typeface="Arial" pitchFamily="34" charset="0"/>
              </a:rPr>
              <a:t>Word Cloud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n PTT</a:t>
            </a:r>
          </a:p>
          <a:p>
            <a:pPr algn="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for </a:t>
            </a:r>
            <a:r>
              <a:rPr lang="zh-TW" altLang="en-US" sz="5400" dirty="0" smtClean="0">
                <a:solidFill>
                  <a:schemeClr val="bg1"/>
                </a:solidFill>
                <a:cs typeface="Arial" pitchFamily="34" charset="0"/>
              </a:rPr>
              <a:t>柯文哲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-646952" y="372018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68" y="1406651"/>
            <a:ext cx="4122776" cy="429093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394716" y="5866554"/>
            <a:ext cx="15950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Gossiping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18" y="1406651"/>
            <a:ext cx="4093250" cy="4290935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8103703" y="5866553"/>
            <a:ext cx="20128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  <a:cs typeface="Arial" pitchFamily="34" charset="0"/>
              </a:rPr>
              <a:t>HatePolitics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-646952" y="372018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68" y="1406651"/>
            <a:ext cx="4122776" cy="429093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394716" y="5866554"/>
            <a:ext cx="15950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Gossiping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43537" y="833683"/>
            <a:ext cx="36750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鄉民討論韓國瑜脫黨參選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56947" y="1728629"/>
            <a:ext cx="50798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2020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總統大選 柯文哲自比織田信長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43537" y="2454838"/>
            <a:ext cx="38828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鄉民討論韓國瑜跟柯文哲，順便酸北漂青年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871347" y="3687892"/>
            <a:ext cx="38828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鄉民討論柯文哲跟民進黨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43537" y="4445325"/>
            <a:ext cx="38828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鄉民討論韓國瑜跟柯文哲，刷一波留言對韓國瑜看走眼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84961" y="5466753"/>
            <a:ext cx="38828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鄉民討論遠雄停工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-646952" y="372018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18" y="1406651"/>
            <a:ext cx="4093250" cy="4290935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8103703" y="5866553"/>
            <a:ext cx="20128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  <a:cs typeface="Arial" pitchFamily="34" charset="0"/>
              </a:rPr>
              <a:t>HatePolitics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2279" y="1507013"/>
            <a:ext cx="44647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鄉民討論不分區立委，柯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p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若不推出人選，就選時代力量黃國昌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5536" y="2549675"/>
            <a:ext cx="36957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柯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p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說自己是織田信長，</a:t>
            </a:r>
            <a:endParaRPr lang="en-US" altLang="zh-TW" sz="2400" b="1" dirty="0" smtClean="0">
              <a:solidFill>
                <a:schemeClr val="accent1"/>
              </a:solidFill>
            </a:endParaRPr>
          </a:p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鄉民酸應該是小早川秀秋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60699" y="3552118"/>
            <a:ext cx="36957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鄉民討論韓國瑜跟柯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p</a:t>
            </a:r>
            <a:r>
              <a:rPr lang="zh-TW" altLang="en-US" sz="2400" b="1" dirty="0" smtClean="0">
                <a:solidFill>
                  <a:schemeClr val="accent1"/>
                </a:solidFill>
              </a:rPr>
              <a:t>選總統，留言酸爆柯粉崩潰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41600" y="4594780"/>
            <a:ext cx="42513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</a:rPr>
              <a:t>鄉民討論選舉，常常提到某黨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300155" y="26687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5300155" y="1521431"/>
            <a:ext cx="649224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Results are highly affected by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shitposts</a:t>
            </a:r>
            <a:endParaRPr lang="en-US" altLang="ko-KR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The results for </a:t>
            </a:r>
            <a:r>
              <a:rPr lang="zh-TW" altLang="en-US" sz="2400" dirty="0" smtClean="0">
                <a:solidFill>
                  <a:schemeClr val="bg1"/>
                </a:solidFill>
                <a:cs typeface="Arial" pitchFamily="34" charset="0"/>
              </a:rPr>
              <a:t>柯文哲 </a:t>
            </a:r>
            <a:r>
              <a:rPr lang="en-US" altLang="zh-TW" sz="2400" dirty="0" smtClean="0">
                <a:solidFill>
                  <a:schemeClr val="bg1"/>
                </a:solidFill>
                <a:cs typeface="Arial" pitchFamily="34" charset="0"/>
              </a:rPr>
              <a:t>didn’t show obvious political affiliation of GREEN or BLUE, because </a:t>
            </a:r>
            <a:r>
              <a:rPr lang="zh-TW" altLang="en-US" sz="2400" dirty="0" smtClean="0">
                <a:solidFill>
                  <a:schemeClr val="bg1"/>
                </a:solidFill>
                <a:cs typeface="Arial" pitchFamily="34" charset="0"/>
              </a:rPr>
              <a:t>柯文哲 </a:t>
            </a:r>
            <a:r>
              <a:rPr lang="en-US" altLang="zh-TW" sz="2400" dirty="0" smtClean="0">
                <a:solidFill>
                  <a:schemeClr val="bg1"/>
                </a:solidFill>
                <a:cs typeface="Arial" pitchFamily="34" charset="0"/>
              </a:rPr>
              <a:t>belongs to neither of them.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0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6867442" y="3608091"/>
            <a:ext cx="532441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5400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251076" cy="978029"/>
            <a:chOff x="6027067" y="1574253"/>
            <a:chExt cx="5251076" cy="9780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The project aims at finding keywords for </a:t>
                </a:r>
                <a:r>
                  <a:rPr lang="zh-TW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柯文哲 </a:t>
                </a:r>
                <a:endParaRPr lang="en-US" altLang="zh-TW" sz="1200" dirty="0" smtClean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zh-TW" sz="1200" dirty="0" smtClean="0">
                    <a:solidFill>
                      <a:schemeClr val="bg1"/>
                    </a:solidFill>
                    <a:cs typeface="Arial" pitchFamily="34" charset="0"/>
                  </a:rPr>
                  <a:t>on ‘Hate Politics’ and ‘Gossiping’ sub-forum from PTT forum.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Introduction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2901467"/>
            <a:ext cx="5251076" cy="978029"/>
            <a:chOff x="6027067" y="1574253"/>
            <a:chExt cx="5251076" cy="9780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Process includes 4 parts, collecting data from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ptt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, splitting vocabulary, calculating TF-IDF, and producing word cloud.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Implementation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1684" y="4060374"/>
            <a:ext cx="5251076" cy="793363"/>
            <a:chOff x="6027067" y="1574253"/>
            <a:chExt cx="5251076" cy="7933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19069D-B4F2-4D8A-A01F-E42FBE2B6305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6B730-D2CF-418A-9F4E-80676A8BB11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Show results of the 2 sub-forum.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BB5561-E297-4153-99F6-535280286AB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Results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5219282"/>
            <a:ext cx="5232604" cy="646331"/>
            <a:chOff x="6027067" y="1574253"/>
            <a:chExt cx="523260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3236A9-A5F3-47C0-84F8-4B2301FA4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300155" y="26687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5078229" y="1434971"/>
            <a:ext cx="689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Generating word cloud for </a:t>
            </a:r>
            <a:r>
              <a:rPr lang="zh-TW" altLang="en-US" dirty="0" smtClean="0">
                <a:solidFill>
                  <a:schemeClr val="bg1"/>
                </a:solidFill>
                <a:cs typeface="Arial" pitchFamily="34" charset="0"/>
              </a:rPr>
              <a:t>柯文哲 </a:t>
            </a:r>
            <a:r>
              <a:rPr lang="en-US" altLang="zh-TW" dirty="0" smtClean="0">
                <a:solidFill>
                  <a:schemeClr val="bg1"/>
                </a:solidFill>
                <a:cs typeface="Arial" pitchFamily="34" charset="0"/>
              </a:rPr>
              <a:t>on ‘</a:t>
            </a:r>
            <a:r>
              <a:rPr lang="en-US" altLang="zh-TW" dirty="0" err="1" smtClean="0">
                <a:solidFill>
                  <a:schemeClr val="bg1"/>
                </a:solidFill>
                <a:cs typeface="Arial" pitchFamily="34" charset="0"/>
              </a:rPr>
              <a:t>HatePolitics</a:t>
            </a:r>
            <a:r>
              <a:rPr lang="en-US" altLang="zh-TW" dirty="0" smtClean="0">
                <a:solidFill>
                  <a:schemeClr val="bg1"/>
                </a:solidFill>
                <a:cs typeface="Arial" pitchFamily="34" charset="0"/>
              </a:rPr>
              <a:t>’ and ‘Gossiping’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28" y="3890593"/>
            <a:ext cx="3472468" cy="18742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9" y="2175949"/>
            <a:ext cx="3542857" cy="31428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9" y="2574375"/>
            <a:ext cx="3171429" cy="314286"/>
          </a:xfrm>
          <a:prstGeom prst="rect">
            <a:avLst/>
          </a:prstGeom>
        </p:spPr>
      </p:pic>
      <p:sp>
        <p:nvSpPr>
          <p:cNvPr id="19" name="加號 18"/>
          <p:cNvSpPr/>
          <p:nvPr/>
        </p:nvSpPr>
        <p:spPr>
          <a:xfrm>
            <a:off x="5739875" y="3161027"/>
            <a:ext cx="507076" cy="4572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於 19"/>
          <p:cNvSpPr/>
          <p:nvPr/>
        </p:nvSpPr>
        <p:spPr>
          <a:xfrm>
            <a:off x="8279476" y="3230590"/>
            <a:ext cx="523702" cy="318074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460" y="2175949"/>
            <a:ext cx="2892410" cy="30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13318" y="1221003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1: Web Crawler on PTT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62810" y="3239482"/>
            <a:ext cx="2103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Articles: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class=‘r-</a:t>
            </a:r>
            <a:r>
              <a:rPr lang="en-US" altLang="zh-TW" sz="2400" b="1" dirty="0" err="1" smtClean="0">
                <a:solidFill>
                  <a:schemeClr val="accent1"/>
                </a:solidFill>
              </a:rPr>
              <a:t>ent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468753" y="404636"/>
            <a:ext cx="19134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title: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class=‘title’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468753" y="1522786"/>
            <a:ext cx="19134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date: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class=‘date’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68752" y="2743283"/>
            <a:ext cx="21858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author: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class=‘author’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68752" y="5011183"/>
            <a:ext cx="204641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comment: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class=‘push’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68751" y="3860459"/>
            <a:ext cx="32351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content:</a:t>
            </a:r>
            <a:endParaRPr lang="en-US" altLang="zh-TW" sz="2400" b="1" dirty="0" smtClean="0">
              <a:solidFill>
                <a:schemeClr val="accent1"/>
              </a:solidFill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=‘main-content’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57623" y="2397561"/>
            <a:ext cx="1508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Article 1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57620" y="3424149"/>
            <a:ext cx="15080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Article 2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57620" y="4460623"/>
            <a:ext cx="15080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Article 3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88558" y="5452036"/>
            <a:ext cx="738664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…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直線單箭頭接點 5"/>
          <p:cNvCxnSpPr>
            <a:stCxn id="3" idx="3"/>
            <a:endCxn id="10" idx="1"/>
          </p:cNvCxnSpPr>
          <p:nvPr/>
        </p:nvCxnSpPr>
        <p:spPr>
          <a:xfrm flipV="1">
            <a:off x="3465930" y="2628394"/>
            <a:ext cx="1391693" cy="10265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3" idx="3"/>
            <a:endCxn id="11" idx="1"/>
          </p:cNvCxnSpPr>
          <p:nvPr/>
        </p:nvCxnSpPr>
        <p:spPr>
          <a:xfrm>
            <a:off x="3465930" y="3654981"/>
            <a:ext cx="139169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13" idx="1"/>
          </p:cNvCxnSpPr>
          <p:nvPr/>
        </p:nvCxnSpPr>
        <p:spPr>
          <a:xfrm>
            <a:off x="3465930" y="3654981"/>
            <a:ext cx="1391690" cy="10364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3"/>
            <a:endCxn id="16" idx="1"/>
          </p:cNvCxnSpPr>
          <p:nvPr/>
        </p:nvCxnSpPr>
        <p:spPr>
          <a:xfrm flipV="1">
            <a:off x="6365629" y="820135"/>
            <a:ext cx="2103124" cy="18082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0" idx="3"/>
            <a:endCxn id="17" idx="1"/>
          </p:cNvCxnSpPr>
          <p:nvPr/>
        </p:nvCxnSpPr>
        <p:spPr>
          <a:xfrm flipV="1">
            <a:off x="6365629" y="1938285"/>
            <a:ext cx="2103124" cy="6901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0" idx="3"/>
            <a:endCxn id="18" idx="1"/>
          </p:cNvCxnSpPr>
          <p:nvPr/>
        </p:nvCxnSpPr>
        <p:spPr>
          <a:xfrm>
            <a:off x="6365629" y="2628394"/>
            <a:ext cx="2103123" cy="5303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" idx="3"/>
            <a:endCxn id="9" idx="1"/>
          </p:cNvCxnSpPr>
          <p:nvPr/>
        </p:nvCxnSpPr>
        <p:spPr>
          <a:xfrm>
            <a:off x="6365629" y="2628394"/>
            <a:ext cx="2103122" cy="16475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0" idx="3"/>
            <a:endCxn id="19" idx="1"/>
          </p:cNvCxnSpPr>
          <p:nvPr/>
        </p:nvCxnSpPr>
        <p:spPr>
          <a:xfrm>
            <a:off x="6365629" y="2628394"/>
            <a:ext cx="2103123" cy="27982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447621" y="2541523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Link: find(‘a’,’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8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13318" y="1221003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1: Web Crawler on PTT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8" y="2570120"/>
            <a:ext cx="10576001" cy="2785873"/>
          </a:xfrm>
          <a:prstGeom prst="rect">
            <a:avLst/>
          </a:prstGeom>
        </p:spPr>
      </p:pic>
      <p:sp>
        <p:nvSpPr>
          <p:cNvPr id="51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2160462" y="1666970"/>
            <a:ext cx="689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Results are saved in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json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format </a:t>
            </a:r>
          </a:p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with key of ‘number’, ‘author’, ‘title’, ‘content’, and ‘comment’.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-190119" y="1242053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2: Splitting words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1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4429835" y="1151560"/>
            <a:ext cx="764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from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udicOpenData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import *</a:t>
            </a:r>
          </a:p>
          <a:p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fr-FR" altLang="ko-KR" dirty="0" smtClean="0">
                <a:solidFill>
                  <a:schemeClr val="bg1"/>
                </a:solidFill>
                <a:cs typeface="Arial" pitchFamily="34" charset="0"/>
              </a:rPr>
              <a:t>ata = article</a:t>
            </a:r>
            <a:r>
              <a:rPr lang="fr-FR" altLang="ko-KR" dirty="0">
                <a:solidFill>
                  <a:schemeClr val="bg1"/>
                </a:solidFill>
                <a:cs typeface="Arial" pitchFamily="34" charset="0"/>
              </a:rPr>
              <a:t>['title'] + '\n' + article['content'] + '\n' + str(article['comment</a:t>
            </a:r>
            <a:r>
              <a:rPr lang="fr-FR" altLang="ko-KR" dirty="0" smtClean="0">
                <a:solidFill>
                  <a:schemeClr val="bg1"/>
                </a:solidFill>
                <a:cs typeface="Arial" pitchFamily="34" charset="0"/>
              </a:rPr>
              <a:t>'])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seg_list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= list(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rmsw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(data['content'], flag=True))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9645" y="2074890"/>
            <a:ext cx="19134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title: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class=‘title’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9645" y="5391808"/>
            <a:ext cx="204641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comment:</a:t>
            </a: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class=‘push’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9645" y="3783225"/>
            <a:ext cx="32351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</a:rPr>
              <a:t>content:</a:t>
            </a:r>
            <a:endParaRPr lang="en-US" altLang="zh-TW" sz="2400" b="1" dirty="0" smtClean="0">
              <a:solidFill>
                <a:schemeClr val="accent1"/>
              </a:solidFill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</a:rPr>
              <a:t>class</a:t>
            </a:r>
            <a:r>
              <a:rPr lang="en-US" altLang="zh-TW" sz="2400" b="1" dirty="0" smtClean="0">
                <a:solidFill>
                  <a:schemeClr val="accent1"/>
                </a:solidFill>
              </a:rPr>
              <a:t>=‘main-content’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加號 8"/>
          <p:cNvSpPr/>
          <p:nvPr/>
        </p:nvSpPr>
        <p:spPr>
          <a:xfrm>
            <a:off x="1192812" y="3165832"/>
            <a:ext cx="507076" cy="4572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加號 9"/>
          <p:cNvSpPr/>
          <p:nvPr/>
        </p:nvSpPr>
        <p:spPr>
          <a:xfrm>
            <a:off x="1192812" y="4774415"/>
            <a:ext cx="507076" cy="4572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346501" y="2792473"/>
            <a:ext cx="308205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udicOpenData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library for splitting dictionary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93" y="4386880"/>
            <a:ext cx="7166616" cy="2009855"/>
          </a:xfrm>
          <a:prstGeom prst="rect">
            <a:avLst/>
          </a:prstGeom>
        </p:spPr>
      </p:pic>
      <p:sp>
        <p:nvSpPr>
          <p:cNvPr id="15" name="右大括弧 14"/>
          <p:cNvSpPr/>
          <p:nvPr/>
        </p:nvSpPr>
        <p:spPr>
          <a:xfrm>
            <a:off x="3666284" y="2165383"/>
            <a:ext cx="963905" cy="3663018"/>
          </a:xfrm>
          <a:prstGeom prst="rightBrace">
            <a:avLst>
              <a:gd name="adj1" fmla="val 8333"/>
              <a:gd name="adj2" fmla="val 1709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4630189" y="2783226"/>
            <a:ext cx="3291840" cy="79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930342" y="2774913"/>
            <a:ext cx="0" cy="13608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13318" y="1221003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3: Calculating TF-IDF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7038505" y="536171"/>
                <a:ext cx="283552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505" y="536171"/>
                <a:ext cx="2835520" cy="399084"/>
              </a:xfrm>
              <a:prstGeom prst="rect">
                <a:avLst/>
              </a:prstGeom>
              <a:blipFill>
                <a:blip r:embed="rId2"/>
                <a:stretch>
                  <a:fillRect l="-2366" r="-430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6878782" y="1451835"/>
                <a:ext cx="1577483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82" y="1451835"/>
                <a:ext cx="1577483" cy="622799"/>
              </a:xfrm>
              <a:prstGeom prst="rect">
                <a:avLst/>
              </a:prstGeom>
              <a:blipFill>
                <a:blip r:embed="rId3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114906" y="1451835"/>
                <a:ext cx="2477217" cy="706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906" y="1451835"/>
                <a:ext cx="2477217" cy="70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8" idx="0"/>
          </p:cNvCxnSpPr>
          <p:nvPr/>
        </p:nvCxnSpPr>
        <p:spPr>
          <a:xfrm flipH="1">
            <a:off x="7667524" y="1080655"/>
            <a:ext cx="969400" cy="37118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0"/>
          </p:cNvCxnSpPr>
          <p:nvPr/>
        </p:nvCxnSpPr>
        <p:spPr>
          <a:xfrm>
            <a:off x="9504218" y="1094388"/>
            <a:ext cx="849297" cy="3574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09936" y="3198043"/>
                <a:ext cx="11321946" cy="78874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某篇文章</m:t>
                          </m:r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柯文哲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柯文哲</m:t>
                          </m:r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出現在此文章次數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此文章</m:t>
                          </m:r>
                          <m:r>
                            <a:rPr lang="zh-TW" alt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詞語數</m:t>
                          </m:r>
                        </m:den>
                      </m:f>
                      <m:r>
                        <a:rPr lang="en-US" altLang="zh-TW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柯文哲</m:t>
                              </m:r>
                              <m:r>
                                <a:rPr lang="zh-TW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出現在所有文章次數</m:t>
                              </m:r>
                            </m:num>
                            <m:den>
                              <m:r>
                                <a:rPr lang="zh-TW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所有文章數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6" y="3198043"/>
                <a:ext cx="11321946" cy="788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213318" y="1221003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3: Calculating TF-IDF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11" y="1256881"/>
            <a:ext cx="4104273" cy="52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66230" y="33355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0CBF7-4C31-4D1E-9768-049E8208A1D0}"/>
              </a:ext>
            </a:extLst>
          </p:cNvPr>
          <p:cNvSpPr txBox="1"/>
          <p:nvPr/>
        </p:nvSpPr>
        <p:spPr>
          <a:xfrm>
            <a:off x="566229" y="1236367"/>
            <a:ext cx="57994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Step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4: Generating Keyword cloud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1" y="2159697"/>
            <a:ext cx="2697038" cy="33735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0032" y="3426730"/>
            <a:ext cx="153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Keywords</a:t>
            </a:r>
          </a:p>
        </p:txBody>
      </p:sp>
      <p:sp>
        <p:nvSpPr>
          <p:cNvPr id="8" name="加號 7"/>
          <p:cNvSpPr/>
          <p:nvPr/>
        </p:nvSpPr>
        <p:spPr>
          <a:xfrm>
            <a:off x="2875725" y="3426730"/>
            <a:ext cx="507076" cy="4572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於 8"/>
          <p:cNvSpPr/>
          <p:nvPr/>
        </p:nvSpPr>
        <p:spPr>
          <a:xfrm>
            <a:off x="7503159" y="3565856"/>
            <a:ext cx="523702" cy="318074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36" y="2159696"/>
            <a:ext cx="3317860" cy="3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405</Words>
  <Application>Microsoft Office PowerPoint</Application>
  <PresentationFormat>寬螢幕</PresentationFormat>
  <Paragraphs>88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Cambria Math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祐嘉 張</cp:lastModifiedBy>
  <cp:revision>134</cp:revision>
  <dcterms:created xsi:type="dcterms:W3CDTF">2018-04-24T17:14:44Z</dcterms:created>
  <dcterms:modified xsi:type="dcterms:W3CDTF">2019-05-01T05:58:47Z</dcterms:modified>
</cp:coreProperties>
</file>