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</p:sldMasterIdLst>
  <p:notesMasterIdLst>
    <p:notesMasterId r:id="rId27"/>
  </p:notes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85" r:id="rId23"/>
    <p:sldId id="277" r:id="rId24"/>
    <p:sldId id="286" r:id="rId25"/>
    <p:sldId id="278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7648" autoAdjust="0"/>
  </p:normalViewPr>
  <p:slideViewPr>
    <p:cSldViewPr>
      <p:cViewPr varScale="1">
        <p:scale>
          <a:sx n="69" d="100"/>
          <a:sy n="69" d="100"/>
        </p:scale>
        <p:origin x="193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DDC1E98-835C-4C04-B6FF-B984910879B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C7D350D-0B39-41CD-B0BD-62D9DB6D10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9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tani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1A281E-5880-4E31-BD6E-5AB552412A54}" type="slidenum">
              <a:rPr lang="ko-KR" altLang="en-US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56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http://blog.heartcount.io/random-forest-ver-10</a:t>
            </a:r>
          </a:p>
          <a:p>
            <a:endParaRPr lang="en-US" altLang="ko-KR" dirty="0"/>
          </a:p>
          <a:p>
            <a:pPr marL="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Weights between input and layer, layer and layer, layer and output randomly initialized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5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4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2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각광받고 있는데 주로 적용되는 분야가 이미지 분석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분석에 관한 것들이다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비해 상대적으로 덜 주목 받고 있는 오디오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 데이터 분야에 대한 프로젝트를 진행해보려고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프로젝트에서는 음악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(mp3, wav)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파일로부터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(spectrogram/MFCC)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추출한 후 이를 바탕으로 해당 음악파일의 장르를 머신 러닝 알고리즘을 적용하여 분류하는 프로젝트를 시도해보았다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4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음원 데이터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(mp3, wav)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파일은 시간 단위로 높고 낮음으로 표현한 파형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(waveform)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나타낼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waveform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형태는 시간에 따른 변화를 파악하기에는 용이하지만 특정 시간에서 어떠한 성분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주파수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영향력이 큰지 파악하기 어렵다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Time-domain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Frequency-domain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변환해주는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푸리에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변환을 이용하면 어떠한 주파수가 소리를 내는데 영향력을 끼치고 있는지 파악할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음일수록 주파수가 높고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낮은 음일수록 주파수가 낮음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0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Fourier transform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시간을 고려하지 않기 때문에 시간 단위로 주파수를 고려하려면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구간을 단위로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Fourier transform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수행해주는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 time Fourier Transform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STFT(short time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fourier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통하여 시간기준으로 주파수의 높고 낮음을 확인할 수 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Spectrogram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MFCC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speaker recognition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주로 사용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음성인식 분야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 데이터에서의 장르 분류에 많이 쓰이고 있는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특징값이다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입력된 신호에서 노이즈 및 배경 소리로 부터 실제 유효한 소리의 특징을 추출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 time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spectrum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분석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사람이 실제로 소리를 느끼는 것은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dB(log)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단위이므로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Mel-scale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변환한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spectrum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이용하는 것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푸리에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DCT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bank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프로젝트에서는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MFCC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추출한 후 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MFCC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벡터들의 평균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중위수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표준편차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첨도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(kurtosis),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(skewness)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통계량을 추출한 후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입력데이터로 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음원별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출력데이터로 하여 기계학습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패턴인식 모델을 적용하여 분류를 실시하였다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3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http://bcho.tistory.com/1142#recentTrackback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-NN classification. The test sample (green circle) should be classified either to the first class of blue squares or to the second class of red triangles. If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= 3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(solid line circle) it is assigned to the second class because there are 2 triangles and only 1 square inside the inner circle. If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= 5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(dashed line circle) it is assigned to the first class (3 squares vs. 2 triangles inside the outer circle).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84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https://en.wikipedia.org/wiki/Polynomial_kernel</a:t>
            </a:r>
          </a:p>
          <a:p>
            <a:r>
              <a:rPr lang="ko-KR" altLang="en-US" dirty="0" err="1"/>
              <a:t>커널트릭</a:t>
            </a:r>
            <a:r>
              <a:rPr lang="en-US" altLang="ko-KR" dirty="0"/>
              <a:t>: </a:t>
            </a:r>
            <a:r>
              <a:rPr lang="ko-KR" altLang="en-US" dirty="0"/>
              <a:t>비선형 분류를 하기 위해 </a:t>
            </a:r>
            <a:r>
              <a:rPr lang="ko-KR" altLang="en-US" dirty="0" err="1"/>
              <a:t>저차원에서</a:t>
            </a:r>
            <a:r>
              <a:rPr lang="ko-KR" altLang="en-US" dirty="0"/>
              <a:t> 고차원 특징 공간으로 사상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showing survival of passengers on the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itanic"/>
              </a:rPr>
              <a:t>Titanic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sibsp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the number of spouses or siblings aboard). The figures under the leaves show the probability of survival and the percentage of observations in the leaf.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1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8" name="Group 2"/>
          <p:cNvGrpSpPr>
            <a:grpSpLocks/>
          </p:cNvGrpSpPr>
          <p:nvPr userDrawn="1"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2505E-35F9-4218-9AAD-9295E99D1C5B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EFBD-B16C-4FA1-9E20-B4134E3CEEBE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264D-9EFA-4481-BEED-22D4340BF958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3DB4-EE34-4F34-860F-F0C91D0C2C83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115D8-6840-4CE7-94B3-F3F74F9E0F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5B8DD-11E5-4A1B-8FCF-C02445F03A2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C824-F17C-4079-8839-914D715FA8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6369A-30C4-4175-BFFC-6D7623B6DFE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510F0-DF0A-4C42-B67C-13660F1E18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C3200-2737-4B14-A8CD-FB18C1299089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F8826-DBDD-4120-A055-F7531778C8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52258-4384-44F4-882B-E3681B2F0206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A418-59D7-4BCD-BCBC-7B84F8A5D4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E2360-FDC2-4DAC-ACED-32B463C5CFA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5E84-7AAE-467F-8CE7-FCF940B24C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3530-4F3F-4E0C-9011-1B5F8D4D690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7D92-C974-4298-A6CB-2DE38F51B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4F022-221C-44AB-BD76-30804B13A7E8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8B191-8DAC-446C-BC93-5033E69458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CBA6-5A80-483B-A6BA-1E6EE939CA3C}" type="datetimeFigureOut">
              <a:rPr lang="ko-KR" altLang="en-US"/>
              <a:pPr>
                <a:defRPr/>
              </a:pPr>
              <a:t>2017-06-13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878BB-8AC5-495F-A217-412CD63FEC32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49FA8-ECDB-4C4B-AD4D-893D2A6AA1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5050B-0DA4-4B02-927F-F970AB992419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FC7D2-B238-49EF-9A5C-1E35D138AF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30CC0-6A2A-48DF-AE43-C834C3454EE3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CBD6-4D32-42CC-8909-3D0D621380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D9EA"/>
              </a:clrFrom>
              <a:clrTo>
                <a:srgbClr val="99D9E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5" y="3000375"/>
            <a:ext cx="1500188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2FE767-6A42-4529-A9D4-895CC4A50723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450B28-4EB0-4E03-AD31-939D1499FC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1000125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1000125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1000125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66" y="1101076"/>
            <a:ext cx="8229600" cy="5214937"/>
          </a:xfrm>
        </p:spPr>
        <p:txBody>
          <a:bodyPr/>
          <a:lstStyle>
            <a:lvl1pPr>
              <a:defRPr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D17B83-940D-4937-A0A8-E1E096221F61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BFC735-346A-46E6-84C7-DAE637C1E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4D390-86F1-4FA5-BE5E-D37B80A465CE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B725-E05D-449E-9FB1-A408410901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A752D-CA79-477A-8DD1-445B94E2C858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8552B-715E-4EA9-8379-343F7F3041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7BAB3-646E-4D4F-BED1-3AC5DF20C8D2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1D478-C96E-406D-A35B-EB04A93BA3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F891F-93D0-416F-8B40-92DCAB9230C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0C022-5B4C-4CEE-8A56-2EA847324F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D3778-9DC7-4E20-9E7D-02C1F1940DCF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7DFB9-5D23-489F-A200-87FAAA7228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DA03-21A4-4CE8-B792-957772EAA625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1F64A-0037-40B0-96CF-C95FD3AD528B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9B5D3-24A8-43F2-928A-88AC642F18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6E6B7-182B-4C3A-B943-5DA8C995B058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B0A0-779B-4EBA-AB51-4C79EB87B3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3C59C-A00E-4BD3-802B-543A527BC9E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9D85-50D9-4F26-9C9E-1A4BAC0EB3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C36B4-1545-42A4-9616-E257E89A9A89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512FC-F096-4EBE-9707-8CD79D6C41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3F058-C201-4DFE-BDB1-1EA9EA43D87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6B918-2E2B-4FAB-978E-A73435655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D9595-23FC-4ECE-91E1-87A2F33BA02E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B962-30DE-4508-8F36-6481AB0FDA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5AE34-D269-4343-AC61-FBBD666DB8DF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5AB93-DD0F-4F06-BF4F-7FF384ABB5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0CFD-0DD7-4C40-B623-C465F0D0F45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A7B79-E066-4B4F-9573-6DF5335A6C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23691-C1D3-4260-9EFA-424E6ED037C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E2289-401B-4B31-B0AA-67C563C6D5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9D130-4354-4213-AF87-A13CF7529146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C6A59-744B-449E-9B3C-6AFEBFBE31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0BE7-26FE-4403-8633-BADCD9F9C8E9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4EC55-2426-44DC-A68D-63383A560AFB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A799F-F22C-466D-ABD1-0A48717B74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5EDA6-9886-4625-94B1-DCA95C6BFCF2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CE04-CDC2-432F-9936-C00656CF1B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C7545-F2DE-4DB0-BAEE-85B6F5F9DDF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78041-C79F-4B85-9A22-B2C0A140E0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5A7F-0EC1-4408-9CB4-DB418547877E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340D6-BF91-410F-8894-CBBADB576B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1BE8-FDF4-4CAC-926F-D9259F1E7EFD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FE66-A68F-4BA2-BFC4-7FD1B3BCD0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4604A-2D86-413F-81E5-050FE27F62F7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8C63-C247-41EE-9D7D-B4E8A4B728FC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C818C-658E-4431-B238-6CDCC148E236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971CE-64E2-4399-8524-53E113CFC2F7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7CCE1-558E-405F-8FDB-C95E4530914F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B21999-1C6A-4E03-ADE4-A9B947175D72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D0E0136-73ED-47F4-996C-3AF50C2EC0C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1B3B19A-9560-46F4-85C4-5409DC26FD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3075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3084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99D932-3203-43A1-8385-96B7248F7B57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ED0913-39D8-42E8-8FE8-FA936A8708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6286500" y="6426200"/>
            <a:ext cx="2701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3" tIns="46032" rIns="92063" bIns="46032" anchor="ctr" anchorCtr="1">
            <a:spAutoFit/>
          </a:bodyPr>
          <a:lstStyle/>
          <a:p>
            <a:pPr fontAlgn="auto" latinLnBrk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r>
              <a:rPr kumimoji="0" lang="en-US" altLang="ko-KR" sz="1400" dirty="0">
                <a:solidFill>
                  <a:schemeClr val="bg1">
                    <a:lumMod val="50000"/>
                  </a:schemeClr>
                </a:solidFill>
                <a:latin typeface="Copperplate Gothic Light" pitchFamily="34" charset="0"/>
                <a:ea typeface="새굴림" pitchFamily="18" charset="-127"/>
              </a:rPr>
              <a:t>Computer Vision &amp; Pattern Recognition Lab</a:t>
            </a:r>
          </a:p>
        </p:txBody>
      </p:sp>
      <p:pic>
        <p:nvPicPr>
          <p:cNvPr id="3082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0" y="6388100"/>
            <a:ext cx="1352550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83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6363" y="6415088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b="1" kern="1200">
          <a:solidFill>
            <a:schemeClr val="tx1"/>
          </a:solidFill>
          <a:latin typeface="Arial" pitchFamily="34" charset="0"/>
          <a:ea typeface="굴림" pitchFamily="50" charset="-127"/>
          <a:cs typeface="Arial" pitchFamily="34" charset="0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Arial" pitchFamily="34" charset="0"/>
          <a:ea typeface="굴림" pitchFamily="50" charset="-127"/>
          <a:cs typeface="Arial" pitchFamily="34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Arial" pitchFamily="34" charset="0"/>
          <a:ea typeface="굴림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Arial" pitchFamily="34" charset="0"/>
          <a:ea typeface="굴림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Arial" pitchFamily="34" charset="0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29E9E74-A943-45B2-A27C-5002A0B799A0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C13D3C4-1CEF-4DE6-BF82-06154C40E9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7772400" cy="584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400" dirty="0"/>
              <a:t>Classification of the Music Genre</a:t>
            </a:r>
            <a:endParaRPr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/>
              <a:t>Bo-Hun Kim, Min-</a:t>
            </a:r>
            <a:r>
              <a:rPr lang="en-US" altLang="ko-KR" dirty="0" err="1"/>
              <a:t>Sik</a:t>
            </a:r>
            <a:r>
              <a:rPr lang="en-US" altLang="ko-KR" dirty="0"/>
              <a:t> Park, and Soo-</a:t>
            </a:r>
            <a:r>
              <a:rPr lang="en-US" altLang="ko-KR" dirty="0" err="1"/>
              <a:t>Yeon</a:t>
            </a:r>
            <a:r>
              <a:rPr lang="en-US" altLang="ko-KR" dirty="0"/>
              <a:t> Han</a:t>
            </a:r>
          </a:p>
          <a:p>
            <a:pPr>
              <a:defRPr lang="ko-KR" altLang="en-US"/>
            </a:pPr>
            <a:r>
              <a:rPr lang="en-US" altLang="ko-KR" dirty="0"/>
              <a:t>Pattern Recognition</a:t>
            </a:r>
          </a:p>
          <a:p>
            <a:pPr>
              <a:defRPr lang="ko-KR" altLang="en-US"/>
            </a:pPr>
            <a:r>
              <a:rPr lang="en-US" altLang="ko-KR" dirty="0"/>
              <a:t>June 14, 2017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(8/9)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2"/>
                <a:r>
                  <a:rPr lang="en-US" altLang="ko-KR" dirty="0"/>
                  <a:t>Employing kernel trick</a:t>
                </a:r>
              </a:p>
              <a:p>
                <a:pPr lvl="3"/>
                <a:r>
                  <a:rPr lang="en-US" altLang="ko-KR" dirty="0"/>
                  <a:t>For non-linear classification</a:t>
                </a:r>
              </a:p>
              <a:p>
                <a:pPr lvl="3"/>
                <a:r>
                  <a:rPr lang="en-US" altLang="ko-KR" dirty="0"/>
                  <a:t>Kernel function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4"/>
                <a:r>
                  <a:rPr lang="en-US" altLang="ko-KR" dirty="0"/>
                  <a:t>x, y : Low dimension</a:t>
                </a:r>
              </a:p>
              <a:p>
                <a:pPr lvl="4"/>
                <a:r>
                  <a:rPr lang="en-US" altLang="ko-KR" dirty="0"/>
                  <a:t>M : From low dimension to high dimension mapping function</a:t>
                </a:r>
              </a:p>
              <a:p>
                <a:pPr lvl="3"/>
                <a:r>
                  <a:rPr lang="en-US" altLang="ko-KR" dirty="0"/>
                  <a:t>The Radial Basis Function (RBF) kernel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Polynomial kernel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Sigmoid kernel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𝒕𝒂𝒏𝒉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Decision Tree</a:t>
                </a:r>
                <a:endParaRPr lang="ko-KR" altLang="en-US" dirty="0"/>
              </a:p>
              <a:p>
                <a:pPr lvl="2"/>
                <a:r>
                  <a:rPr lang="en-US" altLang="ko-KR" dirty="0"/>
                  <a:t>The classifiers organizing a series of test questions and conditions in a tree structure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5177" y="4293096"/>
            <a:ext cx="2126771" cy="2036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0330" y="614365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A tree showing survival of passengers on the Titanic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1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(9/9)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Ensemble models (Random Forest, </a:t>
            </a:r>
            <a:r>
              <a:rPr lang="en-US" altLang="ko-KR" dirty="0" err="1"/>
              <a:t>AdaBoost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Using multiple learning algorithms to obtain better predictive performance than could be obtained from any of the constituent learning algorithms alone</a:t>
            </a:r>
          </a:p>
          <a:p>
            <a:pPr lvl="3"/>
            <a:r>
              <a:rPr lang="en-US" altLang="ko-KR" dirty="0"/>
              <a:t>Making N-decision tree by randomly sampling observations and features</a:t>
            </a:r>
          </a:p>
          <a:p>
            <a:pPr lvl="3"/>
            <a:r>
              <a:rPr lang="en-US" altLang="ko-KR" dirty="0"/>
              <a:t>Gaining the high performance model by voting each classification models</a:t>
            </a:r>
          </a:p>
          <a:p>
            <a:pPr lvl="1"/>
            <a:r>
              <a:rPr lang="en-US" altLang="ko-KR" dirty="0"/>
              <a:t>Multi-Layer Perceptron (MLP)</a:t>
            </a:r>
          </a:p>
          <a:p>
            <a:pPr lvl="2"/>
            <a:r>
              <a:rPr lang="en-US" altLang="ko-KR" dirty="0"/>
              <a:t>Propagating from the inputs to the outputs</a:t>
            </a:r>
          </a:p>
          <a:p>
            <a:pPr lvl="2"/>
            <a:r>
              <a:rPr lang="en-US" altLang="ko-KR" dirty="0"/>
              <a:t>Weights randomly initialized</a:t>
            </a:r>
          </a:p>
          <a:p>
            <a:pPr lvl="2"/>
            <a:r>
              <a:rPr lang="en-US" altLang="ko-KR" dirty="0"/>
              <a:t>Multiplying inputs with weights and passing through activation function</a:t>
            </a:r>
          </a:p>
          <a:p>
            <a:pPr lvl="3"/>
            <a:r>
              <a:rPr lang="en-US" altLang="ko-KR" dirty="0"/>
              <a:t>Activation function : </a:t>
            </a:r>
            <a:r>
              <a:rPr lang="en-US" altLang="ko-KR" dirty="0" err="1"/>
              <a:t>ReLU</a:t>
            </a:r>
            <a:r>
              <a:rPr lang="en-US" altLang="ko-KR" dirty="0"/>
              <a:t>, Optimizer : Adam</a:t>
            </a:r>
          </a:p>
          <a:p>
            <a:pPr lvl="2"/>
            <a:r>
              <a:rPr lang="en-US" altLang="ko-KR" dirty="0"/>
              <a:t>After comparing the output and ground truth, computing modified weights by backpropagation</a:t>
            </a:r>
          </a:p>
          <a:p>
            <a:pPr lvl="2"/>
            <a:r>
              <a:rPr lang="en-US" altLang="ko-KR" dirty="0"/>
              <a:t>Repeated until reach to stop-condition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3371" y="4149080"/>
            <a:ext cx="2310383" cy="2271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8322" y="6389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MLP process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2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/>
          <a:p>
            <a:r>
              <a:rPr lang="en-US" altLang="ko-KR" dirty="0"/>
              <a:t>Logistic regression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0.42</a:t>
            </a:r>
          </a:p>
          <a:p>
            <a:pPr lvl="1"/>
            <a:endParaRPr lang="en-US" altLang="ko-KR" dirty="0"/>
          </a:p>
          <a:p>
            <a:pPr fontAlgn="t"/>
            <a:endParaRPr lang="ko-KR" altLang="ko-KR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09226"/>
              </p:ext>
            </p:extLst>
          </p:nvPr>
        </p:nvGraphicFramePr>
        <p:xfrm>
          <a:off x="849431" y="1700808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4181119213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1972281772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3609570959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2195939685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3608010067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3804788334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3922908899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888877251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97400468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1838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17612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155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4338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3025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516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3322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6169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817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37908"/>
              </p:ext>
            </p:extLst>
          </p:nvPr>
        </p:nvGraphicFramePr>
        <p:xfrm>
          <a:off x="5273230" y="2852936"/>
          <a:ext cx="3014464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423554134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06595052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573329270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601906002"/>
                    </a:ext>
                  </a:extLst>
                </a:gridCol>
              </a:tblGrid>
              <a:tr h="1564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Precision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Recall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F1-score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3890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Electronic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6429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Experimental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41794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7617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Hip-Hop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52051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Instrumental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68418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International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48769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Pop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42711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Rock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68646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Avg</a:t>
                      </a:r>
                      <a:r>
                        <a:rPr lang="en-US" altLang="ko-KR" sz="900" dirty="0"/>
                        <a:t>/total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7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9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K-NN : # of neighbors 200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0.37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0229"/>
              </p:ext>
            </p:extLst>
          </p:nvPr>
        </p:nvGraphicFramePr>
        <p:xfrm>
          <a:off x="849431" y="1772816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2260858703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753051525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2248270286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2212128361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3082218023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3134137127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1804069894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3328826306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208054716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91872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69942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895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468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653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47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7352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1325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2393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03365"/>
              </p:ext>
            </p:extLst>
          </p:nvPr>
        </p:nvGraphicFramePr>
        <p:xfrm>
          <a:off x="5244452" y="2780928"/>
          <a:ext cx="3014464" cy="326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250547966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857253537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1388213987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3288093752"/>
                    </a:ext>
                  </a:extLst>
                </a:gridCol>
              </a:tblGrid>
              <a:tr h="2500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Precision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F1-score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58253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18597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24221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13567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55555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94907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79016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8671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76976"/>
                  </a:ext>
                </a:extLst>
              </a:tr>
              <a:tr h="25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Avg</a:t>
                      </a:r>
                      <a:r>
                        <a:rPr lang="en-US" altLang="ko-KR" sz="1000" dirty="0"/>
                        <a:t>/total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3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8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(RBF kernel)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0.47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63905"/>
              </p:ext>
            </p:extLst>
          </p:nvPr>
        </p:nvGraphicFramePr>
        <p:xfrm>
          <a:off x="849431" y="1772816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2699083068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1140130287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956716847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3474642459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4099488324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2298818320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821684797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2589345810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423368668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09324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98154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0609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539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331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9456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06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3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3890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58722"/>
              </p:ext>
            </p:extLst>
          </p:nvPr>
        </p:nvGraphicFramePr>
        <p:xfrm>
          <a:off x="5273230" y="3033551"/>
          <a:ext cx="301446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165089937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683774420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1618721487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762272022"/>
                    </a:ext>
                  </a:extLst>
                </a:gridCol>
              </a:tblGrid>
              <a:tr h="156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Precision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F1-score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7505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70851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03132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63634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2675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91486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223882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4288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0989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Avg</a:t>
                      </a:r>
                      <a:r>
                        <a:rPr lang="en-US" altLang="ko-KR" sz="1000" dirty="0"/>
                        <a:t>/total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(Linear kernel)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0.43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29807"/>
              </p:ext>
            </p:extLst>
          </p:nvPr>
        </p:nvGraphicFramePr>
        <p:xfrm>
          <a:off x="849431" y="1700808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1337396557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568719884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1062444916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4066924471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1647282026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891535593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3409752153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3076433224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144806199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97820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78576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4754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500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777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628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908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5063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8773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18883"/>
              </p:ext>
            </p:extLst>
          </p:nvPr>
        </p:nvGraphicFramePr>
        <p:xfrm>
          <a:off x="5273230" y="2852936"/>
          <a:ext cx="301446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165700197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120621323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3136924970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3680474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Precision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F1-score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6408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99597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68840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9499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9996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01147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22640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25742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21517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Avg</a:t>
                      </a:r>
                      <a:r>
                        <a:rPr lang="en-US" altLang="ko-KR" sz="1000" dirty="0"/>
                        <a:t>/total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4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(Polynomial kernel) : degree 5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0.43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97423"/>
              </p:ext>
            </p:extLst>
          </p:nvPr>
        </p:nvGraphicFramePr>
        <p:xfrm>
          <a:off x="849431" y="1700808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1799929454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144325138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1509097500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517457018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1370722714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3338104061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2198198506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3463870838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397615858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66630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53056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3198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2966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934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70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713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583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3304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36301"/>
              </p:ext>
            </p:extLst>
          </p:nvPr>
        </p:nvGraphicFramePr>
        <p:xfrm>
          <a:off x="5258663" y="2780928"/>
          <a:ext cx="301446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29612026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765874958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4267423960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187283824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Precision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F1-score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7388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2570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89592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87377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42590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9252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720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4843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46648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Avg</a:t>
                      </a:r>
                      <a:r>
                        <a:rPr lang="en-US" altLang="ko-KR" sz="1000" dirty="0"/>
                        <a:t>/total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2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0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 trees : </a:t>
            </a:r>
            <a:r>
              <a:rPr lang="en-US" altLang="ko-KR" dirty="0" err="1"/>
              <a:t>max_depth</a:t>
            </a:r>
            <a:r>
              <a:rPr lang="en-US" altLang="ko-KR" dirty="0"/>
              <a:t> 5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0.345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06959"/>
              </p:ext>
            </p:extLst>
          </p:nvPr>
        </p:nvGraphicFramePr>
        <p:xfrm>
          <a:off x="849431" y="1700808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300583479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3601982079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1001798203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1564477170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3370917289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4243478043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637664008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1483908404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320370186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25048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95819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652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3723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932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949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7541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5561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1791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31986"/>
              </p:ext>
            </p:extLst>
          </p:nvPr>
        </p:nvGraphicFramePr>
        <p:xfrm>
          <a:off x="5273230" y="2924944"/>
          <a:ext cx="301446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387686587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564355930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2855854748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4275980817"/>
                    </a:ext>
                  </a:extLst>
                </a:gridCol>
              </a:tblGrid>
              <a:tr h="156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Precision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F1-score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69826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06932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30871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32330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0419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02409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83188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011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244957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Avg</a:t>
                      </a:r>
                      <a:r>
                        <a:rPr lang="en-US" altLang="ko-KR" sz="1000" dirty="0"/>
                        <a:t>/total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7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05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Ensemble model(Random Forest) : max depth 5, # of estimators 10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0.35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5912"/>
              </p:ext>
            </p:extLst>
          </p:nvPr>
        </p:nvGraphicFramePr>
        <p:xfrm>
          <a:off x="849431" y="1700808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4222865783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1016528471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2145040721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1456349709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3680025547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4154946769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2744735275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3574045906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35691280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74586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81976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5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146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149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60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9901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0818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622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29694"/>
              </p:ext>
            </p:extLst>
          </p:nvPr>
        </p:nvGraphicFramePr>
        <p:xfrm>
          <a:off x="5250991" y="2780928"/>
          <a:ext cx="301446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1167470537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79906124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1720866903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3804558103"/>
                    </a:ext>
                  </a:extLst>
                </a:gridCol>
              </a:tblGrid>
              <a:tr h="156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Precision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F1-score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1297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3334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6328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30084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8331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90216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573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65367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37520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Avg</a:t>
                      </a:r>
                      <a:r>
                        <a:rPr lang="en-US" altLang="ko-KR" sz="1000" dirty="0"/>
                        <a:t>/total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0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Ensemble model(</a:t>
            </a:r>
            <a:r>
              <a:rPr lang="en-US" altLang="ko-KR" dirty="0" err="1"/>
              <a:t>AdaBoost</a:t>
            </a:r>
            <a:r>
              <a:rPr lang="en-US" altLang="ko-KR" dirty="0"/>
              <a:t>) : # of estimators 10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0.37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96080"/>
              </p:ext>
            </p:extLst>
          </p:nvPr>
        </p:nvGraphicFramePr>
        <p:xfrm>
          <a:off x="849431" y="1700808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4222865783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1016528471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2145040721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1456349709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3680025547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4154946769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2744735275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3574045906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35691280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74586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81976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5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146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149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60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9901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0818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622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27274"/>
              </p:ext>
            </p:extLst>
          </p:nvPr>
        </p:nvGraphicFramePr>
        <p:xfrm>
          <a:off x="5297491" y="2780928"/>
          <a:ext cx="301446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1167470537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79906124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1720866903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3804558103"/>
                    </a:ext>
                  </a:extLst>
                </a:gridCol>
              </a:tblGrid>
              <a:tr h="156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Precision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F1-score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1297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3334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6328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30084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8331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90216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573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65367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37520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Avg</a:t>
                      </a:r>
                      <a:r>
                        <a:rPr lang="en-US" altLang="ko-KR" sz="1000" dirty="0"/>
                        <a:t>/total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0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Classifying the music genres</a:t>
            </a:r>
            <a:r>
              <a:rPr lang="en-US" altLang="ko-KR" dirty="0"/>
              <a:t> from features of music/audio data extracted by Mel-Frequency </a:t>
            </a:r>
            <a:r>
              <a:rPr lang="en-US" altLang="ko-KR" dirty="0" err="1"/>
              <a:t>Cepstral</a:t>
            </a:r>
            <a:r>
              <a:rPr lang="en-US" altLang="ko-KR" dirty="0"/>
              <a:t> Coefficient (MFCC)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Most inputs of the generation model with machine learning topics have focused Nature language processing(NLP) or Computer Vision</a:t>
            </a:r>
          </a:p>
          <a:p>
            <a:pPr lvl="1"/>
            <a:r>
              <a:rPr lang="en-US" altLang="ko-KR" dirty="0"/>
              <a:t>On the other hand, we are going to do a project on audio / music data field which is relatively less studied.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29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Multilayer perceptron : 1 hidden layer,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adam</a:t>
            </a:r>
            <a:r>
              <a:rPr lang="en-US" altLang="ko-KR" dirty="0"/>
              <a:t> optimizer</a:t>
            </a:r>
          </a:p>
          <a:p>
            <a:pPr lvl="1"/>
            <a:r>
              <a:rPr lang="en-US" altLang="ko-KR" dirty="0"/>
              <a:t>Confusion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 rate : 0.43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59685"/>
              </p:ext>
            </p:extLst>
          </p:nvPr>
        </p:nvGraphicFramePr>
        <p:xfrm>
          <a:off x="755576" y="1743432"/>
          <a:ext cx="743826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2">
                  <a:extLst>
                    <a:ext uri="{9D8B030D-6E8A-4147-A177-3AD203B41FA5}">
                      <a16:colId xmlns:a16="http://schemas.microsoft.com/office/drawing/2014/main" val="2914804148"/>
                    </a:ext>
                  </a:extLst>
                </a:gridCol>
                <a:gridCol w="786230">
                  <a:extLst>
                    <a:ext uri="{9D8B030D-6E8A-4147-A177-3AD203B41FA5}">
                      <a16:colId xmlns:a16="http://schemas.microsoft.com/office/drawing/2014/main" val="2955510701"/>
                    </a:ext>
                  </a:extLst>
                </a:gridCol>
                <a:gridCol w="1024520">
                  <a:extLst>
                    <a:ext uri="{9D8B030D-6E8A-4147-A177-3AD203B41FA5}">
                      <a16:colId xmlns:a16="http://schemas.microsoft.com/office/drawing/2014/main" val="2809689716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4220209959"/>
                    </a:ext>
                  </a:extLst>
                </a:gridCol>
                <a:gridCol w="749634">
                  <a:extLst>
                    <a:ext uri="{9D8B030D-6E8A-4147-A177-3AD203B41FA5}">
                      <a16:colId xmlns:a16="http://schemas.microsoft.com/office/drawing/2014/main" val="1700792132"/>
                    </a:ext>
                  </a:extLst>
                </a:gridCol>
                <a:gridCol w="1037953">
                  <a:extLst>
                    <a:ext uri="{9D8B030D-6E8A-4147-A177-3AD203B41FA5}">
                      <a16:colId xmlns:a16="http://schemas.microsoft.com/office/drawing/2014/main" val="1830765830"/>
                    </a:ext>
                  </a:extLst>
                </a:gridCol>
                <a:gridCol w="1095618">
                  <a:extLst>
                    <a:ext uri="{9D8B030D-6E8A-4147-A177-3AD203B41FA5}">
                      <a16:colId xmlns:a16="http://schemas.microsoft.com/office/drawing/2014/main" val="4273524001"/>
                    </a:ext>
                  </a:extLst>
                </a:gridCol>
                <a:gridCol w="461312">
                  <a:extLst>
                    <a:ext uri="{9D8B030D-6E8A-4147-A177-3AD203B41FA5}">
                      <a16:colId xmlns:a16="http://schemas.microsoft.com/office/drawing/2014/main" val="4230981659"/>
                    </a:ext>
                  </a:extLst>
                </a:gridCol>
                <a:gridCol w="839292">
                  <a:extLst>
                    <a:ext uri="{9D8B030D-6E8A-4147-A177-3AD203B41FA5}">
                      <a16:colId xmlns:a16="http://schemas.microsoft.com/office/drawing/2014/main" val="367765422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62183"/>
                  </a:ext>
                </a:extLst>
              </a:tr>
              <a:tr h="296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29844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487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Folk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5979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3459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77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216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7349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8902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6007"/>
              </p:ext>
            </p:extLst>
          </p:nvPr>
        </p:nvGraphicFramePr>
        <p:xfrm>
          <a:off x="5179375" y="2708920"/>
          <a:ext cx="301446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63">
                  <a:extLst>
                    <a:ext uri="{9D8B030D-6E8A-4147-A177-3AD203B41FA5}">
                      <a16:colId xmlns:a16="http://schemas.microsoft.com/office/drawing/2014/main" val="184273398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4192727734"/>
                    </a:ext>
                  </a:extLst>
                </a:gridCol>
                <a:gridCol w="581001">
                  <a:extLst>
                    <a:ext uri="{9D8B030D-6E8A-4147-A177-3AD203B41FA5}">
                      <a16:colId xmlns:a16="http://schemas.microsoft.com/office/drawing/2014/main" val="2636319631"/>
                    </a:ext>
                  </a:extLst>
                </a:gridCol>
                <a:gridCol w="753616">
                  <a:extLst>
                    <a:ext uri="{9D8B030D-6E8A-4147-A177-3AD203B41FA5}">
                      <a16:colId xmlns:a16="http://schemas.microsoft.com/office/drawing/2014/main" val="148488659"/>
                    </a:ext>
                  </a:extLst>
                </a:gridCol>
              </a:tblGrid>
              <a:tr h="156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Precision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F1-score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80575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Electronic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93459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Experimental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35161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Folk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25446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Hip-Hop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3852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Instrumental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57759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International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71464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0.26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38379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55063"/>
                  </a:ext>
                </a:extLst>
              </a:tr>
              <a:tr h="23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Avg</a:t>
                      </a:r>
                      <a:r>
                        <a:rPr lang="en-US" altLang="ko-KR" sz="1000" dirty="0"/>
                        <a:t>/total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6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7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Future works</a:t>
            </a:r>
          </a:p>
          <a:p>
            <a:pPr lvl="1"/>
            <a:r>
              <a:rPr lang="en-US" altLang="ko-KR" dirty="0"/>
              <a:t>Artist classification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Mood and Emotion Detection / Classification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Instrument Recognition and Classification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Singer Identification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Feature extraction use deep learning models(CNN/RNN, etc.)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781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M. </a:t>
            </a:r>
            <a:r>
              <a:rPr lang="en-US" altLang="ko-KR" dirty="0" err="1"/>
              <a:t>Defferrard</a:t>
            </a:r>
            <a:r>
              <a:rPr lang="en-US" altLang="ko-KR" dirty="0"/>
              <a:t>, K. </a:t>
            </a:r>
            <a:r>
              <a:rPr lang="en-US" altLang="ko-KR" dirty="0" err="1"/>
              <a:t>Benzi</a:t>
            </a:r>
            <a:r>
              <a:rPr lang="en-US" altLang="ko-KR" dirty="0"/>
              <a:t>, P. </a:t>
            </a:r>
            <a:r>
              <a:rPr lang="en-US" altLang="ko-KR" dirty="0" err="1"/>
              <a:t>Vandergheynst</a:t>
            </a:r>
            <a:r>
              <a:rPr lang="en-US" altLang="ko-KR" dirty="0"/>
              <a:t>, and X. </a:t>
            </a:r>
            <a:r>
              <a:rPr lang="en-US" altLang="ko-KR" dirty="0" err="1"/>
              <a:t>Bresson</a:t>
            </a:r>
            <a:r>
              <a:rPr lang="en-US" altLang="ko-KR" dirty="0"/>
              <a:t>, “FMA: A Dataset for Music Analysis,” </a:t>
            </a:r>
            <a:r>
              <a:rPr lang="en-US" altLang="ko-KR" i="1" dirty="0" err="1"/>
              <a:t>arXiv</a:t>
            </a:r>
            <a:r>
              <a:rPr lang="en-US" altLang="ko-KR" dirty="0"/>
              <a:t>, 2017, pp. 1-8.</a:t>
            </a:r>
          </a:p>
          <a:p>
            <a:endParaRPr lang="en-US" altLang="ko-KR" dirty="0"/>
          </a:p>
          <a:p>
            <a:r>
              <a:rPr lang="en-US" altLang="ko-KR" dirty="0" err="1"/>
              <a:t>Tzanetakis</a:t>
            </a:r>
            <a:r>
              <a:rPr lang="en-US" altLang="ko-KR" dirty="0"/>
              <a:t>, George, ed. Music data mining. CRC Press, 2011.</a:t>
            </a:r>
          </a:p>
          <a:p>
            <a:endParaRPr lang="en-US" altLang="ko-KR" dirty="0"/>
          </a:p>
          <a:p>
            <a:r>
              <a:rPr lang="en-US" altLang="ko-KR" dirty="0"/>
              <a:t>Müller, </a:t>
            </a:r>
            <a:r>
              <a:rPr lang="en-US" altLang="ko-KR" dirty="0" err="1"/>
              <a:t>Meinard</a:t>
            </a:r>
            <a:r>
              <a:rPr lang="en-US" altLang="ko-KR" dirty="0"/>
              <a:t>. Fundamentals of Music Processing: Audio, Analysis, Algorithms, Applications. Springer, 2015.</a:t>
            </a:r>
          </a:p>
          <a:p>
            <a:endParaRPr lang="en-US" altLang="ko-KR" dirty="0"/>
          </a:p>
          <a:p>
            <a:r>
              <a:rPr lang="en-US" altLang="ko-KR" dirty="0"/>
              <a:t>Lerch, Alexander. </a:t>
            </a:r>
            <a:r>
              <a:rPr lang="en-US" altLang="ko-KR" i="1" dirty="0"/>
              <a:t>An introduction to audio content analysis: Applications in signal processing and music informatics</a:t>
            </a:r>
            <a:r>
              <a:rPr lang="en-US" altLang="ko-KR" dirty="0"/>
              <a:t>. John Wiley &amp; Sons, 2012.</a:t>
            </a:r>
            <a:endParaRPr lang="ko-KR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17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980728"/>
            <a:ext cx="8229600" cy="5214937"/>
          </a:xfrm>
        </p:spPr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Using the </a:t>
            </a:r>
            <a:r>
              <a:rPr lang="en-US" altLang="ko-KR" dirty="0">
                <a:solidFill>
                  <a:srgbClr val="FF0000"/>
                </a:solidFill>
              </a:rPr>
              <a:t>FMA </a:t>
            </a:r>
            <a:r>
              <a:rPr lang="en-US" altLang="ko-KR" dirty="0"/>
              <a:t>(Free Music Archive) dataset</a:t>
            </a:r>
          </a:p>
          <a:p>
            <a:pPr lvl="2"/>
            <a:r>
              <a:rPr lang="en-US" altLang="ko-KR" dirty="0"/>
              <a:t>An open and easily accessible dataset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Set sizes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Genres of ‘Small dataset’</a:t>
            </a:r>
          </a:p>
          <a:p>
            <a:pPr lvl="2"/>
            <a:r>
              <a:rPr lang="en-US" altLang="ko-KR" dirty="0"/>
              <a:t>1. Electronic</a:t>
            </a:r>
          </a:p>
          <a:p>
            <a:pPr lvl="2"/>
            <a:r>
              <a:rPr lang="en-US" altLang="ko-KR" dirty="0"/>
              <a:t>2. Experimental</a:t>
            </a:r>
          </a:p>
          <a:p>
            <a:pPr lvl="2"/>
            <a:r>
              <a:rPr lang="en-US" altLang="ko-KR" dirty="0"/>
              <a:t>3. Folk</a:t>
            </a:r>
          </a:p>
          <a:p>
            <a:pPr lvl="2"/>
            <a:r>
              <a:rPr lang="en-US" altLang="ko-KR" dirty="0"/>
              <a:t>4. Hip-Hop</a:t>
            </a:r>
          </a:p>
          <a:p>
            <a:pPr lvl="2"/>
            <a:r>
              <a:rPr lang="en-US" altLang="ko-KR" dirty="0"/>
              <a:t>5. Instrumental : Perform by instruments and not by voices</a:t>
            </a:r>
          </a:p>
          <a:p>
            <a:pPr lvl="2"/>
            <a:r>
              <a:rPr lang="en-US" altLang="ko-KR" dirty="0"/>
              <a:t>6. International : traditional music, work songs, oral traditions,…</a:t>
            </a:r>
          </a:p>
          <a:p>
            <a:pPr lvl="2"/>
            <a:r>
              <a:rPr lang="en-US" altLang="ko-KR" dirty="0"/>
              <a:t>7. Pop</a:t>
            </a:r>
          </a:p>
          <a:p>
            <a:pPr lvl="2"/>
            <a:r>
              <a:rPr lang="en-US" altLang="ko-KR" dirty="0"/>
              <a:t>8. Rock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97" y="2208659"/>
            <a:ext cx="3730887" cy="15083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(1/9)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97297" y="2855781"/>
            <a:ext cx="3730887" cy="214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5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(2/9)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166391"/>
            <a:ext cx="8229600" cy="5214937"/>
          </a:xfrm>
        </p:spPr>
        <p:txBody>
          <a:bodyPr/>
          <a:lstStyle/>
          <a:p>
            <a:r>
              <a:rPr lang="en-US" altLang="ko-KR" dirty="0"/>
              <a:t>Pre-processing</a:t>
            </a:r>
          </a:p>
          <a:p>
            <a:pPr lvl="1"/>
            <a:r>
              <a:rPr lang="en-US" altLang="ko-KR" dirty="0"/>
              <a:t>Waveform shape data is difficult to analyze the features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Using the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Fourier transform </a:t>
            </a:r>
            <a:r>
              <a:rPr lang="en-US" altLang="ko-KR" dirty="0">
                <a:sym typeface="Wingdings" panose="05000000000000000000" pitchFamily="2" charset="2"/>
              </a:rPr>
              <a:t>to convert time-domain to Frequency-domain</a:t>
            </a:r>
          </a:p>
          <a:p>
            <a:pPr lvl="2"/>
            <a:r>
              <a:rPr lang="en-US" altLang="ko-KR" dirty="0"/>
              <a:t>To know which frequency component is dominant</a:t>
            </a:r>
          </a:p>
        </p:txBody>
      </p:sp>
      <p:pic>
        <p:nvPicPr>
          <p:cNvPr id="4" name="그림 3" descr="C:\Users\minsik\AppData\Local\Microsoft\Windows\INetCache\Content.Word\waveform_fourier transfro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03"/>
          <a:stretch/>
        </p:blipFill>
        <p:spPr bwMode="auto">
          <a:xfrm>
            <a:off x="323528" y="3140968"/>
            <a:ext cx="3326149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C:\Users\minsik\AppData\Local\Microsoft\Windows\INetCache\Content.Word\waveform_fourier transfro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1" b="-1"/>
          <a:stretch/>
        </p:blipFill>
        <p:spPr bwMode="auto">
          <a:xfrm>
            <a:off x="5847192" y="2693384"/>
            <a:ext cx="2973280" cy="253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오른쪽 화살표 5"/>
          <p:cNvSpPr/>
          <p:nvPr/>
        </p:nvSpPr>
        <p:spPr>
          <a:xfrm>
            <a:off x="4139952" y="3645024"/>
            <a:ext cx="129614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912" y="323446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515719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domain</a:t>
            </a:r>
            <a:endParaRPr lang="ko-KR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9309" y="5229200"/>
            <a:ext cx="202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domain</a:t>
            </a:r>
            <a:endParaRPr lang="ko-KR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7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(3/9)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2" y="1067220"/>
            <a:ext cx="8366709" cy="5214937"/>
          </a:xfrm>
        </p:spPr>
        <p:txBody>
          <a:bodyPr/>
          <a:lstStyle/>
          <a:p>
            <a:r>
              <a:rPr lang="en-US" altLang="ko-KR" dirty="0"/>
              <a:t>Pre-processing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STFT</a:t>
            </a:r>
            <a:r>
              <a:rPr lang="en-US" altLang="ko-KR" dirty="0"/>
              <a:t>(Short Time Fourier Transform) : Fourier transform for every short time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MFCC</a:t>
            </a:r>
            <a:r>
              <a:rPr lang="en-US" altLang="ko-KR" dirty="0"/>
              <a:t>(Mel Frequency Cepstral Coefficient) : Features</a:t>
            </a:r>
            <a:r>
              <a:rPr lang="ko-KR" altLang="en-US" dirty="0"/>
              <a:t> </a:t>
            </a:r>
            <a:r>
              <a:rPr lang="en-US" altLang="ko-KR" dirty="0"/>
              <a:t>capture</a:t>
            </a:r>
            <a:r>
              <a:rPr lang="ko-KR" altLang="en-US" dirty="0"/>
              <a:t> </a:t>
            </a:r>
            <a:r>
              <a:rPr lang="en-US" altLang="ko-KR" dirty="0"/>
              <a:t>timbral</a:t>
            </a:r>
            <a:r>
              <a:rPr lang="ko-KR" altLang="en-US" dirty="0"/>
              <a:t> </a:t>
            </a:r>
            <a:r>
              <a:rPr lang="en-US" altLang="ko-KR" dirty="0"/>
              <a:t>properties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signal.</a:t>
            </a:r>
            <a:r>
              <a:rPr lang="ko-KR" altLang="en-US" dirty="0"/>
              <a:t> </a:t>
            </a:r>
            <a:r>
              <a:rPr lang="en-US" altLang="ko-KR" dirty="0"/>
              <a:t>Most</a:t>
            </a:r>
            <a:r>
              <a:rPr lang="ko-KR" altLang="en-US" dirty="0"/>
              <a:t> </a:t>
            </a:r>
            <a:r>
              <a:rPr lang="en-US" altLang="ko-KR" dirty="0"/>
              <a:t>common representation used in automatic speech recognition and genre classification and audio similarity measures, etc.</a:t>
            </a:r>
          </a:p>
        </p:txBody>
      </p:sp>
      <p:pic>
        <p:nvPicPr>
          <p:cNvPr id="5" name="그림 4" descr="C:\Users\minsik\AppData\Local\Microsoft\Windows\INetCache\Content.Word\Spectro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9"/>
            <a:ext cx="5544616" cy="173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:\Users\minsik\AppData\Local\Microsoft\Windows\INetCache\Content.Word\MFC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36137"/>
            <a:ext cx="5400600" cy="16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15916" y="340948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  <a:endParaRPr lang="ko-KR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606803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endParaRPr lang="ko-KR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6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(4/9)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2" y="1571276"/>
            <a:ext cx="8366709" cy="4305996"/>
          </a:xfrm>
        </p:spPr>
        <p:txBody>
          <a:bodyPr/>
          <a:lstStyle/>
          <a:p>
            <a:r>
              <a:rPr lang="en-US" altLang="ko-KR" dirty="0"/>
              <a:t>Pre-processing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MFCC</a:t>
            </a:r>
            <a:r>
              <a:rPr lang="en-US" altLang="ko-KR" dirty="0"/>
              <a:t>(Mel Frequency </a:t>
            </a:r>
            <a:r>
              <a:rPr lang="en-US" altLang="ko-KR" dirty="0" err="1"/>
              <a:t>Cepstral</a:t>
            </a:r>
            <a:r>
              <a:rPr lang="en-US" altLang="ko-KR" dirty="0"/>
              <a:t> Coefficient) : </a:t>
            </a:r>
          </a:p>
          <a:p>
            <a:pPr marL="1257300" lvl="2" indent="-342900">
              <a:buAutoNum type="arabicParenR"/>
            </a:pPr>
            <a:r>
              <a:rPr lang="en-US" altLang="ko-KR" dirty="0"/>
              <a:t>ST Fourier transform (domain</a:t>
            </a:r>
            <a:r>
              <a:rPr lang="ko-KR" altLang="en-US" dirty="0"/>
              <a:t>을 주파수로</a:t>
            </a:r>
            <a:r>
              <a:rPr lang="en-US" altLang="ko-KR" dirty="0"/>
              <a:t>)</a:t>
            </a:r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r>
              <a:rPr lang="en-US" altLang="ko-KR" dirty="0"/>
              <a:t>Mel – scale (log scale</a:t>
            </a:r>
            <a:r>
              <a:rPr lang="ko-KR" altLang="en-US" dirty="0"/>
              <a:t>로 변환</a:t>
            </a:r>
            <a:r>
              <a:rPr lang="en-US" altLang="ko-KR" dirty="0"/>
              <a:t>)</a:t>
            </a:r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r>
              <a:rPr lang="en-US" altLang="ko-KR" dirty="0"/>
              <a:t>DCT (energy correlation </a:t>
            </a:r>
            <a:r>
              <a:rPr lang="ko-KR" altLang="en-US" dirty="0"/>
              <a:t>분리</a:t>
            </a:r>
            <a:r>
              <a:rPr lang="en-US" altLang="ko-KR" dirty="0"/>
              <a:t>)</a:t>
            </a:r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10" y="3284983"/>
            <a:ext cx="2038350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21881"/>
            <a:ext cx="2016224" cy="9519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820" y="2455844"/>
            <a:ext cx="3240360" cy="3834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800" y="4481690"/>
            <a:ext cx="3334494" cy="4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(5/9)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464496"/>
          </a:xfrm>
        </p:spPr>
        <p:txBody>
          <a:bodyPr/>
          <a:lstStyle/>
          <a:p>
            <a:r>
              <a:rPr lang="en-US" altLang="ko-KR" dirty="0"/>
              <a:t>Process of a dataset for analysis</a:t>
            </a:r>
          </a:p>
          <a:p>
            <a:endParaRPr lang="en-US" altLang="ko-KR" dirty="0"/>
          </a:p>
          <a:p>
            <a:pPr marL="800100" lvl="1" indent="-342900">
              <a:buAutoNum type="arabicParenR"/>
            </a:pPr>
            <a:r>
              <a:rPr lang="en-US" altLang="ko-KR" dirty="0"/>
              <a:t>Extract MFCC from audio signal data</a:t>
            </a:r>
          </a:p>
          <a:p>
            <a:pPr marL="800100" lvl="1" indent="-342900">
              <a:buAutoNum type="arabicParenR"/>
            </a:pPr>
            <a:endParaRPr lang="en-US" altLang="ko-KR" dirty="0"/>
          </a:p>
          <a:p>
            <a:pPr marL="800100" lvl="1" indent="-342900">
              <a:buAutoNum type="arabicParenR"/>
            </a:pPr>
            <a:r>
              <a:rPr lang="en-US" altLang="ko-KR" dirty="0"/>
              <a:t>Calculate mean, median, standard deviation, maximum, minimum, kurtosis, skewness, and other statistics.</a:t>
            </a:r>
          </a:p>
          <a:p>
            <a:pPr marL="800100" lvl="1" indent="-342900">
              <a:buAutoNum type="arabicParenR"/>
            </a:pPr>
            <a:endParaRPr lang="en-US" altLang="ko-KR" dirty="0"/>
          </a:p>
          <a:p>
            <a:pPr marL="800100" lvl="1" indent="-342900">
              <a:buAutoNum type="arabicParenR"/>
            </a:pPr>
            <a:r>
              <a:rPr lang="en-US" altLang="ko-KR" dirty="0"/>
              <a:t>The above data were classified by applying a machine learning / pattern recognition models. : k-fold cross validation, test data result measuring by accuracy, precision, recall, F1-measure</a:t>
            </a:r>
          </a:p>
          <a:p>
            <a:pPr marL="800100" lvl="1" indent="-342900">
              <a:buAutoNum type="arabicParenR"/>
            </a:pPr>
            <a:endParaRPr lang="en-US" altLang="ko-KR" dirty="0"/>
          </a:p>
          <a:p>
            <a:pPr marL="800100" lvl="1" indent="-342900">
              <a:buAutoNum type="arabicParenR"/>
            </a:pPr>
            <a:endParaRPr lang="en-US" altLang="ko-KR" dirty="0"/>
          </a:p>
          <a:p>
            <a:pPr lvl="2"/>
            <a:r>
              <a:rPr lang="en-US" altLang="ko-KR" sz="1800" dirty="0"/>
              <a:t>Input : MFCC statics</a:t>
            </a:r>
          </a:p>
          <a:p>
            <a:pPr lvl="2"/>
            <a:r>
              <a:rPr lang="en-US" altLang="ko-KR" sz="1800" dirty="0"/>
              <a:t>Output (label) : genre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891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(6/9)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2" y="1067220"/>
                <a:ext cx="8438717" cy="5214937"/>
              </a:xfrm>
            </p:spPr>
            <p:txBody>
              <a:bodyPr/>
              <a:lstStyle/>
              <a:p>
                <a:r>
                  <a:rPr lang="en-US" altLang="ko-KR" dirty="0"/>
                  <a:t>Using algorithm</a:t>
                </a:r>
              </a:p>
              <a:p>
                <a:pPr lvl="1"/>
                <a:r>
                  <a:rPr lang="en-US" altLang="ko-KR" dirty="0"/>
                  <a:t>Logistic regression</a:t>
                </a:r>
              </a:p>
              <a:p>
                <a:pPr lvl="2"/>
                <a:r>
                  <a:rPr lang="en-US" altLang="ko-KR" dirty="0"/>
                  <a:t>The regression model where the dependent variable (DV) is categorical</a:t>
                </a:r>
              </a:p>
              <a:p>
                <a:pPr lvl="2"/>
                <a:r>
                  <a:rPr lang="en-US" altLang="ko-KR" dirty="0"/>
                  <a:t>In this case, using a binary dependent variable </a:t>
                </a:r>
              </a:p>
              <a:p>
                <a:pPr lvl="3"/>
                <a:r>
                  <a:rPr lang="en-US" altLang="ko-KR" dirty="0"/>
                  <a:t>Taking only two values</a:t>
                </a:r>
              </a:p>
              <a:p>
                <a:pPr lvl="4"/>
                <a:r>
                  <a:rPr lang="en-US" altLang="ko-KR" dirty="0"/>
                  <a:t>0 and 1</a:t>
                </a:r>
              </a:p>
              <a:p>
                <a:pPr lvl="2"/>
                <a:r>
                  <a:rPr lang="en-US" altLang="ko-KR" dirty="0"/>
                  <a:t>Using sigmoid function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𝒔𝒊𝒈𝒎𝒐𝒊𝒅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Finding decision boundary function parameters by cost function</a:t>
                </a:r>
              </a:p>
              <a:p>
                <a:pPr lvl="3"/>
                <a:r>
                  <a:rPr lang="en-US" altLang="ko-KR" dirty="0"/>
                  <a:t>Decision boundary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Cost function</a:t>
                </a:r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𝑺𝒖𝒎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𝒐𝒓𝒊𝒈𝒊𝒏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𝒔𝒊𝒈𝒎𝒐𝒊𝒅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𝒐𝒓𝒊𝒈𝒊𝒏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𝒔𝒊𝒈𝒎𝒐𝒊𝒅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2" y="1067220"/>
                <a:ext cx="8438717" cy="5214937"/>
              </a:xfrm>
              <a:blipFill>
                <a:blip r:embed="rId3"/>
                <a:stretch>
                  <a:fillRect l="-433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7795" y="4365104"/>
            <a:ext cx="2663480" cy="1891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3331" y="613043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Boundary function for 2-class classification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5955" y="4419440"/>
            <a:ext cx="2924037" cy="1793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529" y="613589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Sigmoid kernel function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4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(7/9)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K-Nearest Neighbor (KNN) classifier</a:t>
            </a:r>
          </a:p>
          <a:p>
            <a:pPr lvl="2"/>
            <a:r>
              <a:rPr lang="en-US" altLang="ko-KR" dirty="0"/>
              <a:t>A non-parametric method used for classification</a:t>
            </a:r>
          </a:p>
          <a:p>
            <a:pPr lvl="2"/>
            <a:r>
              <a:rPr lang="en-US" altLang="ko-KR" dirty="0"/>
              <a:t>The output </a:t>
            </a:r>
          </a:p>
          <a:p>
            <a:pPr lvl="3"/>
            <a:r>
              <a:rPr lang="en-US" altLang="ko-KR" dirty="0"/>
              <a:t>A class membership</a:t>
            </a:r>
          </a:p>
          <a:p>
            <a:pPr lvl="2"/>
            <a:r>
              <a:rPr lang="en-US" altLang="ko-KR" sz="1500" dirty="0"/>
              <a:t>A classifier of forming separate clusters in the feature space by the location of the neighbors</a:t>
            </a:r>
            <a:endParaRPr lang="ko-KR" altLang="ko-KR" sz="1500" dirty="0"/>
          </a:p>
          <a:p>
            <a:pPr lvl="3"/>
            <a:r>
              <a:rPr lang="en-US" altLang="ko-KR" dirty="0"/>
              <a:t>The close neighbors belong to the same class</a:t>
            </a:r>
          </a:p>
          <a:p>
            <a:pPr lvl="2"/>
            <a:r>
              <a:rPr lang="en-US" altLang="ko-KR" dirty="0"/>
              <a:t>Classification of an object by a majority vote of its neighbors, with the object being assigned to the class most common among its K nearest neighbors</a:t>
            </a:r>
          </a:p>
          <a:p>
            <a:pPr lvl="1"/>
            <a:r>
              <a:rPr lang="en-US" altLang="ko-KR" dirty="0"/>
              <a:t>Support Vector Machine (SVM)</a:t>
            </a:r>
          </a:p>
          <a:p>
            <a:pPr lvl="2"/>
            <a:r>
              <a:rPr lang="en-US" altLang="ko-KR" dirty="0"/>
              <a:t>Constructing a hyperplane to separate the feature vectors into several classes maximizing the distance between the nearest training samples and the hyperplanes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4049" y="4257092"/>
            <a:ext cx="2131652" cy="1916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7707" y="614365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Example of K-NN classification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2327" y="4079144"/>
            <a:ext cx="2340260" cy="2169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4519" y="6143657"/>
            <a:ext cx="345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Example of SVM classification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4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Template_CVPR_office2007_by_MS</Template>
  <TotalTime>14205</TotalTime>
  <Words>2429</Words>
  <Application>Microsoft Office PowerPoint</Application>
  <PresentationFormat>화면 슬라이드 쇼(4:3)</PresentationFormat>
  <Paragraphs>1420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HeadingPairs>
  <TitlesOfParts>
    <vt:vector size="38" baseType="lpstr">
      <vt:lpstr>HY견고딕</vt:lpstr>
      <vt:lpstr>HY바다L</vt:lpstr>
      <vt:lpstr>Monotype Sorts</vt:lpstr>
      <vt:lpstr>굴림</vt:lpstr>
      <vt:lpstr>맑은 고딕</vt:lpstr>
      <vt:lpstr>새굴림</vt:lpstr>
      <vt:lpstr>Arial</vt:lpstr>
      <vt:lpstr>Arial Black</vt:lpstr>
      <vt:lpstr>Cambria Math</vt:lpstr>
      <vt:lpstr>Copperplate Gothic Light</vt:lpstr>
      <vt:lpstr>Times New Roman</vt:lpstr>
      <vt:lpstr>Wingdings</vt:lpstr>
      <vt:lpstr>Template_CVPR_office2007_by_MS</vt:lpstr>
      <vt:lpstr>디자인 사용자 지정</vt:lpstr>
      <vt:lpstr>테마1</vt:lpstr>
      <vt:lpstr>1_디자인 사용자 지정</vt:lpstr>
      <vt:lpstr>Classification of the Music Genre</vt:lpstr>
      <vt:lpstr>Introduction</vt:lpstr>
      <vt:lpstr>Methods (1/9)</vt:lpstr>
      <vt:lpstr>Methods (2/9)</vt:lpstr>
      <vt:lpstr>Methods (3/9)</vt:lpstr>
      <vt:lpstr>Methods (4/9)</vt:lpstr>
      <vt:lpstr>Methods (5/9)</vt:lpstr>
      <vt:lpstr>Methods (6/9)</vt:lpstr>
      <vt:lpstr>Methods (7/9)</vt:lpstr>
      <vt:lpstr>Methods (8/9)</vt:lpstr>
      <vt:lpstr>Methods (9/9)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minsik</cp:lastModifiedBy>
  <cp:revision>338</cp:revision>
  <cp:lastPrinted>2016-06-06T19:55:08Z</cp:lastPrinted>
  <dcterms:created xsi:type="dcterms:W3CDTF">2014-03-28T01:54:29Z</dcterms:created>
  <dcterms:modified xsi:type="dcterms:W3CDTF">2017-06-13T09:25:27Z</dcterms:modified>
</cp:coreProperties>
</file>