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11"/>
  </p:notesMasterIdLst>
  <p:sldIdLst>
    <p:sldId id="267" r:id="rId2"/>
    <p:sldId id="276" r:id="rId3"/>
    <p:sldId id="271" r:id="rId4"/>
    <p:sldId id="268" r:id="rId5"/>
    <p:sldId id="269" r:id="rId6"/>
    <p:sldId id="273" r:id="rId7"/>
    <p:sldId id="278" r:id="rId8"/>
    <p:sldId id="272" r:id="rId9"/>
    <p:sldId id="257" r:id="rId10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8" autoAdjust="0"/>
    <p:restoredTop sz="83781" autoAdjust="0"/>
  </p:normalViewPr>
  <p:slideViewPr>
    <p:cSldViewPr>
      <p:cViewPr varScale="1">
        <p:scale>
          <a:sx n="60" d="100"/>
          <a:sy n="60" d="100"/>
        </p:scale>
        <p:origin x="734" y="53"/>
      </p:cViewPr>
      <p:guideLst>
        <p:guide orient="horz" pos="2157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150" y="-114"/>
      </p:cViewPr>
      <p:guideLst>
        <p:guide orient="horz" pos="3108"/>
        <p:guide pos="213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371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굴림"/>
                <a:ea typeface="굴림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371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 smtClean="0">
                <a:latin typeface="굴림"/>
                <a:ea typeface="굴림"/>
              </a:defRPr>
            </a:lvl1pPr>
          </a:lstStyle>
          <a:p>
            <a:pPr>
              <a:defRPr lang="ko-KR"/>
            </a:pPr>
            <a:fld id="{5DDC1E98-835C-4C04-B6FF-B984910879BA}" type="datetime1">
              <a:rPr lang="ko-KR" altLang="en-US"/>
              <a:pPr>
                <a:defRPr lang="ko-KR"/>
              </a:pPr>
              <a:t>2017-06-14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8825"/>
            <a:ext cx="2945659" cy="49371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굴림"/>
                <a:ea typeface="굴림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378825"/>
            <a:ext cx="2945659" cy="49371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 smtClean="0">
                <a:latin typeface="굴림"/>
                <a:ea typeface="굴림"/>
              </a:defRPr>
            </a:lvl1pPr>
          </a:lstStyle>
          <a:p>
            <a:pPr>
              <a:defRPr lang="ko-KR"/>
            </a:pPr>
            <a:fld id="{1C7D350D-0B39-41CD-B0BD-62D9DB6D10DA}" type="slidenum">
              <a:rPr lang="ko-KR" altLang="en-US"/>
              <a:pPr>
                <a:defRPr lang="ko-KR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9125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>
              <a:spcBef>
                <a:spcPct val="0"/>
              </a:spcBef>
              <a:defRPr lang="ko-KR" altLang="en-US"/>
            </a:pPr>
            <a:endParaRPr lang="ko-KR" altLang="en-US" dirty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>
            <a:miter/>
          </a:ln>
        </p:spPr>
        <p:txBody>
          <a:bodyPr wrap="square" anchorCtr="0"/>
          <a:lstStyle/>
          <a:p>
            <a:pPr lvl="0">
              <a:defRPr lang="ko-KR" altLang="en-US"/>
            </a:pPr>
            <a:fld id="{A91A281E-5880-4E31-BD6E-5AB552412A54}" type="slidenum">
              <a:rPr lang="ko-KR" altLang="en-US">
                <a:latin typeface="굴림"/>
                <a:ea typeface="굴림"/>
              </a:rPr>
              <a:pPr lvl="0">
                <a:defRPr lang="ko-KR" altLang="en-US"/>
              </a:pPr>
              <a:t>1</a:t>
            </a:fld>
            <a:endParaRPr lang="ko-KR" altLang="en-US">
              <a:latin typeface="굴림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266855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250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41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563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488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143125" y="1531938"/>
            <a:ext cx="5149850" cy="1587"/>
            <a:chOff x="1292" y="1236"/>
            <a:chExt cx="3244" cy="1"/>
          </a:xfrm>
        </p:grpSpPr>
        <p:sp>
          <p:nvSpPr>
            <p:cNvPr id="5" name="Line 14"/>
            <p:cNvSpPr>
              <a:spLocks noChangeShapeType="1"/>
            </p:cNvSpPr>
            <p:nvPr/>
          </p:nvSpPr>
          <p:spPr bwMode="auto">
            <a:xfrm rot="10800000" flipV="1">
              <a:off x="4448" y="1236"/>
              <a:ext cx="46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auto">
            <a:xfrm rot="10800000" flipV="1">
              <a:off x="1292" y="1237"/>
              <a:ext cx="3130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 rot="10800000" flipV="1">
              <a:off x="4514" y="1236"/>
              <a:ext cx="22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grpSp>
        <p:nvGrpSpPr>
          <p:cNvPr id="8" name="그룹 7"/>
          <p:cNvGrpSpPr>
            <a:grpSpLocks/>
          </p:cNvGrpSpPr>
          <p:nvPr/>
        </p:nvGrpSpPr>
        <p:grpSpPr bwMode="auto">
          <a:xfrm>
            <a:off x="1851025" y="2593975"/>
            <a:ext cx="5149850" cy="0"/>
            <a:chOff x="1851025" y="2593975"/>
            <a:chExt cx="5149850" cy="0"/>
          </a:xfrm>
        </p:grpSpPr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1917700" y="2593975"/>
              <a:ext cx="7302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032000" y="2593975"/>
              <a:ext cx="496887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V="1">
              <a:off x="1851025" y="2593975"/>
              <a:ext cx="3492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6357938"/>
            <a:ext cx="9144000" cy="500062"/>
          </a:xfrm>
          <a:prstGeom prst="rect">
            <a:avLst/>
          </a:prstGeom>
          <a:solidFill>
            <a:srgbClr val="2F5B9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i="1">
              <a:solidFill>
                <a:schemeClr val="accent2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13" name="Picture 2" descr="G:\연구실 작업\학교로고\logo&amp;ui(01)\globalsymbol_home_larg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4052" y="3159795"/>
            <a:ext cx="1072755" cy="14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14488"/>
            <a:ext cx="7772400" cy="584775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5214950"/>
            <a:ext cx="6400800" cy="928694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6F2D3-5EBF-4646-8D54-57B4640E3544}" type="datetime1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1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E3C06-01D0-4FD7-A36D-E12577D0C2C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95046-5271-4B15-989B-96D72EE80534}" type="datetime1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6651F-465B-49B8-97EB-11059EB130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24567-5A97-401E-93F2-17881287B515}" type="datetime1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F5387-46E3-44A3-9156-03693082E0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097088" y="0"/>
            <a:ext cx="7046912" cy="909638"/>
          </a:xfrm>
          <a:prstGeom prst="rect">
            <a:avLst/>
          </a:prstGeom>
          <a:gradFill rotWithShape="1">
            <a:gsLst>
              <a:gs pos="0">
                <a:srgbClr val="B4AEAC"/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92063" tIns="46032" rIns="92063" bIns="46032" anchor="ctr">
            <a:spAutoFit/>
          </a:bodyPr>
          <a:lstStyle/>
          <a:p>
            <a:pPr algn="ctr" fontAlgn="auto" latinLnBrk="0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>
                <a:srgbClr val="808080"/>
              </a:buClr>
              <a:buSzPct val="80000"/>
              <a:buFont typeface="Monotype Sorts" pitchFamily="2" charset="2"/>
              <a:buNone/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pic>
        <p:nvPicPr>
          <p:cNvPr id="5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763"/>
            <a:ext cx="2097088" cy="9144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Line 37"/>
          <p:cNvSpPr>
            <a:spLocks noChangeShapeType="1"/>
          </p:cNvSpPr>
          <p:nvPr/>
        </p:nvSpPr>
        <p:spPr bwMode="auto">
          <a:xfrm>
            <a:off x="928688" y="949791"/>
            <a:ext cx="84137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7" name="Line 38"/>
          <p:cNvSpPr>
            <a:spLocks noChangeShapeType="1"/>
          </p:cNvSpPr>
          <p:nvPr/>
        </p:nvSpPr>
        <p:spPr bwMode="auto">
          <a:xfrm>
            <a:off x="1058863" y="945448"/>
            <a:ext cx="8026400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8" name="Line 39"/>
          <p:cNvSpPr>
            <a:spLocks noChangeShapeType="1"/>
          </p:cNvSpPr>
          <p:nvPr/>
        </p:nvSpPr>
        <p:spPr bwMode="auto">
          <a:xfrm>
            <a:off x="852488" y="949791"/>
            <a:ext cx="39687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9" name="Line 67"/>
          <p:cNvSpPr>
            <a:spLocks noChangeShapeType="1"/>
          </p:cNvSpPr>
          <p:nvPr/>
        </p:nvSpPr>
        <p:spPr bwMode="auto">
          <a:xfrm rot="10800000" flipV="1">
            <a:off x="7962900" y="6357938"/>
            <a:ext cx="82550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0" name="Line 68"/>
          <p:cNvSpPr>
            <a:spLocks noChangeShapeType="1"/>
          </p:cNvSpPr>
          <p:nvPr/>
        </p:nvSpPr>
        <p:spPr bwMode="auto">
          <a:xfrm rot="10800000" flipV="1">
            <a:off x="19050" y="6357938"/>
            <a:ext cx="7897813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1" name="Line 69"/>
          <p:cNvSpPr>
            <a:spLocks noChangeShapeType="1"/>
          </p:cNvSpPr>
          <p:nvPr/>
        </p:nvSpPr>
        <p:spPr bwMode="auto">
          <a:xfrm rot="10800000" flipV="1">
            <a:off x="8080375" y="6357938"/>
            <a:ext cx="39688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3763" y="1067220"/>
            <a:ext cx="8229600" cy="5214937"/>
          </a:xfrm>
        </p:spPr>
        <p:txBody>
          <a:bodyPr/>
          <a:lstStyle>
            <a:lvl1pPr>
              <a:defRPr sz="1800" b="1" baseline="0"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  <a:lvl2pPr>
              <a:defRPr baseline="0">
                <a:latin typeface="Arial" pitchFamily="34" charset="0"/>
                <a:ea typeface="굴림" pitchFamily="50" charset="-127"/>
              </a:defRPr>
            </a:lvl2pPr>
            <a:lvl3pPr>
              <a:defRPr baseline="0">
                <a:latin typeface="Arial" pitchFamily="34" charset="0"/>
                <a:ea typeface="굴림" pitchFamily="50" charset="-127"/>
              </a:defRPr>
            </a:lvl3pPr>
            <a:lvl4pPr>
              <a:defRPr sz="1300" baseline="0">
                <a:latin typeface="Arial" pitchFamily="34" charset="0"/>
                <a:ea typeface="굴림" pitchFamily="50" charset="-127"/>
              </a:defRPr>
            </a:lvl4pPr>
            <a:lvl5pPr>
              <a:defRPr sz="1200" baseline="0">
                <a:latin typeface="Arial" pitchFamily="34" charset="0"/>
                <a:ea typeface="굴림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4DBE5-1AAB-4073-8700-02C47367F440}" type="datetime1">
              <a:rPr lang="ko-KR" altLang="en-US" smtClean="0"/>
              <a:t>2017-06-14</a:t>
            </a:fld>
            <a:endParaRPr lang="ko-KR" altLang="en-US" dirty="0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75A99-9812-4B35-BBF2-9B85D43CF9E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74F45F-C103-4E08-8BBE-EAF61B0B61CF}" type="datetime1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5862F-E7C3-4F3F-9EE3-198992DB67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CAF61-8CD5-4A60-AB41-2967360CC1BF}" type="datetime1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6E5DC-E55E-48D1-B04A-C5E9AC1807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723AE-EBAA-4690-9E20-01CF92B4CEBA}" type="datetime1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72D00-8A7A-4715-855D-EDFA7B1FF15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AA33C-300D-408A-A266-ECF02BDE4B14}" type="datetime1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C43F9-A73C-424C-B74F-E55E854E13D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98FFE-EAFB-42D5-A923-B4E6D9B65952}" type="datetime1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6642F-5087-4E74-B137-73F3DC9CEC9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EAC4B-0083-46A2-97CA-D105C9C8F893}" type="datetime1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869B3-DED7-4CB0-8EFC-8CA973843BA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57B01-EF36-44A9-930B-B4189E3B8FA8}" type="datetime1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83921-9522-418E-802E-4592CF51EA4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/>
          <p:cNvPicPr>
            <a:picLocks noChangeAspect="1" noChangeArrowheads="1"/>
          </p:cNvPicPr>
          <p:nvPr/>
        </p:nvPicPr>
        <p:blipFill>
          <a:blip r:embed="rId13" cstate="print">
            <a:lum bright="48000" contrast="-44000"/>
          </a:blip>
          <a:srcRect l="4294" t="26974" r="63945" b="28801"/>
          <a:stretch>
            <a:fillRect/>
          </a:stretch>
        </p:blipFill>
        <p:spPr bwMode="auto">
          <a:xfrm rot="-1804855">
            <a:off x="3813175" y="833438"/>
            <a:ext cx="4340225" cy="4533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pSp>
        <p:nvGrpSpPr>
          <p:cNvPr id="1027" name="Group 2"/>
          <p:cNvGrpSpPr>
            <a:grpSpLocks/>
          </p:cNvGrpSpPr>
          <p:nvPr/>
        </p:nvGrpSpPr>
        <p:grpSpPr bwMode="auto">
          <a:xfrm rot="1325386">
            <a:off x="1081088" y="2517775"/>
            <a:ext cx="3033712" cy="3186113"/>
            <a:chOff x="476" y="445"/>
            <a:chExt cx="2734" cy="2856"/>
          </a:xfrm>
        </p:grpSpPr>
        <p:pic>
          <p:nvPicPr>
            <p:cNvPr id="1036" name="Picture 3"/>
            <p:cNvPicPr>
              <a:picLocks noChangeAspect="1" noChangeArrowheads="1"/>
            </p:cNvPicPr>
            <p:nvPr/>
          </p:nvPicPr>
          <p:blipFill>
            <a:blip r:embed="rId13" cstate="print">
              <a:lum bright="48000" contrast="-44000"/>
            </a:blip>
            <a:srcRect l="4294" t="26974" r="63945" b="28801"/>
            <a:stretch>
              <a:fillRect/>
            </a:stretch>
          </p:blipFill>
          <p:spPr bwMode="auto">
            <a:xfrm>
              <a:off x="476" y="445"/>
              <a:ext cx="2734" cy="285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476" y="445"/>
              <a:ext cx="2734" cy="2856"/>
            </a:xfrm>
            <a:prstGeom prst="rect">
              <a:avLst/>
            </a:prstGeom>
            <a:solidFill>
              <a:srgbClr val="CCFFCC">
                <a:alpha val="20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92063" tIns="46032" rIns="92063" bIns="46032" anchor="ctr">
              <a:spAutoFit/>
            </a:bodyPr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1028" name="제목 개체 틀 1"/>
          <p:cNvSpPr>
            <a:spLocks noGrp="1"/>
          </p:cNvSpPr>
          <p:nvPr>
            <p:ph type="title"/>
          </p:nvPr>
        </p:nvSpPr>
        <p:spPr bwMode="auto">
          <a:xfrm>
            <a:off x="2286000" y="131763"/>
            <a:ext cx="64008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071563"/>
            <a:ext cx="8229600" cy="521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7191716-C440-472B-8838-6A0FA31B97EE}" type="datetime1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89DD05D-5A7E-48F9-AC93-B3D6E35F5ED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035" name="Picture 13" descr="C:\Users\Administrator\Desktop\사본 - globalsymbol_china2_large.bmp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25392" y="6447531"/>
            <a:ext cx="14462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903943" y="6500834"/>
            <a:ext cx="3025775" cy="2462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HY바다L" pitchFamily="18" charset="-127"/>
                <a:cs typeface="굴림" pitchFamily="50" charset="-127"/>
              </a:rPr>
              <a:t>Pattern Recognition Laboratory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sldNum="0"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lang="ko-KR" altLang="en-US" sz="3200" b="1" kern="1200" dirty="0">
          <a:solidFill>
            <a:srgbClr val="CC6600"/>
          </a:solidFill>
          <a:latin typeface="Arial Black" pitchFamily="34" charset="0"/>
          <a:ea typeface="HY견고딕" pitchFamily="18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3200" b="1" kern="1200">
          <a:solidFill>
            <a:schemeClr val="tx1"/>
          </a:solidFill>
          <a:latin typeface="+mn-lt"/>
          <a:ea typeface="굴림" pitchFamily="50" charset="-127"/>
          <a:cs typeface="Arial" pitchFamily="34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 b="1" kern="1200">
          <a:solidFill>
            <a:srgbClr val="3364C8"/>
          </a:solidFill>
          <a:latin typeface="+mn-lt"/>
          <a:ea typeface="굴림" pitchFamily="50" charset="-127"/>
          <a:cs typeface="Arial" pitchFamily="34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 b="1" kern="1200">
          <a:solidFill>
            <a:srgbClr val="8A008A"/>
          </a:solidFill>
          <a:latin typeface="+mn-lt"/>
          <a:ea typeface="굴림" pitchFamily="50" charset="-127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 b="1" kern="1200">
          <a:solidFill>
            <a:srgbClr val="254061"/>
          </a:solidFill>
          <a:latin typeface="+mn-lt"/>
          <a:ea typeface="굴림" pitchFamily="50" charset="-127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400" b="1" kern="1200">
          <a:solidFill>
            <a:srgbClr val="262626"/>
          </a:solidFill>
          <a:latin typeface="+mn-lt"/>
          <a:ea typeface="굴림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584200"/>
          </a:xfrm>
        </p:spPr>
        <p:txBody>
          <a:bodyPr>
            <a:noAutofit/>
          </a:bodyPr>
          <a:lstStyle/>
          <a:p>
            <a:pPr lvl="1" algn="ctr">
              <a:defRPr lang="ko-KR"/>
            </a:pPr>
            <a:r>
              <a:rPr lang="en-US" altLang="ko-KR" sz="2000" dirty="0">
                <a:solidFill>
                  <a:schemeClr val="tx1"/>
                </a:solidFill>
              </a:rPr>
              <a:t>Diagnose for Alzheimer’s Disease and Parkinson’s Disease based on MRI brain images</a:t>
            </a:r>
            <a:br>
              <a:rPr lang="en-US" altLang="ko-KR" dirty="0">
                <a:solidFill>
                  <a:schemeClr val="tx1"/>
                </a:solidFill>
              </a:rPr>
            </a:b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5214938"/>
            <a:ext cx="6400800" cy="928687"/>
          </a:xfrm>
        </p:spPr>
        <p:txBody>
          <a:bodyPr>
            <a:normAutofit/>
          </a:bodyPr>
          <a:lstStyle/>
          <a:p>
            <a:pPr>
              <a:defRPr lang="ko-KR" altLang="en-US"/>
            </a:pPr>
            <a:r>
              <a:rPr lang="en-US" altLang="ko-KR" dirty="0"/>
              <a:t>Team 11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defRPr lang="ko-KR" altLang="en-US"/>
            </a:pPr>
            <a:r>
              <a:rPr lang="en-US" altLang="ko-KR" dirty="0"/>
              <a:t> Yong-</a:t>
            </a:r>
            <a:r>
              <a:rPr lang="en-US" altLang="ko-KR" dirty="0" err="1"/>
              <a:t>Deok</a:t>
            </a:r>
            <a:r>
              <a:rPr lang="en-US" altLang="ko-KR" dirty="0"/>
              <a:t> Yun, </a:t>
            </a:r>
            <a:r>
              <a:rPr lang="en-US" altLang="ko-KR" dirty="0" err="1"/>
              <a:t>Eun</a:t>
            </a:r>
            <a:r>
              <a:rPr lang="en-US" altLang="ko-KR" dirty="0"/>
              <a:t>-Ho Lee, Bo-Young Lim</a:t>
            </a:r>
          </a:p>
          <a:p>
            <a:pPr>
              <a:defRPr lang="ko-KR" altLang="en-US"/>
            </a:pPr>
            <a:r>
              <a:rPr lang="en-US" altLang="ko-KR" dirty="0"/>
              <a:t>June 14, 2017</a:t>
            </a:r>
          </a:p>
        </p:txBody>
      </p:sp>
    </p:spTree>
    <p:extLst>
      <p:ext uri="{BB962C8B-B14F-4D97-AF65-F5344CB8AC3E}">
        <p14:creationId xmlns:p14="http://schemas.microsoft.com/office/powerpoint/2010/main" val="260418583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399" y="4276968"/>
            <a:ext cx="3503575" cy="183289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Goal</a:t>
            </a:r>
          </a:p>
          <a:p>
            <a:pPr lvl="1"/>
            <a:r>
              <a:rPr lang="en-US" altLang="ko-KR" dirty="0"/>
              <a:t>Diagnose for Alzheimer’s Disease and Parkinson’s Disease based on MRI brain images </a:t>
            </a:r>
          </a:p>
          <a:p>
            <a:r>
              <a:rPr lang="en-US" altLang="ko-KR" dirty="0"/>
              <a:t>Alzheimer’s Disease (AD)</a:t>
            </a:r>
          </a:p>
          <a:p>
            <a:pPr lvl="1"/>
            <a:r>
              <a:rPr lang="en-US" altLang="ko-KR" dirty="0"/>
              <a:t>Type of dementia that causes memory, </a:t>
            </a:r>
          </a:p>
          <a:p>
            <a:pPr marL="457200" lvl="1" indent="0">
              <a:buNone/>
            </a:pPr>
            <a:r>
              <a:rPr lang="en-US" altLang="ko-KR" dirty="0"/>
              <a:t>     thinking and behavior of problems</a:t>
            </a:r>
          </a:p>
          <a:p>
            <a:pPr lvl="1"/>
            <a:r>
              <a:rPr lang="en-US" altLang="ko-KR" dirty="0"/>
              <a:t>Diagnosis </a:t>
            </a:r>
          </a:p>
          <a:p>
            <a:pPr lvl="2"/>
            <a:r>
              <a:rPr lang="en-US" altLang="ko-KR" dirty="0"/>
              <a:t>Brain imaging (e.g. MRI, CT, PET)</a:t>
            </a:r>
          </a:p>
          <a:p>
            <a:pPr lvl="2"/>
            <a:r>
              <a:rPr lang="en-US" altLang="ko-KR" dirty="0"/>
              <a:t>Genetic testing, neurological exam</a:t>
            </a:r>
          </a:p>
          <a:p>
            <a:pPr lvl="2"/>
            <a:r>
              <a:rPr lang="en-US" altLang="ko-KR" dirty="0"/>
              <a:t>Mini-Mental State Examination (MMSE)</a:t>
            </a:r>
          </a:p>
          <a:p>
            <a:r>
              <a:rPr lang="en-US" altLang="ko-KR" dirty="0"/>
              <a:t>Parkinson’s Disease (PD)</a:t>
            </a:r>
          </a:p>
          <a:p>
            <a:pPr lvl="1"/>
            <a:r>
              <a:rPr lang="en-US" altLang="ko-KR" dirty="0"/>
              <a:t>Neurodegenerative disease with</a:t>
            </a:r>
          </a:p>
          <a:p>
            <a:pPr marL="457200" lvl="1" indent="0">
              <a:buNone/>
            </a:pPr>
            <a:r>
              <a:rPr lang="en-US" altLang="ko-KR" dirty="0"/>
              <a:t>     symptoms of chronic and progressive</a:t>
            </a:r>
          </a:p>
          <a:p>
            <a:pPr marL="457200" lvl="1" indent="0">
              <a:buNone/>
            </a:pPr>
            <a:r>
              <a:rPr lang="en-US" altLang="ko-KR" dirty="0"/>
              <a:t>     movement disorders</a:t>
            </a:r>
          </a:p>
          <a:p>
            <a:pPr lvl="1"/>
            <a:r>
              <a:rPr lang="en-US" altLang="ko-KR" dirty="0"/>
              <a:t>Diagnosis</a:t>
            </a:r>
          </a:p>
          <a:p>
            <a:pPr lvl="2"/>
            <a:r>
              <a:rPr lang="en-US" altLang="ko-KR" dirty="0"/>
              <a:t>Brain imaging (e.g. MRI, CT, PET)</a:t>
            </a:r>
          </a:p>
          <a:p>
            <a:pPr lvl="2"/>
            <a:r>
              <a:rPr lang="en-US" altLang="ko-KR" dirty="0"/>
              <a:t>Blood test</a:t>
            </a:r>
          </a:p>
          <a:p>
            <a:pPr lvl="2"/>
            <a:r>
              <a:rPr lang="en-US" altLang="ko-KR" dirty="0"/>
              <a:t>Neurological examination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2060848"/>
            <a:ext cx="3503575" cy="18358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99867" y="3879371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MRI scan of AD patient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13127" y="6109859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MRI scan of PD patient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660232" y="2060848"/>
            <a:ext cx="2329743" cy="18185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254281" y="4276968"/>
            <a:ext cx="1735694" cy="18328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391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Motivations</a:t>
            </a:r>
          </a:p>
          <a:p>
            <a:pPr lvl="1"/>
            <a:r>
              <a:rPr lang="en-US" altLang="ko-KR" dirty="0"/>
              <a:t>Cure the disease completely is impossible</a:t>
            </a:r>
          </a:p>
          <a:p>
            <a:pPr lvl="2"/>
            <a:r>
              <a:rPr lang="en-US" altLang="ko-KR" dirty="0"/>
              <a:t>Because the damaged brain function can not be completely restored</a:t>
            </a:r>
          </a:p>
          <a:p>
            <a:pPr lvl="1"/>
            <a:r>
              <a:rPr lang="en-US" altLang="ko-KR" dirty="0"/>
              <a:t> There is no clinical method that identify AD and PD in a single test</a:t>
            </a:r>
          </a:p>
          <a:p>
            <a:pPr lvl="2"/>
            <a:r>
              <a:rPr lang="en-US" altLang="ko-KR" dirty="0"/>
              <a:t>Clinical method that identify AD and PD in a single test is necessary for early diagnosis</a:t>
            </a:r>
          </a:p>
          <a:p>
            <a:r>
              <a:rPr lang="en-US" altLang="ko-KR" dirty="0"/>
              <a:t>Hypothesis</a:t>
            </a:r>
          </a:p>
          <a:p>
            <a:pPr lvl="1"/>
            <a:r>
              <a:rPr lang="en-US" altLang="ko-KR" dirty="0"/>
              <a:t>Diagnosis of AD and PD with MRI images is possible</a:t>
            </a:r>
          </a:p>
          <a:p>
            <a:pPr lvl="2"/>
            <a:r>
              <a:rPr lang="en-US" altLang="ko-KR" dirty="0"/>
              <a:t>Because damage area of brain is different, features are evident for classifying with MRI images</a:t>
            </a:r>
          </a:p>
          <a:p>
            <a:pPr marL="0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300" y="3825043"/>
            <a:ext cx="3223803" cy="21711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71327" y="5916560"/>
            <a:ext cx="3915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The MRI image of a Parkinson’s disease patient</a:t>
            </a:r>
          </a:p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Jubault</a:t>
            </a:r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 et al., 2009]  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9274" y="5916789"/>
            <a:ext cx="3915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The MRI image of a Alzheimer’s disease patient</a:t>
            </a:r>
          </a:p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[NIH]  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604" y="3825044"/>
            <a:ext cx="3317748" cy="2090629"/>
          </a:xfrm>
          <a:prstGeom prst="rect">
            <a:avLst/>
          </a:prstGeom>
        </p:spPr>
      </p:pic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0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set</a:t>
            </a:r>
          </a:p>
          <a:p>
            <a:pPr lvl="1"/>
            <a:r>
              <a:rPr lang="en-US" altLang="ko-KR" dirty="0"/>
              <a:t>Parkinson's Progression Markers Initiative (PPMI) data set.</a:t>
            </a:r>
          </a:p>
          <a:p>
            <a:pPr lvl="1"/>
            <a:r>
              <a:rPr lang="en-US" altLang="ko-KR" dirty="0"/>
              <a:t>Alzheimer's Disease Neuroimaging Initiative (ADNI) data set.</a:t>
            </a:r>
          </a:p>
          <a:p>
            <a:pPr lvl="2"/>
            <a:r>
              <a:rPr lang="en-US" altLang="ko-KR" dirty="0"/>
              <a:t>The number of data between modalities was adjusted.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Performance</a:t>
            </a:r>
          </a:p>
          <a:p>
            <a:pPr lvl="1"/>
            <a:r>
              <a:rPr lang="en-US" altLang="ko-KR" dirty="0"/>
              <a:t>Total accuracy : 84%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254097"/>
              </p:ext>
            </p:extLst>
          </p:nvPr>
        </p:nvGraphicFramePr>
        <p:xfrm>
          <a:off x="1986994" y="2384884"/>
          <a:ext cx="5170012" cy="118813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02839">
                  <a:extLst>
                    <a:ext uri="{9D8B030D-6E8A-4147-A177-3AD203B41FA5}">
                      <a16:colId xmlns:a16="http://schemas.microsoft.com/office/drawing/2014/main" val="2984039804"/>
                    </a:ext>
                  </a:extLst>
                </a:gridCol>
                <a:gridCol w="1196393">
                  <a:extLst>
                    <a:ext uri="{9D8B030D-6E8A-4147-A177-3AD203B41FA5}">
                      <a16:colId xmlns:a16="http://schemas.microsoft.com/office/drawing/2014/main" val="1865244774"/>
                    </a:ext>
                  </a:extLst>
                </a:gridCol>
                <a:gridCol w="1385390">
                  <a:extLst>
                    <a:ext uri="{9D8B030D-6E8A-4147-A177-3AD203B41FA5}">
                      <a16:colId xmlns:a16="http://schemas.microsoft.com/office/drawing/2014/main" val="2226907056"/>
                    </a:ext>
                  </a:extLst>
                </a:gridCol>
                <a:gridCol w="1385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8217">
                <a:tc>
                  <a:txBody>
                    <a:bodyPr/>
                    <a:lstStyle/>
                    <a:p>
                      <a:pPr marL="251460" indent="-254000" algn="ctr">
                        <a:spcAft>
                          <a:spcPts val="0"/>
                        </a:spcAft>
                      </a:pPr>
                      <a:endParaRPr lang="ko-KR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51460" indent="-254000" algn="ctr"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AD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51460" indent="-254000" algn="ctr"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NC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51460" indent="-254000" algn="ctr"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PD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31655044"/>
                  </a:ext>
                </a:extLst>
              </a:tr>
              <a:tr h="324957">
                <a:tc>
                  <a:txBody>
                    <a:bodyPr/>
                    <a:lstStyle/>
                    <a:p>
                      <a:pPr marL="251460" indent="-254000" algn="ctr"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ADNI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44226717"/>
                  </a:ext>
                </a:extLst>
              </a:tr>
              <a:tr h="324957">
                <a:tc>
                  <a:txBody>
                    <a:bodyPr/>
                    <a:lstStyle/>
                    <a:p>
                      <a:pPr marL="251460" indent="-254000" algn="ctr"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PPMI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231466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680792"/>
              </p:ext>
            </p:extLst>
          </p:nvPr>
        </p:nvGraphicFramePr>
        <p:xfrm>
          <a:off x="1986994" y="4581128"/>
          <a:ext cx="5170011" cy="155701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23337">
                  <a:extLst>
                    <a:ext uri="{9D8B030D-6E8A-4147-A177-3AD203B41FA5}">
                      <a16:colId xmlns:a16="http://schemas.microsoft.com/office/drawing/2014/main" val="2984039804"/>
                    </a:ext>
                  </a:extLst>
                </a:gridCol>
                <a:gridCol w="1723337">
                  <a:extLst>
                    <a:ext uri="{9D8B030D-6E8A-4147-A177-3AD203B41FA5}">
                      <a16:colId xmlns:a16="http://schemas.microsoft.com/office/drawing/2014/main" val="1865244774"/>
                    </a:ext>
                  </a:extLst>
                </a:gridCol>
                <a:gridCol w="1723337">
                  <a:extLst>
                    <a:ext uri="{9D8B030D-6E8A-4147-A177-3AD203B41FA5}">
                      <a16:colId xmlns:a16="http://schemas.microsoft.com/office/drawing/2014/main" val="2226907056"/>
                    </a:ext>
                  </a:extLst>
                </a:gridCol>
              </a:tblGrid>
              <a:tr h="616925">
                <a:tc>
                  <a:txBody>
                    <a:bodyPr/>
                    <a:lstStyle/>
                    <a:p>
                      <a:pPr marL="251460" indent="-254000" algn="ctr">
                        <a:spcAft>
                          <a:spcPts val="0"/>
                        </a:spcAft>
                      </a:pPr>
                      <a:endParaRPr lang="ko-KR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51460" indent="-254000" algn="ctr"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ko-KR" sz="1600" baseline="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(Predicted)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51460" indent="-254000" algn="ctr"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N(Predicted)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31655044"/>
                  </a:ext>
                </a:extLst>
              </a:tr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altLang="ko-KR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P(Actual)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10.44%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15.6%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44226717"/>
                  </a:ext>
                </a:extLst>
              </a:tr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N(Actual)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73.94%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840011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슬라이드 확대/축소 6">
                <a:extLst>
                  <a:ext uri="{FF2B5EF4-FFF2-40B4-BE49-F238E27FC236}">
                    <a16:creationId xmlns:a16="http://schemas.microsoft.com/office/drawing/2014/main" id="{DDB70E47-E5D5-4201-8B1B-7E580A7A34E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45141064"/>
                  </p:ext>
                </p:extLst>
              </p:nvPr>
            </p:nvGraphicFramePr>
            <p:xfrm>
              <a:off x="-4949456" y="-612701"/>
              <a:ext cx="2286000" cy="1714500"/>
            </p:xfrm>
            <a:graphic>
              <a:graphicData uri="http://schemas.microsoft.com/office/powerpoint/2016/slidezoom">
                <pslz:sldZm>
                  <pslz:sldZmObj sldId="268" cId="1476118155">
                    <pslz:zmPr id="{596368B6-6F2F-44B0-96F7-5F07C56DAA3D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슬라이드 확대/축소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DB70E47-E5D5-4201-8B1B-7E580A7A34E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4949456" y="-612701"/>
                <a:ext cx="2286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611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Methods 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Dataset</a:t>
            </a:r>
          </a:p>
          <a:p>
            <a:pPr lvl="1"/>
            <a:r>
              <a:rPr lang="en-US" altLang="ko-KR" dirty="0"/>
              <a:t>Patients who have advanced disease and normal people are compared</a:t>
            </a:r>
          </a:p>
          <a:p>
            <a:pPr lvl="2"/>
            <a:r>
              <a:rPr lang="en-US" altLang="ko-KR" dirty="0"/>
              <a:t>First groups are MRI brain images of Parkinson's and Alzheimer’s </a:t>
            </a:r>
          </a:p>
          <a:p>
            <a:pPr lvl="2"/>
            <a:r>
              <a:rPr lang="en-US" altLang="ko-KR" dirty="0"/>
              <a:t>Second groups are MRI brain images of normal people </a:t>
            </a:r>
          </a:p>
          <a:p>
            <a:pPr lvl="1"/>
            <a:r>
              <a:rPr lang="en-US" altLang="ko-KR" dirty="0"/>
              <a:t>MRI brain images of Parkinson's </a:t>
            </a:r>
          </a:p>
          <a:p>
            <a:pPr lvl="2"/>
            <a:r>
              <a:rPr lang="en-US" altLang="ko-KR" dirty="0"/>
              <a:t>The dataset of Parkinson’s Progression Markers Initiative (PPMI) </a:t>
            </a:r>
          </a:p>
          <a:p>
            <a:pPr lvl="3"/>
            <a:r>
              <a:rPr lang="en-US" altLang="ko-KR" dirty="0"/>
              <a:t>11 PD, 11 NC</a:t>
            </a:r>
          </a:p>
          <a:p>
            <a:pPr lvl="1"/>
            <a:r>
              <a:rPr lang="en-US" altLang="ko-KR" dirty="0"/>
              <a:t>MRI brain images of Alzheimer’s </a:t>
            </a:r>
          </a:p>
          <a:p>
            <a:pPr lvl="2"/>
            <a:r>
              <a:rPr lang="en-US" altLang="ko-KR" dirty="0"/>
              <a:t>The dataset of Alzheimer’s Disease Neuroimaging Initiative (ADNI)</a:t>
            </a:r>
          </a:p>
          <a:p>
            <a:pPr lvl="3"/>
            <a:r>
              <a:rPr lang="en-US" altLang="ko-KR" dirty="0"/>
              <a:t>20 AD, 20 NC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6448" r="50170"/>
          <a:stretch/>
        </p:blipFill>
        <p:spPr>
          <a:xfrm>
            <a:off x="539551" y="3861049"/>
            <a:ext cx="2448273" cy="22207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10589" r="12816"/>
          <a:stretch/>
        </p:blipFill>
        <p:spPr>
          <a:xfrm>
            <a:off x="3272419" y="3875792"/>
            <a:ext cx="2592288" cy="2206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02367" y="6090630"/>
            <a:ext cx="3915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Control person MRI images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10687" y="6099459"/>
            <a:ext cx="3915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Parkinson’s MRI images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69659" y="6071106"/>
            <a:ext cx="3915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Alzheimer’s MRI images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r="52779" b="50000"/>
          <a:stretch/>
        </p:blipFill>
        <p:spPr>
          <a:xfrm>
            <a:off x="6150730" y="3856550"/>
            <a:ext cx="2778550" cy="218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05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Methods (2/3)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Preprocessing</a:t>
            </a:r>
          </a:p>
          <a:p>
            <a:pPr lvl="1"/>
            <a:r>
              <a:rPr lang="en-US" altLang="ko-KR" dirty="0"/>
              <a:t>To extract only brain region, process of automated segmentation of MRI images and surface is essential</a:t>
            </a:r>
          </a:p>
          <a:p>
            <a:pPr lvl="1"/>
            <a:r>
              <a:rPr lang="en-US" altLang="ko-KR" dirty="0" err="1"/>
              <a:t>Freesurfer</a:t>
            </a:r>
            <a:r>
              <a:rPr lang="en-US" altLang="ko-KR" dirty="0"/>
              <a:t> tool</a:t>
            </a:r>
          </a:p>
          <a:p>
            <a:pPr lvl="2"/>
            <a:r>
              <a:rPr lang="en-US" altLang="ko-KR" dirty="0"/>
              <a:t>The tool is construct model of the boundary between white matter and cortical gray matter as well as the </a:t>
            </a:r>
            <a:r>
              <a:rPr lang="en-US" altLang="ko-KR" dirty="0" err="1"/>
              <a:t>pial</a:t>
            </a:r>
            <a:r>
              <a:rPr lang="en-US" altLang="ko-KR" dirty="0"/>
              <a:t> surface</a:t>
            </a:r>
          </a:p>
          <a:p>
            <a:r>
              <a:rPr lang="en-US" altLang="ko-KR" dirty="0"/>
              <a:t>Feature extraction</a:t>
            </a:r>
          </a:p>
          <a:p>
            <a:pPr lvl="1"/>
            <a:r>
              <a:rPr lang="en-US" altLang="ko-KR" dirty="0"/>
              <a:t>Convolutional Neural Network (CNN) commonly used in medical imaging</a:t>
            </a:r>
          </a:p>
          <a:p>
            <a:pPr lvl="1"/>
            <a:r>
              <a:rPr lang="en-US" altLang="ko-KR" dirty="0"/>
              <a:t>3D CNN can better model the 3D spatial information due to use of 3D convolution operations [G </a:t>
            </a:r>
            <a:r>
              <a:rPr lang="en-US" altLang="ko-KR" dirty="0" err="1"/>
              <a:t>Carneiroet</a:t>
            </a:r>
            <a:r>
              <a:rPr lang="en-US" altLang="ko-KR" dirty="0"/>
              <a:t> al., 2016 ]</a:t>
            </a:r>
          </a:p>
          <a:p>
            <a:pPr lvl="2"/>
            <a:r>
              <a:rPr lang="en-US" altLang="ko-KR" dirty="0"/>
              <a:t>3D CNN can solve the discontinuity problem across slices, which are suffered by 2D CNN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36" y="4365104"/>
            <a:ext cx="4030136" cy="176375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642" y="4365104"/>
            <a:ext cx="4237273" cy="17520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27262" y="6132215"/>
            <a:ext cx="2717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MRI image before preprocessing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92080" y="6117117"/>
            <a:ext cx="2717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MRI image after preprocessing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971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Methods (3/3)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Patch Extraction</a:t>
            </a:r>
          </a:p>
          <a:p>
            <a:pPr lvl="1"/>
            <a:r>
              <a:rPr lang="en-US" altLang="ko-KR" dirty="0"/>
              <a:t>We extracted a patch of size 33 * 33 * 33 from a 256 * 256 * 256 original image in 10 steps.</a:t>
            </a:r>
          </a:p>
          <a:p>
            <a:pPr lvl="2"/>
            <a:r>
              <a:rPr lang="en-US" altLang="ko-KR" dirty="0"/>
              <a:t>If all values in the patch are 0, they are removed.</a:t>
            </a:r>
          </a:p>
          <a:p>
            <a:r>
              <a:rPr lang="en-US" altLang="ko-KR" dirty="0"/>
              <a:t>3D CNN structure</a:t>
            </a:r>
          </a:p>
          <a:p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4878448"/>
                  </p:ext>
                </p:extLst>
              </p:nvPr>
            </p:nvGraphicFramePr>
            <p:xfrm>
              <a:off x="1187624" y="2636912"/>
              <a:ext cx="4140460" cy="3514578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929334">
                      <a:extLst>
                        <a:ext uri="{9D8B030D-6E8A-4147-A177-3AD203B41FA5}">
                          <a16:colId xmlns:a16="http://schemas.microsoft.com/office/drawing/2014/main" val="2984039804"/>
                        </a:ext>
                      </a:extLst>
                    </a:gridCol>
                    <a:gridCol w="1216398">
                      <a:extLst>
                        <a:ext uri="{9D8B030D-6E8A-4147-A177-3AD203B41FA5}">
                          <a16:colId xmlns:a16="http://schemas.microsoft.com/office/drawing/2014/main" val="4009189483"/>
                        </a:ext>
                      </a:extLst>
                    </a:gridCol>
                    <a:gridCol w="924353">
                      <a:extLst>
                        <a:ext uri="{9D8B030D-6E8A-4147-A177-3AD203B41FA5}">
                          <a16:colId xmlns:a16="http://schemas.microsoft.com/office/drawing/2014/main" val="1865244774"/>
                        </a:ext>
                      </a:extLst>
                    </a:gridCol>
                    <a:gridCol w="1070375">
                      <a:extLst>
                        <a:ext uri="{9D8B030D-6E8A-4147-A177-3AD203B41FA5}">
                          <a16:colId xmlns:a16="http://schemas.microsoft.com/office/drawing/2014/main" val="2226907056"/>
                        </a:ext>
                      </a:extLst>
                    </a:gridCol>
                  </a:tblGrid>
                  <a:tr h="383632"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altLang="ko-KR" sz="160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Input</a:t>
                          </a:r>
                          <a:endParaRPr 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3"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33</m:t>
                                </m:r>
                                <m:r>
                                  <a:rPr lang="en-US" altLang="ko-KR" sz="16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×33×33</m:t>
                                </m:r>
                              </m:oMath>
                            </m:oMathPara>
                          </a14:m>
                          <a:endParaRPr 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endParaRPr lang="ko-KR" sz="1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endParaRPr lang="ko-KR" sz="1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135320619"/>
                      </a:ext>
                    </a:extLst>
                  </a:tr>
                  <a:tr h="409733"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Layer</a:t>
                          </a:r>
                          <a:endParaRPr 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Kernel</a:t>
                          </a:r>
                          <a:endParaRPr 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Stride</a:t>
                          </a:r>
                          <a:endParaRPr 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Channel</a:t>
                          </a:r>
                          <a:endParaRPr 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31655044"/>
                      </a:ext>
                    </a:extLst>
                  </a:tr>
                  <a:tr h="247383"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C1</a:t>
                          </a:r>
                          <a:endParaRPr 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3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600" dirty="0">
                              <a:effectLst/>
                            </a:rPr>
                            <a:t>3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600" dirty="0">
                              <a:effectLst/>
                            </a:rPr>
                            <a:t>3</a:t>
                          </a:r>
                          <a:endParaRPr 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600" dirty="0">
                              <a:effectLst/>
                            </a:rPr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600" dirty="0">
                              <a:effectLst/>
                            </a:rPr>
                            <a:t>1</a:t>
                          </a:r>
                          <a:endParaRPr 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64</a:t>
                          </a:r>
                          <a:endParaRPr 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44226717"/>
                      </a:ext>
                    </a:extLst>
                  </a:tr>
                  <a:tr h="247383"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C2</a:t>
                          </a:r>
                          <a:endParaRPr 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altLang="ko-KR" sz="1600" dirty="0">
                              <a:effectLst/>
                            </a:rPr>
                            <a:t>3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>
                                  <a:effectLst/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600" dirty="0">
                              <a:effectLst/>
                            </a:rPr>
                            <a:t>3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>
                                  <a:effectLst/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600" dirty="0">
                              <a:effectLst/>
                            </a:rPr>
                            <a:t>3</a:t>
                          </a:r>
                          <a:endParaRPr lang="ko-KR" alt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251460" marR="0" lvl="0" indent="-25400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effectLst/>
                            </a:rPr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>
                                  <a:effectLst/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600" dirty="0">
                              <a:effectLst/>
                            </a:rPr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>
                                  <a:effectLst/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600" dirty="0">
                              <a:effectLst/>
                            </a:rPr>
                            <a:t>1</a:t>
                          </a:r>
                          <a:endParaRPr lang="ko-KR" alt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64</a:t>
                          </a:r>
                          <a:endParaRPr 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122314662"/>
                      </a:ext>
                    </a:extLst>
                  </a:tr>
                  <a:tr h="247383"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MP1</a:t>
                          </a:r>
                          <a:endParaRPr 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altLang="ko-KR" sz="1600" dirty="0">
                              <a:effectLst/>
                            </a:rPr>
                            <a:t>3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>
                                  <a:effectLst/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600" dirty="0">
                              <a:effectLst/>
                            </a:rPr>
                            <a:t>3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>
                                  <a:effectLst/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600" dirty="0">
                              <a:effectLst/>
                            </a:rPr>
                            <a:t>3</a:t>
                          </a:r>
                          <a:endParaRPr lang="ko-KR" alt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2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600" dirty="0">
                              <a:effectLst/>
                            </a:rPr>
                            <a:t>2</a:t>
                          </a:r>
                          <a:endParaRPr 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endParaRPr 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5216699"/>
                      </a:ext>
                    </a:extLst>
                  </a:tr>
                  <a:tr h="247383"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C3</a:t>
                          </a:r>
                          <a:endParaRPr 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251460" marR="0" lvl="0" indent="-25400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effectLst/>
                            </a:rPr>
                            <a:t>3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>
                                  <a:effectLst/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600" dirty="0">
                              <a:effectLst/>
                            </a:rPr>
                            <a:t>3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>
                                  <a:effectLst/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600" dirty="0">
                              <a:effectLst/>
                            </a:rPr>
                            <a:t>3</a:t>
                          </a:r>
                          <a:endParaRPr lang="ko-KR" alt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altLang="ko-KR" sz="1600" dirty="0">
                              <a:effectLst/>
                            </a:rPr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>
                                  <a:effectLst/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600" dirty="0">
                              <a:effectLst/>
                            </a:rPr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>
                                  <a:effectLst/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600" dirty="0">
                              <a:effectLst/>
                            </a:rPr>
                            <a:t>1</a:t>
                          </a:r>
                          <a:endParaRPr 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128</a:t>
                          </a:r>
                          <a:endParaRPr 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10103851"/>
                      </a:ext>
                    </a:extLst>
                  </a:tr>
                  <a:tr h="247383"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C4</a:t>
                          </a:r>
                          <a:endParaRPr 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251460" marR="0" lvl="0" indent="-25400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effectLst/>
                            </a:rPr>
                            <a:t>3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>
                                  <a:effectLst/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600" dirty="0">
                              <a:effectLst/>
                            </a:rPr>
                            <a:t>3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>
                                  <a:effectLst/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600" dirty="0">
                              <a:effectLst/>
                            </a:rPr>
                            <a:t>3</a:t>
                          </a:r>
                          <a:endParaRPr lang="ko-KR" alt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altLang="ko-KR" sz="1600" dirty="0">
                              <a:effectLst/>
                            </a:rPr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>
                                  <a:effectLst/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600" dirty="0">
                              <a:effectLst/>
                            </a:rPr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>
                                  <a:effectLst/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600" dirty="0">
                              <a:effectLst/>
                            </a:rPr>
                            <a:t>1</a:t>
                          </a:r>
                          <a:endParaRPr 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128</a:t>
                          </a:r>
                          <a:endParaRPr 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00643340"/>
                      </a:ext>
                    </a:extLst>
                  </a:tr>
                  <a:tr h="247383"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MP2</a:t>
                          </a:r>
                          <a:endParaRPr 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altLang="ko-KR" sz="1600" dirty="0">
                              <a:effectLst/>
                            </a:rPr>
                            <a:t>3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>
                                  <a:effectLst/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600" dirty="0">
                              <a:effectLst/>
                            </a:rPr>
                            <a:t>3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>
                                  <a:effectLst/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600" dirty="0">
                              <a:effectLst/>
                            </a:rPr>
                            <a:t>3</a:t>
                          </a:r>
                          <a:endParaRPr 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altLang="ko-KR" sz="1600" dirty="0">
                              <a:effectLst/>
                            </a:rPr>
                            <a:t>2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>
                                  <a:effectLst/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600" dirty="0">
                              <a:effectLst/>
                            </a:rPr>
                            <a:t>2</a:t>
                          </a:r>
                          <a:endParaRPr lang="ko-KR" alt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-</a:t>
                          </a:r>
                          <a:endParaRPr 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7806506"/>
                      </a:ext>
                    </a:extLst>
                  </a:tr>
                  <a:tr h="247383"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altLang="ko-KR" sz="160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C5</a:t>
                          </a:r>
                          <a:endParaRPr 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altLang="ko-KR" sz="1600" dirty="0">
                              <a:effectLst/>
                            </a:rPr>
                            <a:t>3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>
                                  <a:effectLst/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600" dirty="0">
                              <a:effectLst/>
                            </a:rPr>
                            <a:t>3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>
                                  <a:effectLst/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600" dirty="0">
                              <a:effectLst/>
                            </a:rPr>
                            <a:t>3</a:t>
                          </a:r>
                          <a:endParaRPr 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endParaRPr 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altLang="ko-KR" sz="160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128</a:t>
                          </a:r>
                          <a:endParaRPr 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47383"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altLang="ko-KR" sz="160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C6</a:t>
                          </a:r>
                          <a:endParaRPr 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altLang="ko-KR" sz="1600" dirty="0">
                              <a:effectLst/>
                            </a:rPr>
                            <a:t>3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>
                                  <a:effectLst/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600" dirty="0">
                              <a:effectLst/>
                            </a:rPr>
                            <a:t>3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>
                                  <a:effectLst/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600" dirty="0">
                              <a:effectLst/>
                            </a:rPr>
                            <a:t>3</a:t>
                          </a:r>
                          <a:endParaRPr 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endParaRPr 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altLang="ko-KR" sz="160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128</a:t>
                          </a:r>
                          <a:endParaRPr 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47383"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FC1</a:t>
                          </a:r>
                          <a:endParaRPr 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-</a:t>
                          </a:r>
                          <a:endParaRPr 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-</a:t>
                          </a:r>
                          <a:endParaRPr lang="ko-KR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256</a:t>
                          </a:r>
                          <a:endParaRPr 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65942625"/>
                      </a:ext>
                    </a:extLst>
                  </a:tr>
                  <a:tr h="247383"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FC2</a:t>
                          </a:r>
                          <a:endParaRPr lang="ko-KR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-</a:t>
                          </a:r>
                          <a:endParaRPr 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-</a:t>
                          </a:r>
                          <a:endParaRPr lang="ko-KR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256</a:t>
                          </a:r>
                          <a:endParaRPr 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42751689"/>
                      </a:ext>
                    </a:extLst>
                  </a:tr>
                  <a:tr h="247383"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FC3</a:t>
                          </a:r>
                          <a:endParaRPr 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-</a:t>
                          </a:r>
                          <a:endParaRPr 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-</a:t>
                          </a:r>
                          <a:endParaRPr 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2</a:t>
                          </a:r>
                          <a:endParaRPr 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786500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4878448"/>
                  </p:ext>
                </p:extLst>
              </p:nvPr>
            </p:nvGraphicFramePr>
            <p:xfrm>
              <a:off x="1187624" y="2636912"/>
              <a:ext cx="4140460" cy="3514578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92933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984039804"/>
                        </a:ext>
                      </a:extLst>
                    </a:gridCol>
                    <a:gridCol w="121639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4009189483"/>
                        </a:ext>
                      </a:extLst>
                    </a:gridCol>
                    <a:gridCol w="92435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865244774"/>
                        </a:ext>
                      </a:extLst>
                    </a:gridCol>
                    <a:gridCol w="107037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226907056"/>
                        </a:ext>
                      </a:extLst>
                    </a:gridCol>
                  </a:tblGrid>
                  <a:tr h="383632"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altLang="ko-KR" sz="1600" dirty="0" smtClean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Input</a:t>
                          </a:r>
                          <a:endParaRPr 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29167" t="-1587" r="-379" b="-84603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endParaRPr lang="ko-KR" sz="1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endParaRPr lang="ko-KR" sz="1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135320619"/>
                      </a:ext>
                    </a:extLst>
                  </a:tr>
                  <a:tr h="409733"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Layer</a:t>
                          </a:r>
                          <a:endParaRPr 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Kernel</a:t>
                          </a:r>
                          <a:endParaRPr 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Stride</a:t>
                          </a:r>
                          <a:endParaRPr 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Channel</a:t>
                          </a:r>
                          <a:endParaRPr 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131655044"/>
                      </a:ext>
                    </a:extLst>
                  </a:tr>
                  <a:tr h="247383"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C1</a:t>
                          </a:r>
                          <a:endParaRPr 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77000" t="-319512" r="-165000" b="-103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232895" t="-319512" r="-117105" b="-103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64</a:t>
                          </a:r>
                          <a:endParaRPr 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844226717"/>
                      </a:ext>
                    </a:extLst>
                  </a:tr>
                  <a:tr h="247383"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C2</a:t>
                          </a:r>
                          <a:endParaRPr 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77000" t="-419512" r="-165000" b="-93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232895" t="-419512" r="-117105" b="-93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64</a:t>
                          </a:r>
                          <a:endParaRPr 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122314662"/>
                      </a:ext>
                    </a:extLst>
                  </a:tr>
                  <a:tr h="247383"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MP1</a:t>
                          </a:r>
                          <a:endParaRPr 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77000" t="-519512" r="-165000" b="-83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232895" t="-519512" r="-117105" b="-83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endParaRPr 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425216699"/>
                      </a:ext>
                    </a:extLst>
                  </a:tr>
                  <a:tr h="247383"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</a:rPr>
                            <a:t>C3</a:t>
                          </a:r>
                          <a:endParaRPr 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77000" t="-635000" r="-165000" b="-75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232895" t="-635000" r="-117105" b="-75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128</a:t>
                          </a:r>
                          <a:endParaRPr 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810103851"/>
                      </a:ext>
                    </a:extLst>
                  </a:tr>
                  <a:tr h="247383"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</a:rPr>
                            <a:t>C4</a:t>
                          </a:r>
                          <a:endParaRPr 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77000" t="-717073" r="-165000" b="-6390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232895" t="-717073" r="-117105" b="-6390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128</a:t>
                          </a:r>
                          <a:endParaRPr 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900643340"/>
                      </a:ext>
                    </a:extLst>
                  </a:tr>
                  <a:tr h="247383"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MP2</a:t>
                          </a:r>
                          <a:endParaRPr 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77000" t="-817073" r="-165000" b="-5390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232895" t="-817073" r="-117105" b="-5390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-</a:t>
                          </a:r>
                          <a:endParaRPr 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107806506"/>
                      </a:ext>
                    </a:extLst>
                  </a:tr>
                  <a:tr h="247383"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altLang="ko-KR" sz="1600" dirty="0" smtClean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C5</a:t>
                          </a:r>
                          <a:endParaRPr 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77000" t="-940000" r="-165000" b="-4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endParaRPr 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altLang="ko-KR" sz="1600" dirty="0" smtClean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128</a:t>
                          </a:r>
                          <a:endParaRPr 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</a:tr>
                  <a:tr h="247383"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altLang="ko-KR" sz="1600" dirty="0" smtClean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C6</a:t>
                          </a:r>
                          <a:endParaRPr 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77000" t="-1014634" r="-165000" b="-341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endParaRPr 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altLang="ko-KR" sz="1600" dirty="0" smtClean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128</a:t>
                          </a:r>
                          <a:endParaRPr 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</a:tr>
                  <a:tr h="247383"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FC1</a:t>
                          </a:r>
                          <a:endParaRPr 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-</a:t>
                          </a:r>
                          <a:endParaRPr 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-</a:t>
                          </a:r>
                          <a:endParaRPr lang="ko-KR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256</a:t>
                          </a:r>
                          <a:endParaRPr 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665942625"/>
                      </a:ext>
                    </a:extLst>
                  </a:tr>
                  <a:tr h="247383"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FC2</a:t>
                          </a:r>
                          <a:endParaRPr lang="ko-KR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-</a:t>
                          </a:r>
                          <a:endParaRPr 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-</a:t>
                          </a:r>
                          <a:endParaRPr lang="ko-KR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256</a:t>
                          </a:r>
                          <a:endParaRPr 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742751689"/>
                      </a:ext>
                    </a:extLst>
                  </a:tr>
                  <a:tr h="247383"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FC3</a:t>
                          </a:r>
                          <a:endParaRPr 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-</a:t>
                          </a:r>
                          <a:endParaRPr 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-</a:t>
                          </a:r>
                          <a:endParaRPr 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251460" indent="-254000" algn="ct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2</a:t>
                          </a:r>
                          <a:endParaRPr lang="ko-KR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57865001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3" t="7067" r="1942" b="1467"/>
          <a:stretch/>
        </p:blipFill>
        <p:spPr>
          <a:xfrm>
            <a:off x="6732240" y="2169771"/>
            <a:ext cx="1368152" cy="135433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7" t="7068" r="1824" b="2400"/>
          <a:stretch/>
        </p:blipFill>
        <p:spPr>
          <a:xfrm>
            <a:off x="6620790" y="2370064"/>
            <a:ext cx="1299581" cy="127332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8" t="7172" r="2242" b="1778"/>
          <a:stretch/>
        </p:blipFill>
        <p:spPr>
          <a:xfrm>
            <a:off x="6480212" y="2564904"/>
            <a:ext cx="1224136" cy="123662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264188" y="3801531"/>
            <a:ext cx="198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ex) Extracted patch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319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>
                <a:effectLst/>
              </a:rPr>
              <a:t>Discussions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Result analysis</a:t>
            </a:r>
          </a:p>
          <a:p>
            <a:pPr lvl="1"/>
            <a:r>
              <a:rPr lang="en-US" altLang="ko-KR" dirty="0"/>
              <a:t>Modality of data</a:t>
            </a:r>
          </a:p>
          <a:p>
            <a:pPr lvl="2"/>
            <a:r>
              <a:rPr lang="en-US" altLang="ko-KR" dirty="0"/>
              <a:t>Because of different modality about data from ADNI and PPMI,  It may affect the result</a:t>
            </a:r>
          </a:p>
          <a:p>
            <a:pPr lvl="1"/>
            <a:r>
              <a:rPr lang="en-US" altLang="ko-KR" dirty="0"/>
              <a:t>Optimal parameter setting</a:t>
            </a:r>
          </a:p>
          <a:p>
            <a:pPr lvl="2"/>
            <a:r>
              <a:rPr lang="en-US" altLang="ko-KR" dirty="0"/>
              <a:t>Learning rate, number of layers</a:t>
            </a:r>
          </a:p>
          <a:p>
            <a:r>
              <a:rPr lang="en-US" altLang="ko-KR" dirty="0"/>
              <a:t> Discussions</a:t>
            </a:r>
          </a:p>
          <a:p>
            <a:pPr lvl="1"/>
            <a:r>
              <a:rPr lang="en-US" altLang="ko-KR" dirty="0"/>
              <a:t>Classify Parkinson’s disease and Alzheimer’s disease based on single model</a:t>
            </a:r>
          </a:p>
          <a:p>
            <a:pPr lvl="2"/>
            <a:r>
              <a:rPr lang="en-US" altLang="ko-KR" dirty="0"/>
              <a:t>Diagnosis of senile brain disease with one model is possible by classifying Parkinson’s and Alzheimer’s</a:t>
            </a:r>
          </a:p>
          <a:p>
            <a:pPr lvl="1"/>
            <a:r>
              <a:rPr lang="en-US" altLang="ko-KR" dirty="0"/>
              <a:t>Performance improvements </a:t>
            </a:r>
          </a:p>
          <a:p>
            <a:pPr lvl="1"/>
            <a:endParaRPr lang="en-US" altLang="ko-K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499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Reference</a:t>
            </a:r>
          </a:p>
          <a:p>
            <a:pPr lvl="1"/>
            <a:r>
              <a:rPr lang="en-US" altLang="ko-KR" sz="1400" dirty="0"/>
              <a:t>F. </a:t>
            </a:r>
            <a:r>
              <a:rPr lang="en-US" altLang="ko-KR" sz="1400" dirty="0" err="1"/>
              <a:t>Pasquier</a:t>
            </a:r>
            <a:r>
              <a:rPr lang="en-US" altLang="ko-KR" sz="1400" dirty="0"/>
              <a:t>, “Early diagnosis of dementia: </a:t>
            </a:r>
            <a:r>
              <a:rPr lang="en-US" altLang="ko-KR" sz="1400" dirty="0" err="1"/>
              <a:t>neurophychology</a:t>
            </a:r>
            <a:r>
              <a:rPr lang="en-US" altLang="ko-KR" sz="1400" dirty="0"/>
              <a:t>,” </a:t>
            </a:r>
            <a:r>
              <a:rPr lang="en-US" altLang="ko-KR" sz="1400" i="1" dirty="0"/>
              <a:t>Journal of Neurology</a:t>
            </a:r>
            <a:r>
              <a:rPr lang="en-US" altLang="ko-KR" sz="1400" dirty="0"/>
              <a:t>, Vol. 246, No. 1, 1999, pp. 6-15</a:t>
            </a:r>
            <a:endParaRPr lang="en-US" altLang="ko-KR" sz="1400" i="1" dirty="0"/>
          </a:p>
          <a:p>
            <a:pPr lvl="1"/>
            <a:r>
              <a:rPr lang="en-US" altLang="ko-KR" sz="1400" dirty="0"/>
              <a:t>J. </a:t>
            </a:r>
            <a:r>
              <a:rPr lang="en-US" altLang="ko-KR" sz="1400" dirty="0" err="1"/>
              <a:t>Jankovic</a:t>
            </a:r>
            <a:r>
              <a:rPr lang="en-US" altLang="ko-KR" sz="1400" dirty="0"/>
              <a:t>, “Parkinson’s disease clinical features and diagnosis,” </a:t>
            </a:r>
            <a:r>
              <a:rPr lang="en-US" altLang="ko-KR" sz="1400" i="1" dirty="0"/>
              <a:t>Journal of Neurology, Neurosurgery&amp; Psychiatry</a:t>
            </a:r>
            <a:r>
              <a:rPr lang="en-US" altLang="ko-KR" sz="1400" dirty="0"/>
              <a:t>, Vol. 79, No. 4, 2007, pp. 368-376</a:t>
            </a:r>
          </a:p>
          <a:p>
            <a:pPr lvl="1"/>
            <a:r>
              <a:rPr lang="en-US" altLang="ko-KR" sz="1400" dirty="0"/>
              <a:t>CJL Heron, SL Wright, TR Melzer, "Comparing cerebral perfusion in Alzheimer's disease and Parkinson's disease dementia: an ASL-MRI study</a:t>
            </a:r>
            <a:r>
              <a:rPr lang="en-US" altLang="ko-KR" sz="1400" i="1" dirty="0"/>
              <a:t>." Journal of Cerebral Blood Flow &amp; Metabolism, </a:t>
            </a:r>
            <a:r>
              <a:rPr lang="en-US" altLang="ko-KR" sz="1400" dirty="0"/>
              <a:t>2014, pp. 964-970</a:t>
            </a:r>
          </a:p>
          <a:p>
            <a:pPr lvl="1"/>
            <a:r>
              <a:rPr lang="en-US" altLang="ko-KR" sz="1400" dirty="0"/>
              <a:t>G. </a:t>
            </a:r>
            <a:r>
              <a:rPr lang="en-US" altLang="ko-KR" sz="1400" dirty="0" err="1"/>
              <a:t>Carneiro</a:t>
            </a:r>
            <a:r>
              <a:rPr lang="en-US" altLang="ko-KR" sz="1400" dirty="0"/>
              <a:t>, D. </a:t>
            </a:r>
            <a:r>
              <a:rPr lang="en-US" altLang="ko-KR" sz="1400" dirty="0" err="1"/>
              <a:t>Mateus</a:t>
            </a:r>
            <a:r>
              <a:rPr lang="en-US" altLang="ko-KR" sz="1400" dirty="0"/>
              <a:t>, L. Peter, A. Bradley, J. M. R. Tavares, “Deep Learning and Data Labeling for Medical Applications.”, 2016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048614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CVPR_office2007_by_M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1200" b="1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45492</TotalTime>
  <Words>795</Words>
  <Application>Microsoft Office PowerPoint</Application>
  <PresentationFormat>화면 슬라이드 쇼(4:3)</PresentationFormat>
  <Paragraphs>171</Paragraphs>
  <Slides>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1" baseType="lpstr">
      <vt:lpstr>HY견고딕</vt:lpstr>
      <vt:lpstr>HY바다L</vt:lpstr>
      <vt:lpstr>Monotype Sorts</vt:lpstr>
      <vt:lpstr>SimSun</vt:lpstr>
      <vt:lpstr>굴림</vt:lpstr>
      <vt:lpstr>맑은 고딕</vt:lpstr>
      <vt:lpstr>Arial</vt:lpstr>
      <vt:lpstr>Arial Black</vt:lpstr>
      <vt:lpstr>Cambria Math</vt:lpstr>
      <vt:lpstr>Times New Roman</vt:lpstr>
      <vt:lpstr>Wingdings</vt:lpstr>
      <vt:lpstr>Template_CVPR_office2007_by_MS</vt:lpstr>
      <vt:lpstr>Diagnose for Alzheimer’s Disease and Parkinson’s Disease based on MRI brain images </vt:lpstr>
      <vt:lpstr>Introduction</vt:lpstr>
      <vt:lpstr>Introduction (Cont.)</vt:lpstr>
      <vt:lpstr>Results</vt:lpstr>
      <vt:lpstr>Methods (1/3)</vt:lpstr>
      <vt:lpstr>Methods (2/3)</vt:lpstr>
      <vt:lpstr>Methods (3/3)</vt:lpstr>
      <vt:lpstr>Discussions</vt:lpstr>
      <vt:lpstr>Reference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tekam</dc:creator>
  <cp:lastModifiedBy>Limbbo</cp:lastModifiedBy>
  <cp:revision>565</cp:revision>
  <cp:lastPrinted>2017-06-13T07:00:58Z</cp:lastPrinted>
  <dcterms:created xsi:type="dcterms:W3CDTF">2014-03-28T01:54:29Z</dcterms:created>
  <dcterms:modified xsi:type="dcterms:W3CDTF">2017-06-14T00:13:28Z</dcterms:modified>
</cp:coreProperties>
</file>