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1" r:id="rId3"/>
    <p:sldId id="257" r:id="rId4"/>
    <p:sldId id="273" r:id="rId5"/>
    <p:sldId id="262" r:id="rId6"/>
    <p:sldId id="271" r:id="rId7"/>
    <p:sldId id="275" r:id="rId8"/>
    <p:sldId id="274" r:id="rId9"/>
    <p:sldId id="276" r:id="rId10"/>
    <p:sldId id="277" r:id="rId11"/>
    <p:sldId id="279" r:id="rId12"/>
    <p:sldId id="280" r:id="rId13"/>
    <p:sldId id="269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ru-RU" smtClean="0"/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ru-RU" smtClean="0"/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ru-RU" smtClean="0"/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ru-RU" smtClean="0"/>
              <a:t>13.06.2017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ru-RU" smtClean="0"/>
              <a:t>13.06.2017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ru-RU" smtClean="0"/>
              <a:t>13.06.2017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ru-RU" smtClean="0"/>
              <a:t>13.06.2017</a:t>
            </a:fld>
            <a:endParaRPr lang="ru-RU" dirty="0"/>
          </a:p>
        </p:txBody>
      </p: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ru-RU" smtClean="0"/>
              <a:t>13.06.2017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ru-RU" smtClean="0"/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1" Type="http://schemas.openxmlformats.org/officeDocument/2006/relationships/image" Target="../../word/media/image5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6" Type="http://schemas.openxmlformats.org/officeDocument/2006/relationships/image" Target="../../word/media/image5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9" Type="http://schemas.openxmlformats.org/officeDocument/2006/relationships/image" Target="../../word/media/image5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10" Type="http://schemas.openxmlformats.org/officeDocument/2006/relationships/image" Target="../../word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Random </a:t>
            </a:r>
            <a:r>
              <a:rPr lang="en-US" dirty="0" smtClean="0"/>
              <a:t>search </a:t>
            </a:r>
            <a:r>
              <a:rPr lang="en-US" dirty="0"/>
              <a:t>method </a:t>
            </a:r>
            <a:r>
              <a:rPr lang="en-US" dirty="0" smtClean="0"/>
              <a:t>tutorial</a:t>
            </a:r>
            <a:endParaRPr lang="ru-RU" sz="8000" b="1" i="0" baseline="0" dirty="0">
              <a:solidFill>
                <a:srgbClr val="2D2E2D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952194"/>
          </a:xfrm>
        </p:spPr>
        <p:txBody>
          <a:bodyPr>
            <a:normAutofit/>
          </a:bodyPr>
          <a:lstStyle/>
          <a:p>
            <a:pPr hangingPunct="0"/>
            <a:r>
              <a:rPr lang="en-US" dirty="0" err="1"/>
              <a:t>Yavorskyi</a:t>
            </a:r>
            <a:r>
              <a:rPr lang="en-US" dirty="0"/>
              <a:t> </a:t>
            </a:r>
            <a:r>
              <a:rPr lang="en-US" dirty="0" err="1"/>
              <a:t>Vladyslav</a:t>
            </a:r>
            <a:r>
              <a:rPr lang="en-US" dirty="0"/>
              <a:t>, </a:t>
            </a:r>
            <a:r>
              <a:rPr lang="ko-KR" altLang="en-US" dirty="0"/>
              <a:t>박재선</a:t>
            </a:r>
            <a:r>
              <a:rPr lang="en-US" dirty="0"/>
              <a:t>, </a:t>
            </a:r>
            <a:r>
              <a:rPr lang="ko-KR" altLang="en-US" dirty="0" smtClean="0"/>
              <a:t>나용호</a:t>
            </a:r>
            <a:r>
              <a:rPr lang="en-US" altLang="ko-KR" dirty="0" smtClean="0"/>
              <a:t>				</a:t>
            </a:r>
          </a:p>
          <a:p>
            <a:pPr hangingPunct="0"/>
            <a:endParaRPr lang="en-US" dirty="0"/>
          </a:p>
          <a:p>
            <a:pPr algn="r" hangingPunct="0"/>
            <a:r>
              <a:rPr lang="en-US" dirty="0"/>
              <a:t>Korea </a:t>
            </a:r>
            <a:r>
              <a:rPr lang="en-US" dirty="0" smtClean="0"/>
              <a:t>University 2017</a:t>
            </a:r>
            <a:endParaRPr lang="ru-RU" dirty="0"/>
          </a:p>
          <a:p>
            <a:pPr algn="r" hangingPunc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 smtClean="0"/>
              </a:p>
              <a:p>
                <a:endParaRPr lang="en-US" sz="240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𝜂</m:t>
                        </m:r>
                      </m:e>
                      <m:sub>
                        <m:d>
                          <m:dPr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a:rPr lang="en-US" sz="2400" i="1"/>
                              <m:t>𝜏</m:t>
                            </m:r>
                          </m:e>
                        </m:d>
                      </m:sub>
                    </m:sSub>
                    <m:r>
                      <a:rPr lang="en-US" sz="2400" i="1"/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learning rate, which is applied as a decay with a reduced learning rate at every iteration step. Decay works as follows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hangingPunct="0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/>
                      <m:t>𝛿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decaying factor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en-US" sz="2400" i="1"/>
                          <m:t>𝜂</m:t>
                        </m:r>
                      </m:e>
                      <m:sup>
                        <m:r>
                          <a:rPr lang="en-US" sz="2400" i="1"/>
                          <m:t>𝑖𝑛𝑖𝑡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initial learning rate.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hangingPunct="0">
                  <a:buNone/>
                </a:pPr>
                <a:endParaRPr lang="en-US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b="-2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56" y="1981201"/>
            <a:ext cx="10618288" cy="4197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1" y="4017033"/>
            <a:ext cx="11793678" cy="8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81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92616" y="2889157"/>
            <a:ext cx="4278542" cy="3656022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section 3 was applied to MNIST hand-written digits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is a 28 × 28 gray scale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when it is flattened, it has 784 variables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60,000 training sets and 10,000 test sets.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pSp>
        <p:nvGrpSpPr>
          <p:cNvPr id="32" name="그룹 77"/>
          <p:cNvGrpSpPr/>
          <p:nvPr/>
        </p:nvGrpSpPr>
        <p:grpSpPr>
          <a:xfrm>
            <a:off x="1203160" y="1425037"/>
            <a:ext cx="5342020" cy="4799300"/>
            <a:chOff x="0" y="0"/>
            <a:chExt cx="2140379" cy="1649730"/>
          </a:xfrm>
        </p:grpSpPr>
        <p:grpSp>
          <p:nvGrpSpPr>
            <p:cNvPr id="33" name="그룹 74"/>
            <p:cNvGrpSpPr/>
            <p:nvPr/>
          </p:nvGrpSpPr>
          <p:grpSpPr>
            <a:xfrm>
              <a:off x="0" y="0"/>
              <a:ext cx="2140379" cy="1371833"/>
              <a:chOff x="0" y="0"/>
              <a:chExt cx="2140379" cy="1371833"/>
            </a:xfrm>
          </p:grpSpPr>
          <p:pic>
            <p:nvPicPr>
              <p:cNvPr id="35" name="그림 4" descr="물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A46F5CD-ED56-49E6-BE5A-F24376293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36" name="그림 6" descr="물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65618CA7-B8A4-4135-A385-65ECB71EE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858" y="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37" name="그림 8" descr="물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831C506A-DBD7-4B81-8948-BBC8010B3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106" y="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38" name="그림 10" descr="물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F849AF7E-F98D-4C4D-8042-AD4B7B09E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963" y="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39" name="그림 12">
                <a:extLst>
                  <a:ext uri="{FF2B5EF4-FFF2-40B4-BE49-F238E27FC236}">
                    <a16:creationId xmlns:a16="http://schemas.microsoft.com/office/drawing/2014/main" id="{E3C49832-507C-4A4A-AF09-11B560F99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821" y="5609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0" name="그림 14" descr="물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516E28E0-09EF-4A00-B316-B3B2B8AD6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679" y="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1" name="그림 16" descr="물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D83BCDD9-FDCF-418B-A8F4-CEA1A82F33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70248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2" name="그림 18" descr="물건, 무기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AA9A4E7-35D5-4986-B500-FD178D748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858" y="370248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3" name="그림 20" descr="물건, 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05E9AE3F-CEC6-4659-A5E0-028EEDE7A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106" y="370248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4" name="그림 46" descr="물건, 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EF451613-2764-4DDF-B317-114A70050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679" y="1105133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5" name="그림 48" descr="물건, 무기이(가) 표시된 사진&#10;&#10;높은 신뢰도로 생성된 설명">
                <a:extLst>
                  <a:ext uri="{FF2B5EF4-FFF2-40B4-BE49-F238E27FC236}">
                    <a16:creationId xmlns:a16="http://schemas.microsoft.com/office/drawing/2014/main" id="{B6F182A7-BF4F-4C31-AB0D-8B298BB4C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821" y="1105133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6" name="그림 50">
                <a:extLst>
                  <a:ext uri="{FF2B5EF4-FFF2-40B4-BE49-F238E27FC236}">
                    <a16:creationId xmlns:a16="http://schemas.microsoft.com/office/drawing/2014/main" id="{C7110BB0-4030-4477-8062-54CE1070E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963" y="10939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7" name="그림 52" descr="물건, 무기이(가) 표시된 사진&#10;&#10;높은 신뢰도로 생성된 설명">
                <a:extLst>
                  <a:ext uri="{FF2B5EF4-FFF2-40B4-BE49-F238E27FC236}">
                    <a16:creationId xmlns:a16="http://schemas.microsoft.com/office/drawing/2014/main" id="{7312DCBF-BC1B-4E41-B4BE-E4A70CE70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106" y="1105133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8" name="그림 54" descr="동물이(가) 표시된 사진&#10;&#10;높은 신뢰도로 생성된 설명">
                <a:extLst>
                  <a:ext uri="{FF2B5EF4-FFF2-40B4-BE49-F238E27FC236}">
                    <a16:creationId xmlns:a16="http://schemas.microsoft.com/office/drawing/2014/main" id="{54A7289B-4B30-4C45-B899-DCEB35B42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858" y="1105133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9" name="그림 56" descr="물건, 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C6C1336B-4B37-49F3-AB64-E5E97ED1C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05133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0" name="그림 58" descr="물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27ECE299-0E4C-4781-8CDB-642CEB59F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679" y="734886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1" name="그림 60" descr="물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E7308E63-4950-4182-9B21-E999AE585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821" y="734886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2" name="그림 62">
                <a:extLst>
                  <a:ext uri="{FF2B5EF4-FFF2-40B4-BE49-F238E27FC236}">
                    <a16:creationId xmlns:a16="http://schemas.microsoft.com/office/drawing/2014/main" id="{3D2ABF8A-02B7-4923-B2FD-4C1592CBF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963" y="734886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3" name="그림 64" descr="벌레, 동물, 무척추동물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C4D92C6D-F5D0-481F-AC13-0DB3793B8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106" y="734886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4" name="그림 66" descr="물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194CFB96-0B37-43AB-86FC-6E9EDF7FB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858" y="734886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5" name="그림 68" descr="물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5EBE7A62-C9F3-41D5-B040-553D727DE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34886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6" name="그림 70" descr="물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2497451F-DCF8-4636-843F-D6CB885F7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679" y="359028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7" name="그림 72" descr="물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12F9593E-7389-4F82-A017-B828F2A20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821" y="370248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58" name="그림 74" descr="물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C5080AEF-4472-460E-9F65-1AA37D657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963" y="370248"/>
                <a:ext cx="266700" cy="266700"/>
              </a:xfrm>
              <a:prstGeom prst="rect">
                <a:avLst/>
              </a:prstGeom>
            </p:spPr>
          </p:pic>
        </p:grpSp>
        <p:sp>
          <p:nvSpPr>
            <p:cNvPr id="34" name="Text Box 76"/>
            <p:cNvSpPr txBox="1"/>
            <p:nvPr/>
          </p:nvSpPr>
          <p:spPr>
            <a:xfrm>
              <a:off x="0" y="1497330"/>
              <a:ext cx="2139315" cy="1524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just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2 MNIST hand-written data</a:t>
              </a:r>
              <a:endParaRPr lang="ru-RU" sz="1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</a:t>
            </a:r>
            <a:r>
              <a:rPr lang="en-US" dirty="0"/>
              <a:t>Logistic Regression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6673689"/>
                  </p:ext>
                </p:extLst>
              </p:nvPr>
            </p:nvGraphicFramePr>
            <p:xfrm>
              <a:off x="1295400" y="1875781"/>
              <a:ext cx="4382590" cy="3636340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460658">
                      <a:extLst>
                        <a:ext uri="{9D8B030D-6E8A-4147-A177-3AD203B41FA5}">
                          <a16:colId xmlns:a16="http://schemas.microsoft.com/office/drawing/2014/main" val="3580281744"/>
                        </a:ext>
                      </a:extLst>
                    </a:gridCol>
                    <a:gridCol w="1460658">
                      <a:extLst>
                        <a:ext uri="{9D8B030D-6E8A-4147-A177-3AD203B41FA5}">
                          <a16:colId xmlns:a16="http://schemas.microsoft.com/office/drawing/2014/main" val="726913654"/>
                        </a:ext>
                      </a:extLst>
                    </a:gridCol>
                    <a:gridCol w="1461274">
                      <a:extLst>
                        <a:ext uri="{9D8B030D-6E8A-4147-A177-3AD203B41FA5}">
                          <a16:colId xmlns:a16="http://schemas.microsoft.com/office/drawing/2014/main" val="1329425747"/>
                        </a:ext>
                      </a:extLst>
                    </a:gridCol>
                  </a:tblGrid>
                  <a:tr h="1007406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Hyper-parameter</a:t>
                          </a:r>
                          <a:endPara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Random search range</a:t>
                          </a:r>
                          <a:endPara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Grid search set</a:t>
                          </a:r>
                          <a:endPara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397337"/>
                      </a:ext>
                    </a:extLst>
                  </a:tr>
                  <a:tr h="1039161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Regularization norm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8269389"/>
                      </a:ext>
                    </a:extLst>
                  </a:tr>
                  <a:tr h="974670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Regularization weight(</a:t>
                          </a:r>
                          <a14:m>
                            <m:oMath xmlns:m="http://schemas.openxmlformats.org/officeDocument/2006/math">
                              <m:r>
                                <a:rPr lang="en-US" sz="1000">
                                  <a:effectLst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</a:rPr>
                                      <m:t>𝑈𝑛𝑖𝑓</m:t>
                                    </m:r>
                                    <m:d>
                                      <m:d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−2, 1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ru-RU" sz="1000">
                                                <a:effectLst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>
                                                <a:effectLst/>
                                              </a:rPr>
                                              <m:t>3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1000">
                                                    <a:effectLst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</a:rPr>
                                                  <m:t>j</m:t>
                                                </m:r>
                                                <m:r>
                                                  <a:rPr lang="en-US" sz="1000">
                                                    <a:effectLst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000">
                                                <a:effectLst/>
                                              </a:rPr>
                                              <m:t>9</m:t>
                                            </m:r>
                                          </m:den>
                                        </m:f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𝑗</m:t>
                                    </m:r>
                                    <m:r>
                                      <a:rPr lang="en-US" sz="1000">
                                        <a:effectLst/>
                                      </a:rPr>
                                      <m:t>=1, …, 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11138691"/>
                      </a:ext>
                    </a:extLst>
                  </a:tr>
                  <a:tr h="615103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Learning rate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</a:rPr>
                                      <m:t>𝑈𝑛𝑖𝑓</m:t>
                                    </m:r>
                                    <m:d>
                                      <m:d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−3, 0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ru-RU" sz="1000">
                                                <a:effectLst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>
                                                <a:effectLst/>
                                              </a:rPr>
                                              <m:t>3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1000">
                                                    <a:effectLst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000">
                                                    <a:effectLst/>
                                                  </a:rPr>
                                                  <m:t>j</m:t>
                                                </m:r>
                                                <m:r>
                                                  <a:rPr lang="en-US" sz="1000">
                                                    <a:effectLst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000">
                                                <a:effectLst/>
                                              </a:rPr>
                                              <m:t>9</m:t>
                                            </m:r>
                                          </m:den>
                                        </m:f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𝑗</m:t>
                                    </m:r>
                                    <m:r>
                                      <a:rPr lang="en-US" sz="1000">
                                        <a:effectLst/>
                                      </a:rPr>
                                      <m:t>=1, …, 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332879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6673689"/>
                  </p:ext>
                </p:extLst>
              </p:nvPr>
            </p:nvGraphicFramePr>
            <p:xfrm>
              <a:off x="1295400" y="1875781"/>
              <a:ext cx="4382590" cy="3636340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460658">
                      <a:extLst>
                        <a:ext uri="{9D8B030D-6E8A-4147-A177-3AD203B41FA5}">
                          <a16:colId xmlns:a16="http://schemas.microsoft.com/office/drawing/2014/main" val="3580281744"/>
                        </a:ext>
                      </a:extLst>
                    </a:gridCol>
                    <a:gridCol w="1460658">
                      <a:extLst>
                        <a:ext uri="{9D8B030D-6E8A-4147-A177-3AD203B41FA5}">
                          <a16:colId xmlns:a16="http://schemas.microsoft.com/office/drawing/2014/main" val="726913654"/>
                        </a:ext>
                      </a:extLst>
                    </a:gridCol>
                    <a:gridCol w="1461274">
                      <a:extLst>
                        <a:ext uri="{9D8B030D-6E8A-4147-A177-3AD203B41FA5}">
                          <a16:colId xmlns:a16="http://schemas.microsoft.com/office/drawing/2014/main" val="1329425747"/>
                        </a:ext>
                      </a:extLst>
                    </a:gridCol>
                  </a:tblGrid>
                  <a:tr h="1007406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Hyper-parameter</a:t>
                          </a:r>
                          <a:endPara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Random search range</a:t>
                          </a:r>
                          <a:endPara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Grid search set</a:t>
                          </a:r>
                          <a:endPara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397337"/>
                      </a:ext>
                    </a:extLst>
                  </a:tr>
                  <a:tr h="1039161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Regularization norm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7" t="-97076" r="-100417" b="-153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417" t="-97076" r="-417" b="-153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8269389"/>
                      </a:ext>
                    </a:extLst>
                  </a:tr>
                  <a:tr h="9746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17" t="-210625" r="-200417" b="-6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7" t="-210625" r="-100417" b="-6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417" t="-210625" r="-417" b="-6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1138691"/>
                      </a:ext>
                    </a:extLst>
                  </a:tr>
                  <a:tr h="615103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Learning rate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7" t="-492079" r="-100417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417" t="-492079" r="-417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328797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그룹 80"/>
          <p:cNvGrpSpPr/>
          <p:nvPr/>
        </p:nvGrpSpPr>
        <p:grpSpPr>
          <a:xfrm>
            <a:off x="6485709" y="1646238"/>
            <a:ext cx="4931227" cy="4101419"/>
            <a:chOff x="0" y="0"/>
            <a:chExt cx="3627120" cy="2675890"/>
          </a:xfrm>
        </p:grpSpPr>
        <p:pic>
          <p:nvPicPr>
            <p:cNvPr id="6" name="그래픽 78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rto="http://schemas.microsoft.com/office/word/2006/arto" xmlns:asvg="http://schemas.microsoft.com/office/drawing/2016/SVG/main" xmlns:w16se="http://schemas.microsoft.com/office/word/2015/wordml/symex" xmlns:w16cid="http://schemas.microsoft.com/office/word/2016/wordml/cid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w15="http://schemas.microsoft.com/office/word/2012/wordml" xmlns:lc="http://schemas.openxmlformats.org/drawingml/2006/lockedCanvas" r:embed="rId61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27120" cy="2522220"/>
            </a:xfrm>
            <a:prstGeom prst="rect">
              <a:avLst/>
            </a:prstGeom>
          </p:spPr>
        </p:pic>
        <p:sp>
          <p:nvSpPr>
            <p:cNvPr id="7" name="Text Box 79"/>
            <p:cNvSpPr txBox="1"/>
            <p:nvPr/>
          </p:nvSpPr>
          <p:spPr>
            <a:xfrm>
              <a:off x="0" y="2523490"/>
              <a:ext cx="3627120" cy="1524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144145" algn="ctr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3 Logistic regression</a:t>
              </a:r>
              <a:endParaRPr lang="ru-RU" sz="1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</a:t>
            </a:r>
            <a:r>
              <a:rPr lang="en-US" dirty="0"/>
              <a:t>Neural Network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4875374"/>
                  </p:ext>
                </p:extLst>
              </p:nvPr>
            </p:nvGraphicFramePr>
            <p:xfrm>
              <a:off x="1295400" y="1767840"/>
              <a:ext cx="5148944" cy="3675017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433911">
                      <a:extLst>
                        <a:ext uri="{9D8B030D-6E8A-4147-A177-3AD203B41FA5}">
                          <a16:colId xmlns:a16="http://schemas.microsoft.com/office/drawing/2014/main" val="2126068044"/>
                        </a:ext>
                      </a:extLst>
                    </a:gridCol>
                    <a:gridCol w="1550095">
                      <a:extLst>
                        <a:ext uri="{9D8B030D-6E8A-4147-A177-3AD203B41FA5}">
                          <a16:colId xmlns:a16="http://schemas.microsoft.com/office/drawing/2014/main" val="3532631875"/>
                        </a:ext>
                      </a:extLst>
                    </a:gridCol>
                    <a:gridCol w="2164938">
                      <a:extLst>
                        <a:ext uri="{9D8B030D-6E8A-4147-A177-3AD203B41FA5}">
                          <a16:colId xmlns:a16="http://schemas.microsoft.com/office/drawing/2014/main" val="127459102"/>
                        </a:ext>
                      </a:extLst>
                    </a:gridCol>
                  </a:tblGrid>
                  <a:tr h="668185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Hyper-parameter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Random search range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Grid search set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23778846"/>
                      </a:ext>
                    </a:extLst>
                  </a:tr>
                  <a:tr h="668185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Regularization weight(</a:t>
                          </a:r>
                          <a14:m>
                            <m:oMath xmlns:m="http://schemas.openxmlformats.org/officeDocument/2006/math">
                              <m:r>
                                <a:rPr lang="en-US" sz="1000">
                                  <a:effectLst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</a:rPr>
                                      <m:t>𝑈𝑛𝑖𝑓</m:t>
                                    </m:r>
                                    <m:d>
                                      <m:d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−4, 0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𝑗</m:t>
                                        </m:r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𝑗</m:t>
                                    </m:r>
                                    <m:r>
                                      <a:rPr lang="en-US" sz="1000">
                                        <a:effectLst/>
                                      </a:rPr>
                                      <m:t>=1, …, 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7902963"/>
                      </a:ext>
                    </a:extLst>
                  </a:tr>
                  <a:tr h="668185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Number of hidden layers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𝑀𝑢𝑙𝑡𝑖𝑛𝑜𝑢𝑙𝑙𝑖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2, 3, 4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2, 3, 4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10600651"/>
                      </a:ext>
                    </a:extLst>
                  </a:tr>
                  <a:tr h="668185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Number of hidden units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𝑟𝑜𝑢𝑛𝑑</m:t>
                                </m:r>
                                <m:d>
                                  <m:d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𝑈𝑛𝑖𝑓</m:t>
                                        </m:r>
                                        <m:d>
                                          <m:dPr>
                                            <m:ctrlPr>
                                              <a:rPr lang="ru-RU" sz="1000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>
                                                <a:effectLst/>
                                              </a:rPr>
                                              <m:t>2, 3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effectLst/>
                                      </a:rPr>
                                      <m:t>round</m:t>
                                    </m:r>
                                    <m:d>
                                      <m:d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ru-RU" sz="1000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>
                                                <a:effectLst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ru-RU" sz="1000">
                                                    <a:effectLst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ru-RU" sz="1000">
                                                        <a:effectLst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000">
                                                        <a:effectLst/>
                                                      </a:rPr>
                                                      <m:t>j</m:t>
                                                    </m:r>
                                                    <m:r>
                                                      <a:rPr lang="en-US" sz="1000">
                                                        <a:effectLst/>
                                                      </a:rPr>
                                                      <m:t>−1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1000">
                                                        <a:effectLst/>
                                                      </a:rPr>
                                                      <m:t>3</m:t>
                                                    </m:r>
                                                  </m:den>
                                                </m:f>
                                                <m:r>
                                                  <a:rPr lang="en-US" sz="1000">
                                                    <a:effectLst/>
                                                  </a:rPr>
                                                  <m:t>+2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𝑗</m:t>
                                    </m:r>
                                    <m:r>
                                      <a:rPr lang="en-US" sz="1000">
                                        <a:effectLst/>
                                      </a:rPr>
                                      <m:t>=1, 2, 3,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0698050"/>
                      </a:ext>
                    </a:extLst>
                  </a:tr>
                  <a:tr h="334092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Learning rate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</a:rPr>
                                      <m:t>𝑈𝑛𝑖𝑓</m:t>
                                    </m:r>
                                    <m:d>
                                      <m:d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−3, 0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𝑗</m:t>
                                        </m:r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−4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𝑗</m:t>
                                    </m:r>
                                    <m:r>
                                      <a:rPr lang="en-US" sz="1000">
                                        <a:effectLst/>
                                      </a:rPr>
                                      <m:t>=1, 2, 3,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58594662"/>
                      </a:ext>
                    </a:extLst>
                  </a:tr>
                  <a:tr h="668185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Learning rate decay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>
                                        <a:effectLst/>
                                      </a:rPr>
                                      <m:t>𝑈𝑛𝑖𝑓</m:t>
                                    </m:r>
                                    <m:d>
                                      <m:d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−7, −4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sz="10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𝑗</m:t>
                                        </m:r>
                                        <m:r>
                                          <a:rPr lang="en-US" sz="1000">
                                            <a:effectLst/>
                                          </a:rPr>
                                          <m:t>−8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𝑗</m:t>
                                    </m:r>
                                    <m:r>
                                      <a:rPr lang="en-US" sz="1000">
                                        <a:effectLst/>
                                      </a:rPr>
                                      <m:t>=1, 2, 3,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5725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4875374"/>
                  </p:ext>
                </p:extLst>
              </p:nvPr>
            </p:nvGraphicFramePr>
            <p:xfrm>
              <a:off x="1295400" y="1767840"/>
              <a:ext cx="5148944" cy="3675017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433911">
                      <a:extLst>
                        <a:ext uri="{9D8B030D-6E8A-4147-A177-3AD203B41FA5}">
                          <a16:colId xmlns:a16="http://schemas.microsoft.com/office/drawing/2014/main" val="2126068044"/>
                        </a:ext>
                      </a:extLst>
                    </a:gridCol>
                    <a:gridCol w="1550095">
                      <a:extLst>
                        <a:ext uri="{9D8B030D-6E8A-4147-A177-3AD203B41FA5}">
                          <a16:colId xmlns:a16="http://schemas.microsoft.com/office/drawing/2014/main" val="3532631875"/>
                        </a:ext>
                      </a:extLst>
                    </a:gridCol>
                    <a:gridCol w="2164938">
                      <a:extLst>
                        <a:ext uri="{9D8B030D-6E8A-4147-A177-3AD203B41FA5}">
                          <a16:colId xmlns:a16="http://schemas.microsoft.com/office/drawing/2014/main" val="127459102"/>
                        </a:ext>
                      </a:extLst>
                    </a:gridCol>
                  </a:tblGrid>
                  <a:tr h="668185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Hyper-parameter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Random search range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Grid search set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23778846"/>
                      </a:ext>
                    </a:extLst>
                  </a:tr>
                  <a:tr h="6681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4" t="-101835" r="-258898" b="-353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307" t="-101835" r="-140551" b="-353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7921" t="-101835" r="-281" b="-353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902963"/>
                      </a:ext>
                    </a:extLst>
                  </a:tr>
                  <a:tr h="668185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Number of hidden layers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307" t="-200000" r="-140551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7921" t="-200000" r="-281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600651"/>
                      </a:ext>
                    </a:extLst>
                  </a:tr>
                  <a:tr h="668185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Number of hidden units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307" t="-300000" r="-140551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7921" t="-300000" r="-281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698050"/>
                      </a:ext>
                    </a:extLst>
                  </a:tr>
                  <a:tr h="334092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Learning rate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307" t="-814815" r="-140551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7921" t="-814815" r="-28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594662"/>
                      </a:ext>
                    </a:extLst>
                  </a:tr>
                  <a:tr h="668185">
                    <a:tc>
                      <a:txBody>
                        <a:bodyPr/>
                        <a:lstStyle/>
                        <a:p>
                          <a:pPr indent="144145"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Learning rate decay</a:t>
                          </a: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307" t="-449091" r="-140551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7921" t="-449091" r="-28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2579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그룹 14"/>
          <p:cNvGrpSpPr/>
          <p:nvPr/>
        </p:nvGrpSpPr>
        <p:grpSpPr>
          <a:xfrm>
            <a:off x="6886257" y="1445941"/>
            <a:ext cx="4835480" cy="3996916"/>
            <a:chOff x="0" y="0"/>
            <a:chExt cx="4393565" cy="3338830"/>
          </a:xfrm>
        </p:grpSpPr>
        <p:pic>
          <p:nvPicPr>
            <p:cNvPr id="6" name="그래픽 8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rto="http://schemas.microsoft.com/office/word/2006/arto" xmlns:asvg="http://schemas.microsoft.com/office/drawing/2016/SVG/main" xmlns:w16se="http://schemas.microsoft.com/office/word/2015/wordml/symex" xmlns:w16cid="http://schemas.microsoft.com/office/word/2016/wordml/cid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w15="http://schemas.microsoft.com/office/word/2012/wordml" xmlns:lc="http://schemas.openxmlformats.org/drawingml/2006/lockedCanvas" r:embed="rId66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93565" cy="3131820"/>
            </a:xfrm>
            <a:prstGeom prst="rect">
              <a:avLst/>
            </a:prstGeom>
          </p:spPr>
        </p:pic>
        <p:sp>
          <p:nvSpPr>
            <p:cNvPr id="7" name="Text Box 12"/>
            <p:cNvSpPr txBox="1"/>
            <p:nvPr/>
          </p:nvSpPr>
          <p:spPr>
            <a:xfrm>
              <a:off x="0" y="3186430"/>
              <a:ext cx="4393565" cy="1524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144145" algn="ctr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4 Neural network: number of experiments - from 4 to 480</a:t>
              </a:r>
              <a:endParaRPr lang="ru-RU" sz="1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4992189" cy="361840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Results of experiment show that grid </a:t>
            </a:r>
            <a:r>
              <a:rPr lang="en-US" dirty="0"/>
              <a:t>search method may be preferable when the number of experiments is small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On </a:t>
            </a:r>
            <a:r>
              <a:rPr lang="en-US" dirty="0"/>
              <a:t>the other hand, when the number of experiments is large, the random search method shows better results.</a:t>
            </a:r>
            <a:endParaRPr lang="ru-RU" dirty="0"/>
          </a:p>
        </p:txBody>
      </p:sp>
      <p:grpSp>
        <p:nvGrpSpPr>
          <p:cNvPr id="4" name="그룹 18"/>
          <p:cNvGrpSpPr/>
          <p:nvPr/>
        </p:nvGrpSpPr>
        <p:grpSpPr>
          <a:xfrm>
            <a:off x="6546577" y="1981201"/>
            <a:ext cx="5035822" cy="3688079"/>
            <a:chOff x="0" y="0"/>
            <a:chExt cx="4393565" cy="3134360"/>
          </a:xfrm>
        </p:grpSpPr>
        <p:pic>
          <p:nvPicPr>
            <p:cNvPr id="5" name="그래픽 1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rto="http://schemas.microsoft.com/office/word/2006/arto" xmlns:asvg="http://schemas.microsoft.com/office/drawing/2016/SVG/main" xmlns:w16se="http://schemas.microsoft.com/office/word/2015/wordml/symex" xmlns:w16cid="http://schemas.microsoft.com/office/word/2016/wordml/cid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w15="http://schemas.microsoft.com/office/word/2012/wordml" xmlns:lc="http://schemas.openxmlformats.org/drawingml/2006/lockedCanvas" r:embed="rId69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93565" cy="2929255"/>
            </a:xfrm>
            <a:prstGeom prst="rect">
              <a:avLst/>
            </a:prstGeom>
          </p:spPr>
        </p:pic>
        <p:sp>
          <p:nvSpPr>
            <p:cNvPr id="6" name="Text Box 16"/>
            <p:cNvSpPr txBox="1"/>
            <p:nvPr/>
          </p:nvSpPr>
          <p:spPr>
            <a:xfrm>
              <a:off x="0" y="2981960"/>
              <a:ext cx="4393565" cy="1524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144145" algn="ctr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5 Neural network: number of experiments - from 32 to 480</a:t>
              </a:r>
              <a:endParaRPr lang="ru-RU" sz="1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hangingPunct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with relatively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hyper-parameters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logistic regression enabled the grid search method to work efficiently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with many hyper-parameters such as the neural network shows that the random search method performs better than the grid search method as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attempts increases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method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modeling would be more efficient in terms of time, computation, and performance.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2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Contents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b="0" i="0" dirty="0" smtClean="0">
                <a:solidFill>
                  <a:srgbClr val="2D2E2D"/>
                </a:solidFill>
                <a:latin typeface="Arial"/>
              </a:rPr>
              <a:t>Introduction to a problem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dirty="0" smtClean="0">
                <a:solidFill>
                  <a:srgbClr val="2D2E2D"/>
                </a:solidFill>
                <a:latin typeface="Arial"/>
              </a:rPr>
              <a:t>Algorithms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dirty="0" smtClean="0">
                <a:solidFill>
                  <a:srgbClr val="2D2E2D"/>
                </a:solidFill>
                <a:latin typeface="Arial"/>
              </a:rPr>
              <a:t>Experiment setup and results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b="0" i="0" dirty="0" smtClean="0">
                <a:solidFill>
                  <a:srgbClr val="2D2E2D"/>
                </a:solidFill>
                <a:latin typeface="Arial"/>
              </a:rPr>
              <a:t>Conclusions</a:t>
            </a:r>
            <a:endParaRPr lang="ru-RU" sz="2000" b="0" i="0" dirty="0" smtClean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 problem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4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471768"/>
            <a:ext cx="9601200" cy="1142385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Introduction to a problem</a:t>
            </a:r>
            <a:endParaRPr lang="ru-RU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machine learning algorithms have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must be determined in advance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algorithms may greatly vary depending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we chose.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 optimization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important.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15A3E"/>
                </a:solidFill>
              </a:rPr>
              <a:t>Introduction to a 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way of performing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has been 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search.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suffers from the 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 of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dimensionality.</a:t>
            </a:r>
          </a:p>
          <a:p>
            <a:pPr lvl="1" algn="just"/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search that simply samples parameter settings a fixed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oftentimes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turns out some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significantly affect the loss. 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to be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effective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high-dimensional spaces than exhaustive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search.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 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also effective when creating models in parallel on several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42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6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Algorithms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387642"/>
                <a:ext cx="9601200" cy="4676273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Multiclass </a:t>
                </a:r>
                <a:r>
                  <a:rPr lang="en-US" dirty="0">
                    <a:solidFill>
                      <a:srgbClr val="FF0000"/>
                    </a:solidFill>
                  </a:rPr>
                  <a:t>logistic regression </a:t>
                </a:r>
                <a:r>
                  <a:rPr lang="en-US" dirty="0"/>
                  <a:t>and 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Artificial </a:t>
                </a:r>
                <a:r>
                  <a:rPr lang="en-US" dirty="0">
                    <a:solidFill>
                      <a:srgbClr val="FF0000"/>
                    </a:solidFill>
                  </a:rPr>
                  <a:t>neural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network </a:t>
                </a:r>
                <a:r>
                  <a:rPr lang="en-US" dirty="0" smtClean="0"/>
                  <a:t>were used </a:t>
                </a:r>
                <a:r>
                  <a:rPr lang="en-US" dirty="0"/>
                  <a:t>to test the random search method.</a:t>
                </a:r>
                <a:endParaRPr lang="ru-RU" dirty="0"/>
              </a:p>
              <a:p>
                <a:pPr marL="228600" lvl="1" indent="-228600">
                  <a:spcBef>
                    <a:spcPts val="1800"/>
                  </a:spcBef>
                </a:pPr>
                <a:r>
                  <a:rPr lang="en-US" b="1" dirty="0">
                    <a:solidFill>
                      <a:srgbClr val="FF0000"/>
                    </a:solidFill>
                  </a:rPr>
                  <a:t>Multiclass Logistic Regression</a:t>
                </a:r>
                <a:endParaRPr lang="ru-RU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are modeled as follows:</a:t>
                </a:r>
              </a:p>
              <a:p>
                <a:pPr lvl="1"/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The cross-entropy error function is used as the objective function for the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𝑛𝑘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𝜙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/>
                      <m:t>𝐓</m:t>
                    </m:r>
                    <m:r>
                      <a:rPr lang="en-US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𝑡</m:t>
                            </m:r>
                          </m:e>
                          <m:sub>
                            <m:r>
                              <a:rPr lang="en-US" i="1"/>
                              <m:t>𝑛𝑘</m:t>
                            </m:r>
                          </m:sub>
                        </m:sSub>
                      </m:e>
                    </m:d>
                    <m:r>
                      <a:rPr lang="en-US" i="1"/>
                      <m:t>:</m:t>
                    </m:r>
                    <m:r>
                      <a:rPr lang="en-US" i="1"/>
                      <m:t>𝑁</m:t>
                    </m:r>
                    <m:r>
                      <a:rPr lang="en-US" i="1"/>
                      <m:t>×</m:t>
                    </m:r>
                    <m:r>
                      <a:rPr lang="en-US" i="1"/>
                      <m:t>𝐾</m:t>
                    </m:r>
                  </m:oMath>
                </a14:m>
                <a:r>
                  <a:rPr lang="en-US" dirty="0"/>
                  <a:t> for the k-</a:t>
                </a:r>
                <a:r>
                  <a:rPr lang="en-US" dirty="0" err="1"/>
                  <a:t>th</a:t>
                </a:r>
                <a:r>
                  <a:rPr lang="en-US" dirty="0"/>
                  <a:t> class of the n-</a:t>
                </a:r>
                <a:r>
                  <a:rPr lang="en-US" dirty="0" err="1"/>
                  <a:t>th</a:t>
                </a:r>
                <a:r>
                  <a:rPr lang="en-US" dirty="0"/>
                  <a:t> data of fitted value and the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∈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387642"/>
                <a:ext cx="9601200" cy="4676273"/>
              </a:xfrm>
              <a:blipFill>
                <a:blip r:embed="rId2"/>
                <a:stretch>
                  <a:fillRect l="-571" t="-1304" r="-12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578483" y="2977882"/>
                <a:ext cx="5035033" cy="74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𝑃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𝐶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/>
                            <m:t>𝑋</m:t>
                          </m:r>
                        </m:e>
                      </m:d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𝑦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𝜙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func>
                            <m:funcPr>
                              <m:ctrlPr>
                                <a:rPr lang="ru-RU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en-US" i="1"/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ru-RU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i="1"/>
                        <m:t> </m:t>
                      </m:r>
                      <m:r>
                        <m:rPr>
                          <m:sty m:val="p"/>
                        </m:rPr>
                        <a:rPr lang="en-US"/>
                        <m:t>where</m:t>
                      </m:r>
                      <m:r>
                        <a:rPr lang="en-US" i="1"/>
                        <m:t>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𝑎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en-US" i="1"/>
                            <m:t>𝑤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  <m:sup>
                          <m:r>
                            <a:rPr lang="en-US" i="1"/>
                            <m:t>⊤</m:t>
                          </m:r>
                        </m:sup>
                      </m:sSubSup>
                      <m:r>
                        <a:rPr lang="en-US" i="1"/>
                        <m:t>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83" y="2977882"/>
                <a:ext cx="5035033" cy="747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854" y="4609568"/>
            <a:ext cx="9178289" cy="8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Logistic Regression</a:t>
            </a:r>
            <a:br>
              <a:rPr lang="en-US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32810"/>
                <a:ext cx="9601200" cy="38099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using regularization term for generalizing and applying gradient descent to minimize the objective function we receive</a:t>
                </a:r>
              </a:p>
              <a:p>
                <a:pPr algn="just"/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/>
                      <m:t>𝜂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/>
                      <m:t>𝜏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learning rate and step, respectively.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32810"/>
                <a:ext cx="9601200" cy="3809999"/>
              </a:xfrm>
              <a:blipFill>
                <a:blip r:embed="rId2"/>
                <a:stretch>
                  <a:fillRect l="-1143" t="-2880" r="-1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7878" y="3249893"/>
            <a:ext cx="13029878" cy="7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</a:t>
            </a:r>
            <a:r>
              <a:rPr lang="en-US" dirty="0"/>
              <a:t>Neural Network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logistic regression, we trained the gradient descent with cross entropy and regularization term.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389" y="3019272"/>
            <a:ext cx="9159742" cy="1927940"/>
          </a:xfrm>
          <a:prstGeom prst="rect">
            <a:avLst/>
          </a:prstGeom>
        </p:spPr>
      </p:pic>
      <p:grpSp>
        <p:nvGrpSpPr>
          <p:cNvPr id="6" name="그룹 3"/>
          <p:cNvGrpSpPr/>
          <p:nvPr/>
        </p:nvGrpSpPr>
        <p:grpSpPr>
          <a:xfrm>
            <a:off x="7370846" y="2390276"/>
            <a:ext cx="3525754" cy="3628392"/>
            <a:chOff x="0" y="1079595"/>
            <a:chExt cx="3000375" cy="2777604"/>
          </a:xfrm>
        </p:grpSpPr>
        <p:pic>
          <p:nvPicPr>
            <p:cNvPr id="7" name="그래픽 1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rto="http://schemas.microsoft.com/office/word/2006/arto" xmlns:asvg="http://schemas.microsoft.com/office/drawing/2016/SVG/main" xmlns:w16se="http://schemas.microsoft.com/office/word/2015/wordml/symex" xmlns:w16cid="http://schemas.microsoft.com/office/word/2016/wordml/cid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w15="http://schemas.microsoft.com/office/word/2012/wordml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403762" y="1079595"/>
              <a:ext cx="2192852" cy="2638383"/>
            </a:xfrm>
            <a:prstGeom prst="rect">
              <a:avLst/>
            </a:prstGeom>
          </p:spPr>
        </p:pic>
        <p:sp>
          <p:nvSpPr>
            <p:cNvPr id="8" name="Text Box 2"/>
            <p:cNvSpPr txBox="1"/>
            <p:nvPr/>
          </p:nvSpPr>
          <p:spPr>
            <a:xfrm>
              <a:off x="0" y="3704799"/>
              <a:ext cx="3000375" cy="1524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144145" algn="ctr" hangingPunct="0">
                <a:lnSpc>
                  <a:spcPts val="1200"/>
                </a:lnSpc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1 Artificial Neural Network</a:t>
              </a:r>
              <a:endParaRPr lang="ru-RU" sz="1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2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Сетка с ромбовидными ячейками (широкоэкранный формат)</Template>
  <TotalTime>0</TotalTime>
  <Words>411</Words>
  <Application>Microsoft Office PowerPoint</Application>
  <PresentationFormat>Широкоэкранный</PresentationFormat>
  <Paragraphs>99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HY중고딕</vt:lpstr>
      <vt:lpstr>Times New Roman</vt:lpstr>
      <vt:lpstr>Diamond Grid 16x9</vt:lpstr>
      <vt:lpstr>Random search method tutorial</vt:lpstr>
      <vt:lpstr>Contents</vt:lpstr>
      <vt:lpstr>Introduction to a problem</vt:lpstr>
      <vt:lpstr>Introduction to a problem</vt:lpstr>
      <vt:lpstr>Introduction to a problem</vt:lpstr>
      <vt:lpstr>Algorithms</vt:lpstr>
      <vt:lpstr>Algorithms </vt:lpstr>
      <vt:lpstr>Multiclass Logistic Regression </vt:lpstr>
      <vt:lpstr>Artificial Neural Network</vt:lpstr>
      <vt:lpstr>Artificial Neural Network</vt:lpstr>
      <vt:lpstr>Experiment results</vt:lpstr>
      <vt:lpstr>Dataset</vt:lpstr>
      <vt:lpstr>Multiclass Logistic Regression</vt:lpstr>
      <vt:lpstr>Artificial Neural Network</vt:lpstr>
      <vt:lpstr>Artificial Neural Network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2017-06-13T13:27:13Z</dcterms:created>
  <dcterms:modified xsi:type="dcterms:W3CDTF">2017-06-13T14:47:17Z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