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</p:sldMasterIdLst>
  <p:notesMasterIdLst>
    <p:notesMasterId r:id="rId14"/>
  </p:notesMasterIdLst>
  <p:sldIdLst>
    <p:sldId id="369" r:id="rId5"/>
    <p:sldId id="445" r:id="rId6"/>
    <p:sldId id="446" r:id="rId7"/>
    <p:sldId id="447" r:id="rId8"/>
    <p:sldId id="449" r:id="rId9"/>
    <p:sldId id="450" r:id="rId10"/>
    <p:sldId id="451" r:id="rId11"/>
    <p:sldId id="452" r:id="rId12"/>
    <p:sldId id="448" r:id="rId13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884D77-D864-4077-A5D4-B875D8D2A568}">
          <p14:sldIdLst>
            <p14:sldId id="369"/>
            <p14:sldId id="445"/>
            <p14:sldId id="446"/>
            <p14:sldId id="447"/>
            <p14:sldId id="449"/>
            <p14:sldId id="450"/>
            <p14:sldId id="451"/>
            <p14:sldId id="452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3364C8"/>
    <a:srgbClr val="5770DB"/>
    <a:srgbClr val="3399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78" autoAdjust="0"/>
  </p:normalViewPr>
  <p:slideViewPr>
    <p:cSldViewPr>
      <p:cViewPr varScale="1">
        <p:scale>
          <a:sx n="64" d="100"/>
          <a:sy n="64" d="100"/>
        </p:scale>
        <p:origin x="198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DDC1E98-835C-4C04-B6FF-B984910879B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C7D350D-0B39-41CD-B0BD-62D9DB6D10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1A281E-5880-4E31-BD6E-5AB552412A54}" type="slidenum">
              <a:rPr lang="ko-KR" altLang="en-US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1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23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dataset </a:t>
            </a:r>
            <a:r>
              <a:rPr lang="ko-KR" altLang="en-US" dirty="0"/>
              <a:t>설명하기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4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D350D-0B39-41CD-B0BD-62D9DB6D10D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7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2505E-35F9-4218-9AAD-9295E99D1C5B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EFBD-B16C-4FA1-9E20-B4134E3CEEB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264D-9EFA-4481-BEED-22D4340BF95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3DB4-EE34-4F34-860F-F0C91D0C2C83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115D8-6840-4CE7-94B3-F3F74F9E0F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5B8DD-11E5-4A1B-8FCF-C02445F03A2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C824-F17C-4079-8839-914D715FA8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6369A-30C4-4175-BFFC-6D7623B6DFE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510F0-DF0A-4C42-B67C-13660F1E18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C3200-2737-4B14-A8CD-FB18C129908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F8826-DBDD-4120-A055-F7531778C8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52258-4384-44F4-882B-E3681B2F0206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A418-59D7-4BCD-BCBC-7B84F8A5D4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2360-FDC2-4DAC-ACED-32B463C5CFA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5E84-7AAE-467F-8CE7-FCF940B24C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3530-4F3F-4E0C-9011-1B5F8D4D690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7D92-C974-4298-A6CB-2DE38F51B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4F022-221C-44AB-BD76-30804B13A7E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8B191-8DAC-446C-BC93-5033E69458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CBA6-5A80-483B-A6BA-1E6EE939CA3C}" type="datetimeFigureOut">
              <a:rPr lang="ko-KR" altLang="en-US"/>
              <a:pPr>
                <a:defRPr/>
              </a:pPr>
              <a:t>2017-06-13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878BB-8AC5-495F-A217-412CD63FEC3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49FA8-ECDB-4C4B-AD4D-893D2A6AA1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5050B-0DA4-4B02-927F-F970AB99241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FC7D2-B238-49EF-9A5C-1E35D138AF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30CC0-6A2A-48DF-AE43-C834C3454EE3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CBD6-4D32-42CC-8909-3D0D621380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D9EA"/>
              </a:clrFrom>
              <a:clrTo>
                <a:srgbClr val="99D9E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5" y="3000375"/>
            <a:ext cx="1500188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2FE767-6A42-4529-A9D4-895CC4A50723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450B28-4EB0-4E03-AD31-939D1499FC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1000125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1000125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1000125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66" y="1101076"/>
            <a:ext cx="8229600" cy="5214937"/>
          </a:xfrm>
        </p:spPr>
        <p:txBody>
          <a:bodyPr/>
          <a:lstStyle>
            <a:lvl1pPr>
              <a:defRPr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D17B83-940D-4937-A0A8-E1E096221F61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FC735-346A-46E6-84C7-DAE637C1E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4D390-86F1-4FA5-BE5E-D37B80A465C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B725-E05D-449E-9FB1-A408410901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A752D-CA79-477A-8DD1-445B94E2C85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8552B-715E-4EA9-8379-343F7F3041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7BAB3-646E-4D4F-BED1-3AC5DF20C8D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1D478-C96E-406D-A35B-EB04A93BA3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F891F-93D0-416F-8B40-92DCAB9230C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0C022-5B4C-4CEE-8A56-2EA847324F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3778-9DC7-4E20-9E7D-02C1F1940DCF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7DFB9-5D23-489F-A200-87FAAA7228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DA03-21A4-4CE8-B792-957772EAA625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1F64A-0037-40B0-96CF-C95FD3AD528B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9B5D3-24A8-43F2-928A-88AC642F18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6E6B7-182B-4C3A-B943-5DA8C995B058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B0A0-779B-4EBA-AB51-4C79EB87B3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3C59C-A00E-4BD3-802B-543A527BC9E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9D85-50D9-4F26-9C9E-1A4BAC0EB3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C36B4-1545-42A4-9616-E257E89A9A8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512FC-F096-4EBE-9707-8CD79D6C41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3F058-C201-4DFE-BDB1-1EA9EA43D87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6B918-2E2B-4FAB-978E-A73435655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D9595-23FC-4ECE-91E1-87A2F33BA02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B962-30DE-4508-8F36-6481AB0FDA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5AE34-D269-4343-AC61-FBBD666DB8DF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5AB93-DD0F-4F06-BF4F-7FF384ABB5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0CFD-0DD7-4C40-B623-C465F0D0F45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A7B79-E066-4B4F-9573-6DF5335A6C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23691-C1D3-4260-9EFA-424E6ED037C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E2289-401B-4B31-B0AA-67C563C6D5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9D130-4354-4213-AF87-A13CF7529146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C6A59-744B-449E-9B3C-6AFEBFBE31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0BE7-26FE-4403-8633-BADCD9F9C8E9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4EC55-2426-44DC-A68D-63383A560AFB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A799F-F22C-466D-ABD1-0A48717B74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5EDA6-9886-4625-94B1-DCA95C6BFCF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CE04-CDC2-432F-9936-C00656CF1B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C7545-F2DE-4DB0-BAEE-85B6F5F9DDFA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78041-C79F-4B85-9A22-B2C0A140E0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5A7F-0EC1-4408-9CB4-DB418547877E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340D6-BF91-410F-8894-CBBADB576B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1BE8-FDF4-4CAC-926F-D9259F1E7EFD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FE66-A68F-4BA2-BFC4-7FD1B3BCD0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4604A-2D86-413F-81E5-050FE27F62F7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8C63-C247-41EE-9D7D-B4E8A4B728FC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818C-658E-4431-B238-6CDCC148E236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71CE-64E2-4399-8524-53E113CFC2F7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7CCE1-558E-405F-8FDB-C95E4530914F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B21999-1C6A-4E03-ADE4-A9B947175D72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D0E0136-73ED-47F4-996C-3AF50C2EC0C4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1B3B19A-9560-46F4-85C4-5409DC26FD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3075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3084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99D932-3203-43A1-8385-96B7248F7B57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ED0913-39D8-42E8-8FE8-FA936A8708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6286500" y="6426200"/>
            <a:ext cx="2701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3" tIns="46032" rIns="92063" bIns="46032" anchor="ctr" anchorCtr="1">
            <a:spAutoFit/>
          </a:bodyPr>
          <a:lstStyle/>
          <a:p>
            <a:pPr fontAlgn="auto" latinLnBrk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r>
              <a:rPr kumimoji="0" lang="en-US" altLang="ko-KR" sz="1400" dirty="0">
                <a:solidFill>
                  <a:schemeClr val="bg1">
                    <a:lumMod val="50000"/>
                  </a:schemeClr>
                </a:solidFill>
                <a:latin typeface="Copperplate Gothic Light" pitchFamily="34" charset="0"/>
                <a:ea typeface="새굴림" pitchFamily="18" charset="-127"/>
              </a:rPr>
              <a:t>Computer Vision &amp; Pattern Recognition Lab</a:t>
            </a:r>
          </a:p>
        </p:txBody>
      </p:sp>
      <p:pic>
        <p:nvPicPr>
          <p:cNvPr id="3082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0" y="6388100"/>
            <a:ext cx="1352550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83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6363" y="6415088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" pitchFamily="34" charset="0"/>
          <a:ea typeface="HY견고딕" pitchFamily="18" charset="-127"/>
          <a:cs typeface="Arial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b="1" kern="1200">
          <a:solidFill>
            <a:schemeClr val="tx1"/>
          </a:solidFill>
          <a:latin typeface="Arial" pitchFamily="34" charset="0"/>
          <a:ea typeface="굴림" pitchFamily="50" charset="-127"/>
          <a:cs typeface="Arial" pitchFamily="34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Arial" pitchFamily="34" charset="0"/>
          <a:ea typeface="굴림" pitchFamily="50" charset="-127"/>
          <a:cs typeface="Arial" pitchFamily="34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Arial" pitchFamily="34" charset="0"/>
          <a:ea typeface="굴림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Arial" pitchFamily="34" charset="0"/>
          <a:ea typeface="굴림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Arial" pitchFamily="34" charset="0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29E9E74-A943-45B2-A27C-5002A0B799A0}" type="datetimeFigureOut">
              <a:rPr lang="ko-KR" altLang="en-US"/>
              <a:pPr>
                <a:defRPr/>
              </a:pPr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C13D3C4-1CEF-4DE6-BF82-06154C40E9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990656" cy="656208"/>
          </a:xfrm>
        </p:spPr>
        <p:txBody>
          <a:bodyPr>
            <a:noAutofit/>
          </a:bodyPr>
          <a:lstStyle/>
          <a:p>
            <a:r>
              <a:rPr lang="en-US" sz="2000" dirty="0"/>
              <a:t>Object Detection</a:t>
            </a:r>
            <a:br>
              <a:rPr lang="en-US" sz="2000" dirty="0"/>
            </a:br>
            <a:r>
              <a:rPr lang="en-US" sz="2000" dirty="0"/>
              <a:t>with Single Shot </a:t>
            </a:r>
            <a:r>
              <a:rPr lang="en-US" sz="2000" dirty="0" err="1"/>
              <a:t>MultiBox</a:t>
            </a:r>
            <a:r>
              <a:rPr lang="en-US" sz="2000" dirty="0"/>
              <a:t> Detector</a:t>
            </a:r>
            <a:endParaRPr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5661248"/>
            <a:ext cx="4712568" cy="2880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100" dirty="0" err="1"/>
              <a:t>Hongkyung</a:t>
            </a:r>
            <a:r>
              <a:rPr lang="en-US" altLang="ko-KR" sz="1100" dirty="0"/>
              <a:t> Kim, </a:t>
            </a:r>
            <a:r>
              <a:rPr lang="en-US" altLang="ko-KR" sz="1100" dirty="0" err="1"/>
              <a:t>Gunhee</a:t>
            </a:r>
            <a:r>
              <a:rPr lang="en-US" altLang="ko-KR" sz="1100" dirty="0"/>
              <a:t> Lee, </a:t>
            </a:r>
            <a:r>
              <a:rPr lang="en-US" altLang="ko-KR" sz="1100" dirty="0" err="1"/>
              <a:t>JungGyu</a:t>
            </a:r>
            <a:r>
              <a:rPr lang="en-US" altLang="ko-KR" sz="1100" dirty="0"/>
              <a:t> Hwang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63044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/>
          <a:p>
            <a:r>
              <a:rPr lang="en-US" altLang="ko-KR" sz="1600" dirty="0"/>
              <a:t>Goal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sz="1400" dirty="0"/>
              <a:t>Understand deep learning-based object detection algorithms</a:t>
            </a:r>
          </a:p>
          <a:p>
            <a:pPr lvl="2"/>
            <a:r>
              <a:rPr lang="en-US" altLang="ko-KR" sz="1200" dirty="0"/>
              <a:t>Study five recent papers related to object detection</a:t>
            </a:r>
          </a:p>
          <a:p>
            <a:pPr lvl="2"/>
            <a:r>
              <a:rPr lang="en-US" altLang="ko-KR" sz="1200" dirty="0"/>
              <a:t>Study five recent papers related to techniques for detecting small object, which is the major cause of dropping detection accuracy </a:t>
            </a:r>
          </a:p>
          <a:p>
            <a:pPr lvl="1"/>
            <a:r>
              <a:rPr lang="en-US" altLang="ko-KR" sz="1400" dirty="0"/>
              <a:t>Implement Single Shot </a:t>
            </a:r>
            <a:r>
              <a:rPr lang="en-US" altLang="ko-KR" sz="1400" dirty="0" err="1"/>
              <a:t>multibox</a:t>
            </a:r>
            <a:r>
              <a:rPr lang="en-US" altLang="ko-KR" sz="1400" dirty="0"/>
              <a:t> Detector (SSD) algorithm with </a:t>
            </a:r>
            <a:r>
              <a:rPr lang="en-US" altLang="ko-KR" sz="1400" dirty="0">
                <a:latin typeface="Arial" charset="0"/>
                <a:cs typeface="Arial" charset="0"/>
              </a:rPr>
              <a:t>t</a:t>
            </a:r>
            <a:r>
              <a:rPr lang="en-US" altLang="ko-KR" sz="1400" dirty="0">
                <a:latin typeface="Arial" charset="0"/>
                <a:ea typeface="Arial" charset="0"/>
                <a:cs typeface="Arial" charset="0"/>
              </a:rPr>
              <a:t>echniques for detecting small object</a:t>
            </a:r>
            <a:endParaRPr lang="en-US" altLang="ko-KR" sz="1400" dirty="0"/>
          </a:p>
          <a:p>
            <a:r>
              <a:rPr lang="en-US" altLang="ko-KR" sz="1600" dirty="0"/>
              <a:t>Motivation</a:t>
            </a:r>
            <a:r>
              <a:rPr lang="en-US" altLang="ko-KR" dirty="0"/>
              <a:t>		</a:t>
            </a:r>
          </a:p>
          <a:p>
            <a:pPr lvl="1"/>
            <a:r>
              <a:rPr lang="en-US" altLang="ko-KR" sz="1400" dirty="0"/>
              <a:t>Small object is not detected well, despite the great improvement of object detection with deep learning </a:t>
            </a:r>
          </a:p>
          <a:p>
            <a:pPr lvl="1"/>
            <a:r>
              <a:rPr lang="en-US" altLang="ko-KR" sz="1400" dirty="0"/>
              <a:t>Speed is as important as accuracy for real-time detection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0" y="3782335"/>
            <a:ext cx="5116005" cy="24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Survey on Related Works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62849"/>
              </p:ext>
            </p:extLst>
          </p:nvPr>
        </p:nvGraphicFramePr>
        <p:xfrm>
          <a:off x="1115616" y="1373756"/>
          <a:ext cx="7056783" cy="486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146">
                  <a:extLst>
                    <a:ext uri="{9D8B030D-6E8A-4147-A177-3AD203B41FA5}">
                      <a16:colId xmlns:a16="http://schemas.microsoft.com/office/drawing/2014/main" val="3504393430"/>
                    </a:ext>
                  </a:extLst>
                </a:gridCol>
                <a:gridCol w="606442">
                  <a:extLst>
                    <a:ext uri="{9D8B030D-6E8A-4147-A177-3AD203B41FA5}">
                      <a16:colId xmlns:a16="http://schemas.microsoft.com/office/drawing/2014/main" val="1471918409"/>
                    </a:ext>
                  </a:extLst>
                </a:gridCol>
                <a:gridCol w="937230">
                  <a:extLst>
                    <a:ext uri="{9D8B030D-6E8A-4147-A177-3AD203B41FA5}">
                      <a16:colId xmlns:a16="http://schemas.microsoft.com/office/drawing/2014/main" val="59426943"/>
                    </a:ext>
                  </a:extLst>
                </a:gridCol>
                <a:gridCol w="4189965">
                  <a:extLst>
                    <a:ext uri="{9D8B030D-6E8A-4147-A177-3AD203B41FA5}">
                      <a16:colId xmlns:a16="http://schemas.microsoft.com/office/drawing/2014/main" val="4148606417"/>
                    </a:ext>
                  </a:extLst>
                </a:gridCol>
              </a:tblGrid>
              <a:tr h="72019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/>
                        <a:t>Title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FPS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23541"/>
                  </a:ext>
                </a:extLst>
              </a:tr>
              <a:tr h="6273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Faster R-CNN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76.4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Use Region Proposal Network (RPN) that shares full-image convolutional features with the detection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20336"/>
                  </a:ext>
                </a:extLst>
              </a:tr>
              <a:tr h="8626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R-FCN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76.6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Fully convolutional with almost all computation shared on the entire image.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position-sensitive score maps.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603174"/>
                  </a:ext>
                </a:extLst>
              </a:tr>
              <a:tr h="10979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You Only Look Once: Unified, Real-Time Object Detection</a:t>
                      </a:r>
                      <a:endParaRPr lang="en-US" altLang="ko-KR" sz="900" dirty="0">
                        <a:highlight>
                          <a:srgbClr val="C0C0C0"/>
                        </a:highlight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63.4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YOLO runs a single convolutional network on the image, and thresholds the resulting detections by the model’s confidence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81521"/>
                  </a:ext>
                </a:extLst>
              </a:tr>
              <a:tr h="69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highlight>
                            <a:srgbClr val="FFFF00"/>
                          </a:highlight>
                        </a:rPr>
                        <a:t>SSD: Single Shot </a:t>
                      </a:r>
                      <a:r>
                        <a:rPr lang="en-US" altLang="ko-KR" sz="900" dirty="0" err="1">
                          <a:highlight>
                            <a:srgbClr val="FFFF00"/>
                          </a:highlight>
                        </a:rPr>
                        <a:t>MultiBox</a:t>
                      </a:r>
                      <a:r>
                        <a:rPr lang="en-US" altLang="ko-KR" sz="900" dirty="0">
                          <a:highlight>
                            <a:srgbClr val="FFFF00"/>
                          </a:highlight>
                        </a:rPr>
                        <a:t> Detector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74.3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SSD uses multi-scale convolutional bounding box outputs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attached to multiple feature maps at the top of the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79828"/>
                  </a:ext>
                </a:extLst>
              </a:tr>
              <a:tr h="8626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YOLO9000: Better, Faster, Stronger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76.8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YOLOv2 model can run at varying sizes, offering an easy tradeoff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between speed and accuracy. YOLO9000 use </a:t>
                      </a:r>
                      <a:r>
                        <a:rPr lang="en-US" altLang="ko-KR" sz="900" dirty="0" err="1"/>
                        <a:t>WordTree</a:t>
                      </a:r>
                      <a:r>
                        <a:rPr lang="en-US" altLang="ko-KR" sz="900" dirty="0"/>
                        <a:t> to combine data from various sources and our joint optimization technique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5542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1840" y="1004424"/>
            <a:ext cx="424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Object detection 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Survey on Related Works (cont.)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83424"/>
              </p:ext>
            </p:extLst>
          </p:nvPr>
        </p:nvGraphicFramePr>
        <p:xfrm>
          <a:off x="899592" y="1372394"/>
          <a:ext cx="7560839" cy="4809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476">
                  <a:extLst>
                    <a:ext uri="{9D8B030D-6E8A-4147-A177-3AD203B41FA5}">
                      <a16:colId xmlns:a16="http://schemas.microsoft.com/office/drawing/2014/main" val="3504393430"/>
                    </a:ext>
                  </a:extLst>
                </a:gridCol>
                <a:gridCol w="576630">
                  <a:extLst>
                    <a:ext uri="{9D8B030D-6E8A-4147-A177-3AD203B41FA5}">
                      <a16:colId xmlns:a16="http://schemas.microsoft.com/office/drawing/2014/main" val="1471918409"/>
                    </a:ext>
                  </a:extLst>
                </a:gridCol>
                <a:gridCol w="986899">
                  <a:extLst>
                    <a:ext uri="{9D8B030D-6E8A-4147-A177-3AD203B41FA5}">
                      <a16:colId xmlns:a16="http://schemas.microsoft.com/office/drawing/2014/main" val="59426943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4148606417"/>
                    </a:ext>
                  </a:extLst>
                </a:gridCol>
                <a:gridCol w="531407">
                  <a:extLst>
                    <a:ext uri="{9D8B030D-6E8A-4147-A177-3AD203B41FA5}">
                      <a16:colId xmlns:a16="http://schemas.microsoft.com/office/drawing/2014/main" val="571797084"/>
                    </a:ext>
                  </a:extLst>
                </a:gridCol>
                <a:gridCol w="2429290">
                  <a:extLst>
                    <a:ext uri="{9D8B030D-6E8A-4147-A177-3AD203B41FA5}">
                      <a16:colId xmlns:a16="http://schemas.microsoft.com/office/drawing/2014/main" val="611231512"/>
                    </a:ext>
                  </a:extLst>
                </a:gridCol>
                <a:gridCol w="986899">
                  <a:extLst>
                    <a:ext uri="{9D8B030D-6E8A-4147-A177-3AD203B41FA5}">
                      <a16:colId xmlns:a16="http://schemas.microsoft.com/office/drawing/2014/main" val="313977635"/>
                    </a:ext>
                  </a:extLst>
                </a:gridCol>
              </a:tblGrid>
              <a:tr h="659976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/>
                        <a:t>Title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Hour-glass</a:t>
                      </a:r>
                      <a:endParaRPr lang="ko-KR" altLang="en-US" sz="900" b="0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Multi-scale feature based detection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Pyramid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</a:t>
                      </a:r>
                      <a:r>
                        <a:rPr lang="en-US" altLang="ko-K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Align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/>
                        <a:t>Base Network</a:t>
                      </a:r>
                      <a:endParaRPr lang="ko-KR" alt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23541"/>
                  </a:ext>
                </a:extLst>
              </a:tr>
              <a:tr h="764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Feature Pyramid Networks </a:t>
                      </a:r>
                    </a:p>
                    <a:p>
                      <a:pPr algn="ctr"/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for Object Detection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Feature pyramid is used instead of one feature map for object proposal detection and classification &amp; regression process in Faster R-CNN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ResNet101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20336"/>
                  </a:ext>
                </a:extLst>
              </a:tr>
              <a:tr h="7497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Finding Tiny Faces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 images at test-time by interpolation and decimation.</a:t>
                      </a:r>
                    </a:p>
                    <a:p>
                      <a:pPr algn="ctr"/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Inception </a:t>
                      </a:r>
                      <a:r>
                        <a:rPr lang="en-US" altLang="ko-KR" sz="900" dirty="0" err="1"/>
                        <a:t>ResNet</a:t>
                      </a:r>
                      <a:endParaRPr lang="en-US" altLang="ko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0794"/>
                  </a:ext>
                </a:extLst>
              </a:tr>
              <a:tr h="801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Beyond Skip connections: </a:t>
                      </a:r>
                    </a:p>
                    <a:p>
                      <a:pPr algn="ctr"/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Top-Down Modulation </a:t>
                      </a:r>
                    </a:p>
                    <a:p>
                      <a:pPr algn="ctr"/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for Object Detection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Top-down modulation is proposed to construct the back of the network by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combining high-level and low-level features with skip connections</a:t>
                      </a:r>
                    </a:p>
                    <a:p>
                      <a:pPr algn="ctr"/>
                      <a:r>
                        <a:rPr lang="en-US" altLang="ko-KR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err="1"/>
                        <a:t>ResNet</a:t>
                      </a:r>
                      <a:endParaRPr lang="en-US" altLang="ko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79828"/>
                  </a:ext>
                </a:extLst>
              </a:tr>
              <a:tr h="7497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DSSD: Deconvolutional Single Shot Detector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An asymmetric hourglass network structure is effectively constructed by making decoder stage extremely shallow based on SSD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err="1"/>
                        <a:t>ResNet</a:t>
                      </a:r>
                      <a:endParaRPr lang="en-US" altLang="ko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844836"/>
                  </a:ext>
                </a:extLst>
              </a:tr>
              <a:tr h="1084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Zoom Out-and-In Network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with Recursive 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highlight>
                            <a:srgbClr val="C0C0C0"/>
                          </a:highlight>
                        </a:rPr>
                        <a:t> for Object Proposal</a:t>
                      </a:r>
                    </a:p>
                    <a:p>
                      <a:pPr algn="ctr"/>
                      <a:endParaRPr lang="en-US" altLang="ko-KR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A zoom-out-and-in network is proposed to utilize feature maps in different semantic levels and resolutions. Anchors are divided into clusters based on different scales and placed at feature maps with distinct strides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Inception-BN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94705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27784" y="993889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Techniques for detecting small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9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/>
          <a:p>
            <a:r>
              <a:rPr lang="en-US" altLang="ko-KR" sz="1600" dirty="0"/>
              <a:t>The predictions from multiple feature maps are combined</a:t>
            </a:r>
          </a:p>
          <a:p>
            <a:pPr lvl="1"/>
            <a:r>
              <a:rPr lang="en-US" altLang="ko-KR" sz="1400" dirty="0"/>
              <a:t>Auxiliary structure is added to the </a:t>
            </a:r>
            <a:r>
              <a:rPr lang="en-US" altLang="ko-KR" sz="1400" dirty="0" err="1"/>
              <a:t>VGGNet</a:t>
            </a:r>
            <a:r>
              <a:rPr lang="en-US" altLang="ko-KR" sz="1400" dirty="0"/>
              <a:t> to produce detections with the following key features</a:t>
            </a:r>
          </a:p>
          <a:p>
            <a:pPr lvl="2"/>
            <a:r>
              <a:rPr lang="en-US" altLang="ko-KR" sz="1200" dirty="0"/>
              <a:t>Multi-scale feature maps for detection</a:t>
            </a:r>
          </a:p>
          <a:p>
            <a:pPr lvl="2"/>
            <a:r>
              <a:rPr lang="en-US" altLang="ko-KR" sz="1200" dirty="0"/>
              <a:t>Convolutional predictors for detection</a:t>
            </a:r>
          </a:p>
          <a:p>
            <a:pPr lvl="2"/>
            <a:r>
              <a:rPr lang="en-US" altLang="ko-KR" sz="1200" dirty="0"/>
              <a:t>Default boxes and aspect ratios</a:t>
            </a:r>
            <a:endParaRPr lang="en-US" altLang="ko-KR" sz="1400" dirty="0"/>
          </a:p>
          <a:p>
            <a:pPr lvl="1"/>
            <a:r>
              <a:rPr lang="en-US" altLang="ko-KR" sz="1400" dirty="0"/>
              <a:t>Collection of bounding boxes and scores for the presence of object class instances in those boxes are produced</a:t>
            </a:r>
          </a:p>
          <a:p>
            <a:r>
              <a:rPr lang="en-US" altLang="ko-KR" sz="1600" dirty="0"/>
              <a:t>Non-maximum suppression step is performed</a:t>
            </a:r>
            <a:r>
              <a:rPr lang="ko-KR" altLang="en-US" sz="1600" dirty="0"/>
              <a:t> </a:t>
            </a:r>
            <a:r>
              <a:rPr lang="en-US" altLang="ko-KR" sz="1600" dirty="0"/>
              <a:t>for all of the detection results to derive the final results</a:t>
            </a:r>
          </a:p>
          <a:p>
            <a:pPr lvl="2"/>
            <a:endParaRPr lang="en-US" altLang="ko-KR" sz="1200" dirty="0"/>
          </a:p>
        </p:txBody>
      </p:sp>
      <p:sp>
        <p:nvSpPr>
          <p:cNvPr id="5" name="TextBox 10"/>
          <p:cNvSpPr txBox="1"/>
          <p:nvPr/>
        </p:nvSpPr>
        <p:spPr>
          <a:xfrm>
            <a:off x="2600306" y="6094955"/>
            <a:ext cx="393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Pipeline of the proposed method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52511"/>
            <a:ext cx="6948264" cy="254040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343800" y="5997657"/>
            <a:ext cx="180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73" y="5670627"/>
            <a:ext cx="802001" cy="654059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6047819" y="5460657"/>
            <a:ext cx="39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Final detection 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5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2563" y="168333"/>
            <a:ext cx="6400800" cy="725487"/>
          </a:xfrm>
        </p:spPr>
        <p:txBody>
          <a:bodyPr/>
          <a:lstStyle/>
          <a:p>
            <a:r>
              <a:rPr lang="en-US" altLang="ko-KR" dirty="0"/>
              <a:t>Methods (cont.)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/>
          <a:p>
            <a:r>
              <a:rPr lang="en-US" altLang="ko-KR" sz="1600" dirty="0"/>
              <a:t>Three default boxes of different aspect ratios are created for each cell in the feature maps</a:t>
            </a:r>
          </a:p>
          <a:p>
            <a:pPr lvl="1"/>
            <a:r>
              <a:rPr lang="en-US" altLang="ko-KR" sz="1400" dirty="0"/>
              <a:t>1:1, 1:2, 2:1 were selected for aspect ratio of default boxes</a:t>
            </a:r>
          </a:p>
          <a:p>
            <a:r>
              <a:rPr lang="en-US" altLang="ko-KR" sz="1600" dirty="0"/>
              <a:t>For each default box, the offsets relative to the default box shapes in the cell and the per-class scores that indicate the presence of a class instance are predicted</a:t>
            </a:r>
          </a:p>
          <a:p>
            <a:pPr lvl="1"/>
            <a:r>
              <a:rPr lang="en-US" altLang="ko-KR" sz="1400" dirty="0"/>
              <a:t>In the localization step, the center coordinates, width, and height of the default boxes are learned  </a:t>
            </a:r>
          </a:p>
          <a:p>
            <a:pPr lvl="1"/>
            <a:r>
              <a:rPr lang="en-US" altLang="ko-KR" sz="1400" dirty="0"/>
              <a:t>In the confidence step, parameters for each class are learned 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6597" y="5956036"/>
            <a:ext cx="542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The process of detecting and classifying objects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160838"/>
            <a:ext cx="3459093" cy="14313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27" y="3790995"/>
            <a:ext cx="5442673" cy="21570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76988" y="5956036"/>
            <a:ext cx="542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The process of creating default boxes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3" y="1052736"/>
                <a:ext cx="8229600" cy="5214937"/>
              </a:xfrm>
            </p:spPr>
            <p:txBody>
              <a:bodyPr/>
              <a:lstStyle/>
              <a:p>
                <a:r>
                  <a:rPr lang="en-US" altLang="ko-KR" sz="1600" dirty="0"/>
                  <a:t>Matching strategy</a:t>
                </a:r>
              </a:p>
              <a:p>
                <a:pPr lvl="1"/>
                <a:r>
                  <a:rPr lang="en-US" altLang="ko-KR" sz="1400" dirty="0"/>
                  <a:t>Each ground truth box is matched to the default box with the best </a:t>
                </a:r>
                <a:r>
                  <a:rPr lang="en-US" altLang="ko-KR" sz="1400" dirty="0" err="1"/>
                  <a:t>Jaccard</a:t>
                </a:r>
                <a:r>
                  <a:rPr lang="en-US" altLang="ko-KR" sz="1400" dirty="0"/>
                  <a:t> overlap</a:t>
                </a:r>
              </a:p>
              <a:p>
                <a:endParaRPr lang="en-US" altLang="ko-KR" sz="1000" dirty="0"/>
              </a:p>
              <a:p>
                <a:r>
                  <a:rPr lang="en-US" altLang="ko-KR" sz="1600" dirty="0"/>
                  <a:t>Loss function</a:t>
                </a:r>
              </a:p>
              <a:p>
                <a:pPr lvl="1"/>
                <a:r>
                  <a:rPr lang="en-US" altLang="ko-KR" sz="1400" dirty="0"/>
                  <a:t>The overall objective loss function is a weighted sum of the localization loss and the confidence loss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d>
                      <m:d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𝒄𝒐𝒏𝒇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𝒍𝒐𝒄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  <a:p>
                <a:endParaRPr lang="en-US" altLang="ko-KR" sz="1000" dirty="0"/>
              </a:p>
              <a:p>
                <a:r>
                  <a:rPr lang="en-US" altLang="ko-KR" sz="1600" dirty="0"/>
                  <a:t>Choosing scales and aspect ratios for default boxes</a:t>
                </a:r>
              </a:p>
              <a:p>
                <a:pPr lvl="1"/>
                <a:r>
                  <a:rPr lang="en-US" altLang="ko-KR" sz="1400" dirty="0"/>
                  <a:t>Diverse set of predictions covering various input object sizes and shapes is possible by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combining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predictions for all default boxes with different scales and aspect ratios from all locations of many feature maps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r>
                  <a:rPr lang="en-US" altLang="ko-KR" sz="1600" dirty="0"/>
                  <a:t>Hard negative mining</a:t>
                </a:r>
              </a:p>
              <a:p>
                <a:pPr lvl="1"/>
                <a:r>
                  <a:rPr lang="en-US" altLang="ko-KR" sz="1400" dirty="0"/>
                  <a:t>Instead of using all the negative examples, some of the negative examples were picked so that the ration between the negatives and positives is at most 3:1</a:t>
                </a:r>
              </a:p>
              <a:p>
                <a:pPr lvl="1"/>
                <a:endParaRPr lang="en-US" altLang="ko-KR" sz="1000" dirty="0"/>
              </a:p>
              <a:p>
                <a:r>
                  <a:rPr lang="en-US" altLang="ko-KR" sz="1600" dirty="0"/>
                  <a:t>Hourglass</a:t>
                </a:r>
              </a:p>
              <a:p>
                <a:pPr lvl="1"/>
                <a:r>
                  <a:rPr lang="en-US" altLang="ko-KR" sz="1400" dirty="0"/>
                  <a:t>Deconvolution layers for hourglass structure are added for extracting features of fine details 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pPr lvl="1"/>
                <a:endParaRPr lang="en-US" altLang="ko-KR" sz="1400" dirty="0"/>
              </a:p>
              <a:p>
                <a:endParaRPr lang="en-US" altLang="ko-KR" sz="1600" dirty="0"/>
              </a:p>
              <a:p>
                <a:pPr lvl="1"/>
                <a:endParaRPr lang="en-US" altLang="ko-KR" sz="1400" dirty="0"/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endParaRPr lang="en-US" altLang="ko-KR" sz="1600" dirty="0"/>
              </a:p>
              <a:p>
                <a:pPr lvl="6"/>
                <a:endParaRPr lang="en-US" altLang="ko-KR" sz="1600" b="1" dirty="0"/>
              </a:p>
            </p:txBody>
          </p:sp>
        </mc:Choice>
        <mc:Fallback>
          <p:sp>
            <p:nvSpPr>
              <p:cNvPr id="1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3" y="1052736"/>
                <a:ext cx="8229600" cy="5214937"/>
              </a:xfrm>
              <a:blipFill>
                <a:blip r:embed="rId2"/>
                <a:stretch>
                  <a:fillRect l="-296" t="-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8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3" y="1067220"/>
                <a:ext cx="8229600" cy="5214937"/>
              </a:xfrm>
            </p:spPr>
            <p:txBody>
              <a:bodyPr/>
              <a:lstStyle/>
              <a:p>
                <a:r>
                  <a:rPr lang="en-US" altLang="ko-KR" sz="1600" dirty="0"/>
                  <a:t>PASCAL VOC datasets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are used to evaluate object detection performance</a:t>
                </a:r>
              </a:p>
              <a:p>
                <a:pPr lvl="1"/>
                <a:r>
                  <a:rPr lang="en-US" altLang="ko-KR" sz="1200" dirty="0"/>
                  <a:t>The PASCAL Visual Object Classes contain train/validation/test: 9,963 images containing 24,640 annotated objects</a:t>
                </a:r>
              </a:p>
              <a:p>
                <a:pPr lvl="1"/>
                <a:r>
                  <a:rPr lang="en-US" altLang="ko-KR" sz="1400" dirty="0"/>
                  <a:t>Competition to detect the type of object in the input image</a:t>
                </a:r>
              </a:p>
              <a:p>
                <a:r>
                  <a:rPr lang="en-US" altLang="ko-KR" sz="1600" dirty="0">
                    <a:latin typeface="Arial" charset="0"/>
                    <a:ea typeface="Arial" charset="0"/>
                    <a:cs typeface="Arial" charset="0"/>
                  </a:rPr>
                  <a:t>Small object is defined on COCO dataset</a:t>
                </a:r>
              </a:p>
              <a:p>
                <a:pPr lvl="1"/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Microsoft COCO dataset contains 82,783 training and 40,504 validation images</a:t>
                </a:r>
              </a:p>
              <a:p>
                <a:pPr lvl="1"/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Three types of instance size existed:</a:t>
                </a:r>
                <a:r>
                  <a:rPr lang="ko-KR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small (</a:t>
                </a:r>
                <a:r>
                  <a:rPr lang="el-GR" altLang="ko-KR" sz="1400" dirty="0">
                    <a:latin typeface="Arial" charset="0"/>
                    <a:ea typeface="Arial" charset="0"/>
                    <a:cs typeface="Arial" charset="0"/>
                  </a:rPr>
                  <a:t>α</a:t>
                </a:r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 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𝟑𝟐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𝟐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ko-KR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medium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𝟑𝟐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𝟐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≤</m:t>
                    </m:r>
                  </m:oMath>
                </a14:m>
                <a:r>
                  <a:rPr lang="el-GR" altLang="ko-KR" sz="1400" dirty="0">
                    <a:latin typeface="Arial" charset="0"/>
                    <a:ea typeface="Arial" charset="0"/>
                    <a:cs typeface="Arial" charset="0"/>
                  </a:rPr>
                  <a:t>α</a:t>
                </a:r>
                <a14:m>
                  <m:oMath xmlns:m="http://schemas.openxmlformats.org/officeDocument/2006/math">
                    <m:r>
                      <a:rPr lang="hr-HR" altLang="ko-KR" sz="1400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&lt;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𝟗𝟔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𝟐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ko-KR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and large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𝟗𝟔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𝟐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≤</m:t>
                    </m:r>
                  </m:oMath>
                </a14:m>
                <a:r>
                  <a:rPr lang="el-GR" altLang="ko-KR" sz="1400" dirty="0">
                    <a:latin typeface="Arial" charset="0"/>
                    <a:ea typeface="Arial" charset="0"/>
                    <a:cs typeface="Arial" charset="0"/>
                  </a:rPr>
                  <a:t>α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, where </a:t>
                </a:r>
                <a:r>
                  <a:rPr lang="el-GR" altLang="ko-KR" sz="1400" dirty="0">
                    <a:latin typeface="Arial" charset="0"/>
                    <a:ea typeface="Arial" charset="0"/>
                    <a:cs typeface="Arial" charset="0"/>
                  </a:rPr>
                  <a:t>α</a:t>
                </a:r>
                <a:r>
                  <a:rPr lang="en-US" altLang="ko-KR" sz="1400" dirty="0">
                    <a:latin typeface="Arial" charset="0"/>
                    <a:ea typeface="Arial" charset="0"/>
                    <a:cs typeface="Arial" charset="0"/>
                  </a:rPr>
                  <a:t> is the area of the object</a:t>
                </a:r>
                <a:endParaRPr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3" y="1067220"/>
                <a:ext cx="8229600" cy="5214937"/>
              </a:xfrm>
              <a:blipFill>
                <a:blip r:embed="rId3"/>
                <a:stretch>
                  <a:fillRect l="-296" t="-350" r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55960" y="6093296"/>
            <a:ext cx="2860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Detection example on COCO dataset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1873" y="6093296"/>
            <a:ext cx="377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Detection example on PASCAL VOC 2007 dataset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7" name="Picture 13" descr="f : id : contaconta : 20161205164002p : 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2" y="3212976"/>
            <a:ext cx="3956835" cy="292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ascal voc 2007 annotati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14" y="3212976"/>
            <a:ext cx="4407566" cy="292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7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Reference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References</a:t>
            </a:r>
          </a:p>
          <a:p>
            <a:pPr lvl="1"/>
            <a:r>
              <a:rPr lang="en-US" altLang="ko-KR" sz="1400" dirty="0"/>
              <a:t>T. Y. Lin, P. Dollar, R. </a:t>
            </a:r>
            <a:r>
              <a:rPr lang="en-US" altLang="ko-KR" sz="1400" dirty="0" err="1"/>
              <a:t>Girshick</a:t>
            </a:r>
            <a:r>
              <a:rPr lang="en-US" altLang="ko-KR" sz="1400" dirty="0"/>
              <a:t>, K. He, B. </a:t>
            </a:r>
            <a:r>
              <a:rPr lang="en-US" altLang="ko-KR" sz="1400" dirty="0" err="1"/>
              <a:t>Hariharan</a:t>
            </a:r>
            <a:r>
              <a:rPr lang="en-US" altLang="ko-KR" sz="1400" dirty="0"/>
              <a:t>, and S. </a:t>
            </a:r>
            <a:r>
              <a:rPr lang="en-US" altLang="ko-KR" sz="1400" dirty="0" err="1"/>
              <a:t>Belongie</a:t>
            </a:r>
            <a:r>
              <a:rPr lang="en-US" altLang="ko-KR" sz="1400" dirty="0"/>
              <a:t>, “Feature Pyramid Networks for Object Detection,” 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, </a:t>
            </a:r>
            <a:r>
              <a:rPr lang="en-US" altLang="ko-KR" sz="1400" dirty="0"/>
              <a:t>2016</a:t>
            </a:r>
            <a:r>
              <a:rPr lang="en-US" altLang="ko-KR" sz="1400" i="1" dirty="0"/>
              <a:t>.</a:t>
            </a:r>
          </a:p>
          <a:p>
            <a:pPr lvl="1"/>
            <a:r>
              <a:rPr lang="en-US" altLang="ko-KR" sz="1400" dirty="0"/>
              <a:t>A. </a:t>
            </a:r>
            <a:r>
              <a:rPr lang="en-US" altLang="ko-KR" sz="1400" dirty="0" err="1"/>
              <a:t>Shrivastava</a:t>
            </a:r>
            <a:r>
              <a:rPr lang="en-US" altLang="ko-KR" sz="1400" dirty="0"/>
              <a:t>, R. </a:t>
            </a:r>
            <a:r>
              <a:rPr lang="en-US" altLang="ko-KR" sz="1400" dirty="0" err="1"/>
              <a:t>Sukthankar</a:t>
            </a:r>
            <a:r>
              <a:rPr lang="en-US" altLang="ko-KR" sz="1400" dirty="0"/>
              <a:t>, J. Malik, and A. Gupta, “Beyond Skip Connections: Top-Down Modulation for Object Detection,” </a:t>
            </a:r>
            <a:r>
              <a:rPr lang="en-US" altLang="ko-KR" sz="1400" i="1" dirty="0" err="1"/>
              <a:t>arXiv</a:t>
            </a:r>
            <a:r>
              <a:rPr lang="en-US" altLang="ko-KR" sz="1400" dirty="0"/>
              <a:t>, 2016.</a:t>
            </a:r>
          </a:p>
          <a:p>
            <a:pPr lvl="1"/>
            <a:r>
              <a:rPr lang="en-US" altLang="ko-KR" sz="1400" dirty="0"/>
              <a:t>H. Li, Y. Liu, W. Ouyang, and X. Wang, “Zoom Out-and-In Network with Recursive Training for Object Detection,” 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, </a:t>
            </a:r>
            <a:r>
              <a:rPr lang="en-US" altLang="ko-KR" sz="1400" dirty="0"/>
              <a:t>2017</a:t>
            </a:r>
            <a:r>
              <a:rPr lang="en-US" altLang="ko-KR" sz="1400" i="1" dirty="0"/>
              <a:t>.</a:t>
            </a:r>
          </a:p>
          <a:p>
            <a:pPr lvl="1"/>
            <a:r>
              <a:rPr lang="en-US" altLang="ko-KR" sz="1400" i="1" dirty="0"/>
              <a:t> </a:t>
            </a:r>
            <a:r>
              <a:rPr lang="en-US" altLang="ko-KR" sz="1400" dirty="0"/>
              <a:t>W. Liu,</a:t>
            </a:r>
            <a:r>
              <a:rPr lang="ko-KR" altLang="en-US" sz="1400" dirty="0"/>
              <a:t> </a:t>
            </a:r>
            <a:r>
              <a:rPr lang="en-US" altLang="ko-KR" sz="1400" dirty="0"/>
              <a:t>D.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Anguelov</a:t>
            </a:r>
            <a:r>
              <a:rPr lang="en-US" altLang="ko-KR" sz="1400" dirty="0"/>
              <a:t>, D. Erhan, C. </a:t>
            </a:r>
            <a:r>
              <a:rPr lang="en-US" altLang="ko-KR" sz="1400" dirty="0" err="1"/>
              <a:t>Szegedy</a:t>
            </a:r>
            <a:r>
              <a:rPr lang="en-US" altLang="ko-KR" sz="1400" dirty="0"/>
              <a:t>, S. Reed, C. Y. Fu, and A. C. Berg, “SSD: Single Shot </a:t>
            </a:r>
            <a:r>
              <a:rPr lang="en-US" altLang="ko-KR" sz="1400" dirty="0" err="1"/>
              <a:t>Multibox</a:t>
            </a:r>
            <a:r>
              <a:rPr lang="en-US" altLang="ko-KR" sz="1400" dirty="0"/>
              <a:t> Detector,”</a:t>
            </a:r>
            <a:r>
              <a:rPr lang="en-US" altLang="ko-KR" sz="1400" i="1" dirty="0"/>
              <a:t> European Conference on Computer Vision</a:t>
            </a:r>
            <a:r>
              <a:rPr lang="en-US" altLang="ko-KR" sz="1400" dirty="0"/>
              <a:t>, Amsterdam, Netherlands, October 8-16, 2016. </a:t>
            </a:r>
          </a:p>
          <a:p>
            <a:pPr lvl="1"/>
            <a:r>
              <a:rPr lang="en-US" altLang="ko-KR" sz="1400" dirty="0"/>
              <a:t>C. Y. Fu, W. Liu, A. </a:t>
            </a:r>
            <a:r>
              <a:rPr lang="en-US" altLang="ko-KR" sz="1400" dirty="0" err="1"/>
              <a:t>Ranga</a:t>
            </a:r>
            <a:r>
              <a:rPr lang="en-US" altLang="ko-KR" sz="1400" dirty="0"/>
              <a:t>, A. </a:t>
            </a:r>
            <a:r>
              <a:rPr lang="en-US" altLang="ko-KR" sz="1400" dirty="0" err="1"/>
              <a:t>Tyagi</a:t>
            </a:r>
            <a:r>
              <a:rPr lang="en-US" altLang="ko-KR" sz="1400" dirty="0"/>
              <a:t>, and A. C. Berg, “DSSD: Deconvolutional Single Shot Detector,” 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, </a:t>
            </a:r>
            <a:r>
              <a:rPr lang="en-US" altLang="ko-KR" sz="1400" dirty="0"/>
              <a:t>2017</a:t>
            </a:r>
            <a:r>
              <a:rPr lang="en-US" altLang="ko-KR" sz="1400" i="1" dirty="0"/>
              <a:t>.</a:t>
            </a:r>
          </a:p>
          <a:p>
            <a:pPr lvl="1"/>
            <a:r>
              <a:rPr lang="en-US" altLang="ko-KR" sz="1400" dirty="0"/>
              <a:t>P. Hu and D. Ramanan, “Finding Tiny Faces,” 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, </a:t>
            </a:r>
            <a:r>
              <a:rPr lang="en-US" altLang="ko-KR" sz="1400" dirty="0"/>
              <a:t>2016</a:t>
            </a:r>
            <a:r>
              <a:rPr lang="en-US" altLang="ko-KR" sz="1400" i="1" dirty="0"/>
              <a:t>.</a:t>
            </a:r>
          </a:p>
          <a:p>
            <a:pPr lvl="1"/>
            <a:r>
              <a:rPr lang="en-US" altLang="ko-KR" sz="1400" dirty="0"/>
              <a:t>J. </a:t>
            </a:r>
            <a:r>
              <a:rPr lang="en-US" altLang="ko-KR" sz="1400" dirty="0" err="1"/>
              <a:t>Redmon</a:t>
            </a:r>
            <a:r>
              <a:rPr lang="en-US" altLang="ko-KR" sz="1400" dirty="0"/>
              <a:t>, S. </a:t>
            </a:r>
            <a:r>
              <a:rPr lang="en-US" altLang="ko-KR" sz="1400" dirty="0" err="1"/>
              <a:t>Divvala</a:t>
            </a:r>
            <a:r>
              <a:rPr lang="en-US" altLang="ko-KR" sz="1400" dirty="0"/>
              <a:t>, R. </a:t>
            </a:r>
            <a:r>
              <a:rPr lang="en-US" altLang="ko-KR" sz="1400" dirty="0" err="1"/>
              <a:t>Girshick</a:t>
            </a:r>
            <a:r>
              <a:rPr lang="en-US" altLang="ko-KR" sz="1400" dirty="0"/>
              <a:t>, A. </a:t>
            </a:r>
            <a:r>
              <a:rPr lang="en-US" altLang="ko-KR" sz="1400" dirty="0" err="1"/>
              <a:t>Farhadi</a:t>
            </a:r>
            <a:r>
              <a:rPr lang="en-US" altLang="ko-KR" sz="1400" dirty="0"/>
              <a:t>,</a:t>
            </a:r>
            <a:r>
              <a:rPr lang="en-US" altLang="ko-KR" sz="1400" i="1" dirty="0"/>
              <a:t> </a:t>
            </a:r>
            <a:r>
              <a:rPr lang="en-US" altLang="ko-KR" sz="1400" dirty="0"/>
              <a:t>“You Only Look Once: Unified, Real-Time Object Detection,” 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, </a:t>
            </a:r>
            <a:r>
              <a:rPr lang="en-US" altLang="ko-KR" sz="1400" dirty="0"/>
              <a:t>2016</a:t>
            </a:r>
            <a:r>
              <a:rPr lang="en-US" altLang="ko-KR" sz="1400" i="1" dirty="0"/>
              <a:t>.</a:t>
            </a:r>
          </a:p>
          <a:p>
            <a:pPr lvl="1"/>
            <a:r>
              <a:rPr lang="en-US" altLang="ko-KR" sz="1400" dirty="0"/>
              <a:t>J. </a:t>
            </a:r>
            <a:r>
              <a:rPr lang="en-US" altLang="ko-KR" sz="1400" dirty="0" err="1"/>
              <a:t>Redmon</a:t>
            </a:r>
            <a:r>
              <a:rPr lang="en-US" altLang="ko-KR" sz="1400" dirty="0"/>
              <a:t> and A. </a:t>
            </a:r>
            <a:r>
              <a:rPr lang="en-US" altLang="ko-KR" sz="1400" dirty="0" err="1"/>
              <a:t>Farhadi</a:t>
            </a:r>
            <a:r>
              <a:rPr lang="en-US" altLang="ko-KR" sz="1400" dirty="0"/>
              <a:t>, “YOLO9000: Better, Faster, Stronger,” </a:t>
            </a:r>
            <a:r>
              <a:rPr lang="en-US" altLang="ko-KR" sz="1400" i="1" dirty="0" err="1"/>
              <a:t>arXiv</a:t>
            </a:r>
            <a:r>
              <a:rPr lang="en-US" altLang="ko-KR" sz="1400" dirty="0"/>
              <a:t>, 2016.</a:t>
            </a:r>
          </a:p>
          <a:p>
            <a:pPr lvl="1"/>
            <a:r>
              <a:rPr lang="en-US" altLang="ko-KR" sz="1400" dirty="0"/>
              <a:t>S. Ren, K. He, R. </a:t>
            </a:r>
            <a:r>
              <a:rPr lang="en-US" altLang="ko-KR" sz="1400" dirty="0" err="1"/>
              <a:t>Girshick</a:t>
            </a:r>
            <a:r>
              <a:rPr lang="en-US" altLang="ko-KR" sz="1400" dirty="0"/>
              <a:t>, and J. Sun, “Faster R-CNN: Towards Real-Time Object Detection with Region Proposal Networks,” </a:t>
            </a:r>
            <a:r>
              <a:rPr lang="en-US" altLang="ko-KR" sz="1400" i="1" dirty="0" err="1"/>
              <a:t>arXiv</a:t>
            </a:r>
            <a:r>
              <a:rPr lang="en-US" altLang="ko-KR" sz="1400" dirty="0"/>
              <a:t>, 2015.</a:t>
            </a:r>
          </a:p>
          <a:p>
            <a:pPr lvl="1"/>
            <a:r>
              <a:rPr lang="en-US" altLang="ko-KR" sz="1400" dirty="0"/>
              <a:t>J. Dai, Y. Li, K. He, and J. Sun, “R-FCN: Object Detection via Region-based Fully Convolutional Networks,” 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, </a:t>
            </a:r>
            <a:r>
              <a:rPr lang="en-US" altLang="ko-KR" sz="1400" dirty="0"/>
              <a:t>2016.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493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Template_CVPR_office2007_by_MS</Template>
  <TotalTime>126288</TotalTime>
  <Words>1111</Words>
  <Application>Microsoft Office PowerPoint</Application>
  <PresentationFormat>화면 슬라이드 쇼(4:3)</PresentationFormat>
  <Paragraphs>159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25" baseType="lpstr">
      <vt:lpstr>HY견고딕</vt:lpstr>
      <vt:lpstr>HY바다L</vt:lpstr>
      <vt:lpstr>Monotype Sorts</vt:lpstr>
      <vt:lpstr>굴림</vt:lpstr>
      <vt:lpstr>맑은 고딕</vt:lpstr>
      <vt:lpstr>새굴림</vt:lpstr>
      <vt:lpstr>Arial</vt:lpstr>
      <vt:lpstr>Arial Black</vt:lpstr>
      <vt:lpstr>Cambria Math</vt:lpstr>
      <vt:lpstr>Copperplate Gothic Light</vt:lpstr>
      <vt:lpstr>Times New Roman</vt:lpstr>
      <vt:lpstr>Wingdings</vt:lpstr>
      <vt:lpstr>Template_CVPR_office2007_by_MS</vt:lpstr>
      <vt:lpstr>디자인 사용자 지정</vt:lpstr>
      <vt:lpstr>테마1</vt:lpstr>
      <vt:lpstr>1_디자인 사용자 지정</vt:lpstr>
      <vt:lpstr>Object Detection with Single Shot MultiBox Detector</vt:lpstr>
      <vt:lpstr>Introduction</vt:lpstr>
      <vt:lpstr>Survey on Related Works</vt:lpstr>
      <vt:lpstr>Survey on Related Works (cont.)</vt:lpstr>
      <vt:lpstr>Methods</vt:lpstr>
      <vt:lpstr>Methods (cont.)</vt:lpstr>
      <vt:lpstr>Methods (cont.)</vt:lpstr>
      <vt:lpstr>Experiments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Ryan</cp:lastModifiedBy>
  <cp:revision>3790</cp:revision>
  <cp:lastPrinted>2017-05-26T04:52:41Z</cp:lastPrinted>
  <dcterms:created xsi:type="dcterms:W3CDTF">2014-03-28T01:54:29Z</dcterms:created>
  <dcterms:modified xsi:type="dcterms:W3CDTF">2017-06-13T14:25:31Z</dcterms:modified>
</cp:coreProperties>
</file>