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5"/>
  </p:notesMasterIdLst>
  <p:handoutMasterIdLst>
    <p:handoutMasterId r:id="rId46"/>
  </p:handoutMasterIdLst>
  <p:sldIdLst>
    <p:sldId id="279" r:id="rId5"/>
    <p:sldId id="287" r:id="rId6"/>
    <p:sldId id="290" r:id="rId7"/>
    <p:sldId id="291" r:id="rId8"/>
    <p:sldId id="292" r:id="rId9"/>
    <p:sldId id="293" r:id="rId10"/>
    <p:sldId id="346" r:id="rId11"/>
    <p:sldId id="295" r:id="rId12"/>
    <p:sldId id="296" r:id="rId13"/>
    <p:sldId id="338" r:id="rId14"/>
    <p:sldId id="339" r:id="rId15"/>
    <p:sldId id="297" r:id="rId16"/>
    <p:sldId id="301" r:id="rId17"/>
    <p:sldId id="302" r:id="rId18"/>
    <p:sldId id="303" r:id="rId19"/>
    <p:sldId id="304" r:id="rId20"/>
    <p:sldId id="300" r:id="rId21"/>
    <p:sldId id="321" r:id="rId22"/>
    <p:sldId id="320" r:id="rId23"/>
    <p:sldId id="319" r:id="rId24"/>
    <p:sldId id="340" r:id="rId25"/>
    <p:sldId id="341" r:id="rId26"/>
    <p:sldId id="322" r:id="rId27"/>
    <p:sldId id="318" r:id="rId28"/>
    <p:sldId id="317" r:id="rId29"/>
    <p:sldId id="323" r:id="rId30"/>
    <p:sldId id="316" r:id="rId31"/>
    <p:sldId id="315" r:id="rId32"/>
    <p:sldId id="324" r:id="rId33"/>
    <p:sldId id="314" r:id="rId34"/>
    <p:sldId id="342" r:id="rId35"/>
    <p:sldId id="328" r:id="rId36"/>
    <p:sldId id="343" r:id="rId37"/>
    <p:sldId id="344" r:id="rId38"/>
    <p:sldId id="345" r:id="rId39"/>
    <p:sldId id="327" r:id="rId40"/>
    <p:sldId id="329" r:id="rId41"/>
    <p:sldId id="333" r:id="rId42"/>
    <p:sldId id="335" r:id="rId43"/>
    <p:sldId id="337" r:id="rId44"/>
  </p:sldIdLst>
  <p:sldSz cx="12188825" cy="6858000"/>
  <p:notesSz cx="6858000" cy="9144000"/>
  <p:custShowLst>
    <p:custShow name="Custom Show 1" id="0">
      <p:sldLst>
        <p:sld r:id="rId5"/>
        <p:sld r:id="rId6"/>
        <p:sld r:id="rId7"/>
        <p:sld r:id="rId8"/>
        <p:sld r:id="rId9"/>
        <p:sld r:id="rId10"/>
        <p:sld r:id="rId12"/>
        <p:sld r:id="rId13"/>
        <p:sld r:id="rId16"/>
        <p:sld r:id="rId17"/>
        <p:sld r:id="rId18"/>
        <p:sld r:id="rId19"/>
        <p:sld r:id="rId20"/>
        <p:sld r:id="rId5"/>
        <p:sld r:id="rId6"/>
        <p:sld r:id="rId7"/>
        <p:sld r:id="rId8"/>
        <p:sld r:id="rId9"/>
        <p:sld r:id="rId10"/>
        <p:sld r:id="rId12"/>
        <p:sld r:id="rId13"/>
        <p:sld r:id="rId16"/>
        <p:sld r:id="rId17"/>
        <p:sld r:id="rId18"/>
        <p:sld r:id="rId19"/>
        <p:sld r:id="rId20"/>
        <p:sld r:id="rId21"/>
        <p:sld r:id="rId22"/>
        <p:sld r:id="rId23"/>
        <p:sld r:id="rId24"/>
        <p:sld r:id="rId27"/>
        <p:sld r:id="rId28"/>
        <p:sld r:id="rId29"/>
        <p:sld r:id="rId30"/>
        <p:sld r:id="rId31"/>
        <p:sld r:id="rId32"/>
        <p:sld r:id="rId33"/>
        <p:sld r:id="rId34"/>
        <p:sld r:id="rId36"/>
        <p:sld r:id="rId40"/>
        <p:sld r:id="rId41"/>
        <p:sld r:id="rId42"/>
        <p:sld r:id="rId43"/>
        <p:sld r:id="rId44"/>
        <p:sld r:id="rId5"/>
        <p:sld r:id="rId6"/>
        <p:sld r:id="rId7"/>
        <p:sld r:id="rId8"/>
        <p:sld r:id="rId9"/>
        <p:sld r:id="rId10"/>
        <p:sld r:id="rId11"/>
        <p:sld r:id="rId12"/>
        <p:sld r:id="rId13"/>
        <p:sld r:id="rId14"/>
        <p:sld r:id="rId15"/>
        <p:sld r:id="rId16"/>
        <p:sld r:id="rId17"/>
        <p:sld r:id="rId18"/>
        <p:sld r:id="rId19"/>
        <p:sld r:id="rId20"/>
        <p:sld r:id="rId21"/>
        <p:sld r:id="rId22"/>
        <p:sld r:id="rId23"/>
        <p:sld r:id="rId24"/>
        <p:sld r:id="rId25"/>
        <p:sld r:id="rId26"/>
        <p:sld r:id="rId27"/>
        <p:sld r:id="rId28"/>
        <p:sld r:id="rId29"/>
        <p:sld r:id="rId30"/>
        <p:sld r:id="rId31"/>
        <p:sld r:id="rId32"/>
        <p:sld r:id="rId33"/>
        <p:sld r:id="rId34"/>
        <p:sld r:id="rId35"/>
        <p:sld r:id="rId36"/>
        <p:sld r:id="rId37"/>
        <p:sld r:id="rId38"/>
        <p:sld r:id="rId39"/>
        <p:sld r:id="rId40"/>
        <p:sld r:id="rId41"/>
        <p:sld r:id="rId42"/>
        <p:sld r:id="rId43"/>
        <p:sld r:id="rId44"/>
      </p:sldLst>
    </p:custShow>
  </p:custShow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45"/>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p:cViewPr varScale="1">
        <p:scale>
          <a:sx n="74" d="100"/>
          <a:sy n="74" d="100"/>
        </p:scale>
        <p:origin x="582" y="6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pPr/>
              <a:t>06-Jul-17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p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pPr/>
              <a:t>06-Jul-17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p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pPr/>
              <a:t>06-Jul-17</a:t>
            </a:fld>
            <a:endParaRPr/>
          </a:p>
        </p:txBody>
      </p:sp>
      <p:sp>
        <p:nvSpPr>
          <p:cNvPr id="6" name="Slide Number Placeholder 5"/>
          <p:cNvSpPr>
            <a:spLocks noGrp="1"/>
          </p:cNvSpPr>
          <p:nvPr>
            <p:ph type="sldNum" sz="quarter" idx="12"/>
          </p:nvPr>
        </p:nvSpPr>
        <p:spPr/>
        <p:txBody>
          <a:bodyPr/>
          <a:lstStyle/>
          <a:p>
            <a:fld id="{E5FD5434-F838-4DD4-A17B-1CB1A1850DF4}"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pPr/>
              <a:t>06-Jul-17</a:t>
            </a:fld>
            <a:endParaRPr/>
          </a:p>
        </p:txBody>
      </p:sp>
      <p:sp>
        <p:nvSpPr>
          <p:cNvPr id="6" name="Slide Number Placeholder 5"/>
          <p:cNvSpPr>
            <a:spLocks noGrp="1"/>
          </p:cNvSpPr>
          <p:nvPr>
            <p:ph type="sldNum" sz="quarter" idx="12"/>
          </p:nvPr>
        </p:nvSpPr>
        <p:spPr/>
        <p:txBody>
          <a:bodyPr/>
          <a:lstStyle/>
          <a:p>
            <a:fld id="{E5FD5434-F838-4DD4-A17B-1CB1A1850DF4}"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pPr/>
              <a:t>06-Jul-17</a:t>
            </a:fld>
            <a:endParaRPr/>
          </a:p>
        </p:txBody>
      </p:sp>
      <p:sp>
        <p:nvSpPr>
          <p:cNvPr id="6" name="Slide Number Placeholder 5"/>
          <p:cNvSpPr>
            <a:spLocks noGrp="1"/>
          </p:cNvSpPr>
          <p:nvPr>
            <p:ph type="sldNum" sz="quarter" idx="12"/>
          </p:nvPr>
        </p:nvSpPr>
        <p:spPr/>
        <p:txBody>
          <a:bodyPr/>
          <a:lstStyle/>
          <a:p>
            <a:fld id="{E5FD5434-F838-4DD4-A17B-1CB1A1850DF4}"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pPr/>
              <a:t>06-Jul-17</a:t>
            </a:fld>
            <a:endParaRPr/>
          </a:p>
        </p:txBody>
      </p:sp>
      <p:sp>
        <p:nvSpPr>
          <p:cNvPr id="6" name="Slide Number Placeholder 5"/>
          <p:cNvSpPr>
            <a:spLocks noGrp="1"/>
          </p:cNvSpPr>
          <p:nvPr>
            <p:ph type="sldNum" sz="quarter" idx="12"/>
          </p:nvPr>
        </p:nvSpPr>
        <p:spPr/>
        <p:txBody>
          <a:bodyPr/>
          <a:lstStyle/>
          <a:p>
            <a:fld id="{E5FD5434-F838-4DD4-A17B-1CB1A1850DF4}"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pPr/>
              <a:t>06-Jul-17</a:t>
            </a:fld>
            <a:endParaRPr/>
          </a:p>
        </p:txBody>
      </p:sp>
      <p:sp>
        <p:nvSpPr>
          <p:cNvPr id="7" name="Slide Number Placeholder 6"/>
          <p:cNvSpPr>
            <a:spLocks noGrp="1"/>
          </p:cNvSpPr>
          <p:nvPr>
            <p:ph type="sldNum" sz="quarter" idx="12"/>
          </p:nvPr>
        </p:nvSpPr>
        <p:spPr/>
        <p:txBody>
          <a:bodyPr/>
          <a:lstStyle/>
          <a:p>
            <a:fld id="{E5FD5434-F838-4DD4-A17B-1CB1A1850DF4}"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pPr/>
              <a:t>06-Jul-17</a:t>
            </a:fld>
            <a:endParaRPr/>
          </a:p>
        </p:txBody>
      </p:sp>
      <p:sp>
        <p:nvSpPr>
          <p:cNvPr id="9" name="Slide Number Placeholder 8"/>
          <p:cNvSpPr>
            <a:spLocks noGrp="1"/>
          </p:cNvSpPr>
          <p:nvPr>
            <p:ph type="sldNum" sz="quarter" idx="12"/>
          </p:nvPr>
        </p:nvSpPr>
        <p:spPr/>
        <p:txBody>
          <a:bodyPr/>
          <a:lstStyle/>
          <a:p>
            <a:fld id="{E5FD5434-F838-4DD4-A17B-1CB1A1850DF4}"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pPr/>
              <a:t>06-Jul-17</a:t>
            </a:fld>
            <a:endParaRPr/>
          </a:p>
        </p:txBody>
      </p:sp>
      <p:sp>
        <p:nvSpPr>
          <p:cNvPr id="5" name="Slide Number Placeholder 4"/>
          <p:cNvSpPr>
            <a:spLocks noGrp="1"/>
          </p:cNvSpPr>
          <p:nvPr>
            <p:ph type="sldNum" sz="quarter" idx="12"/>
          </p:nvPr>
        </p:nvSpPr>
        <p:spPr/>
        <p:txBody>
          <a:bodyPr/>
          <a:lstStyle/>
          <a:p>
            <a:fld id="{E5FD5434-F838-4DD4-A17B-1CB1A1850DF4}" type="slidenum">
              <a:rPr/>
              <a:p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06-Jul-17</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8.xml"/><Relationship Id="rId1" Type="http://schemas.openxmlformats.org/officeDocument/2006/relationships/video" Target="file:///C:\Users\Omar%20Faheem\Downloads\Demo.avi"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18883" y="1905000"/>
            <a:ext cx="9751060" cy="2147926"/>
          </a:xfrm>
        </p:spPr>
        <p:txBody>
          <a:bodyPr/>
          <a:lstStyle/>
          <a:p>
            <a:r>
              <a:rPr lang="en-US"/>
              <a:t>EASY SHOPPING SYSTEM</a:t>
            </a:r>
            <a:endParaRPr lang="en-US"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Sample Input</a:t>
            </a:r>
          </a:p>
        </p:txBody>
      </p:sp>
      <p:sp>
        <p:nvSpPr>
          <p:cNvPr id="4" name="Text Placeholder 3"/>
          <p:cNvSpPr>
            <a:spLocks noGrp="1"/>
          </p:cNvSpPr>
          <p:nvPr>
            <p:ph type="body" sz="half" idx="2"/>
          </p:nvPr>
        </p:nvSpPr>
        <p:spPr/>
        <p:txBody>
          <a:bodyPr/>
          <a:lstStyle/>
          <a:p>
            <a:r>
              <a:rPr lang="en-US"/>
              <a:t>Let suppose if admin chooses to manage items then he will be able to add or delete different items in their respective list.</a:t>
            </a:r>
          </a:p>
          <a:p>
            <a:r>
              <a:rPr lang="en-US"/>
              <a:t>As you can see here the type of cloth, the price of that cloth and stock of that cloth is entered by admin so after that…</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608012" y="609600"/>
            <a:ext cx="6324600" cy="56388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SAMPLE OUTPUT</a:t>
            </a:r>
          </a:p>
        </p:txBody>
      </p:sp>
      <p:sp>
        <p:nvSpPr>
          <p:cNvPr id="4" name="Text Placeholder 3"/>
          <p:cNvSpPr>
            <a:spLocks noGrp="1"/>
          </p:cNvSpPr>
          <p:nvPr>
            <p:ph type="body" sz="half" idx="2"/>
          </p:nvPr>
        </p:nvSpPr>
        <p:spPr/>
        <p:txBody>
          <a:bodyPr/>
          <a:lstStyle/>
          <a:p>
            <a:r>
              <a:rPr lang="en-US"/>
              <a:t>So after entering that all that information is displayed in their respective pannel </a:t>
            </a:r>
          </a:p>
          <a:p>
            <a:r>
              <a:rPr lang="en-US"/>
              <a:t>Like T-shirt In items pannel, 500 in price pannel and 35 in stock pannel and so on will be don further.</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684212" y="609600"/>
            <a:ext cx="6172199" cy="56388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a:t>FILING </a:t>
            </a:r>
            <a:endParaRPr lang="en-US" sz="4400" dirty="0"/>
          </a:p>
        </p:txBody>
      </p:sp>
      <p:sp>
        <p:nvSpPr>
          <p:cNvPr id="4" name="Text Placeholder 3"/>
          <p:cNvSpPr>
            <a:spLocks noGrp="1"/>
          </p:cNvSpPr>
          <p:nvPr>
            <p:ph type="body" sz="half" idx="2"/>
          </p:nvPr>
        </p:nvSpPr>
        <p:spPr/>
        <p:txBody>
          <a:bodyPr/>
          <a:lstStyle/>
          <a:p>
            <a:r>
              <a:rPr lang="en-US"/>
              <a:t> Filing is all about reading,writing or creating files. In this project we have used all these features i.e :</a:t>
            </a:r>
          </a:p>
          <a:p>
            <a:pPr marL="514350" indent="-514350">
              <a:buAutoNum type="arabicParenR"/>
            </a:pPr>
            <a:r>
              <a:rPr lang="en-US"/>
              <a:t>Creating a file</a:t>
            </a:r>
          </a:p>
          <a:p>
            <a:pPr marL="514350" indent="-514350">
              <a:buAutoNum type="arabicParenR"/>
            </a:pPr>
            <a:r>
              <a:rPr lang="en-US"/>
              <a:t>Writing in a file</a:t>
            </a:r>
          </a:p>
          <a:p>
            <a:pPr marL="514350" indent="-514350">
              <a:buAutoNum type="arabicParenR"/>
            </a:pPr>
            <a:r>
              <a:rPr lang="en-US"/>
              <a:t>Reading from file</a:t>
            </a:r>
          </a:p>
          <a:p>
            <a:pPr marL="514350" indent="-514350">
              <a:buAutoNum type="arabicParenR"/>
            </a:pPr>
            <a:r>
              <a:rPr lang="en-US"/>
              <a:t>Searching in a file</a:t>
            </a:r>
          </a:p>
          <a:p>
            <a:pPr marL="514350" indent="-514350"/>
            <a:r>
              <a:rPr lang="en-US"/>
              <a:t>   </a:t>
            </a:r>
            <a:endParaRPr lang="en-US" dirty="0"/>
          </a:p>
        </p:txBody>
      </p:sp>
      <p:pic>
        <p:nvPicPr>
          <p:cNvPr id="5" name="Content Placeholder 4"/>
          <p:cNvPicPr>
            <a:picLocks noGrp="1" noChangeAspect="1" noChangeArrowheads="1"/>
          </p:cNvPicPr>
          <p:nvPr>
            <p:ph idx="1"/>
          </p:nvPr>
        </p:nvPicPr>
        <p:blipFill>
          <a:blip r:embed="rId2" cstate="print"/>
          <a:srcRect/>
          <a:stretch>
            <a:fillRect/>
          </a:stretch>
        </p:blipFill>
        <p:spPr bwMode="auto">
          <a:xfrm>
            <a:off x="789781" y="685800"/>
            <a:ext cx="6038850" cy="5410199"/>
          </a:xfrm>
          <a:prstGeom prst="rect">
            <a:avLst/>
          </a:prstGeom>
          <a:noFill/>
          <a:ln w="9525">
            <a:noFill/>
            <a:miter lim="800000"/>
            <a:headEnd/>
            <a:tailEnd/>
          </a:ln>
          <a:effectLst/>
        </p:spPr>
      </p:pic>
    </p:spTree>
    <p:extLst>
      <p:ext uri="{BB962C8B-B14F-4D97-AF65-F5344CB8AC3E}">
        <p14:creationId xmlns:p14="http://schemas.microsoft.com/office/powerpoint/2010/main" val="261136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3" name="Picture 2"/>
          <p:cNvPicPr>
            <a:picLocks noChangeAspect="1" noChangeArrowheads="1"/>
          </p:cNvPicPr>
          <p:nvPr/>
        </p:nvPicPr>
        <p:blipFill>
          <a:blip r:embed="rId2" cstate="print"/>
          <a:srcRect/>
          <a:stretch>
            <a:fillRect/>
          </a:stretch>
        </p:blipFill>
        <p:spPr bwMode="auto">
          <a:xfrm>
            <a:off x="684212" y="457200"/>
            <a:ext cx="10820400" cy="5867400"/>
          </a:xfrm>
          <a:prstGeom prst="rect">
            <a:avLst/>
          </a:prstGeom>
          <a:noFill/>
          <a:ln w="9525">
            <a:noFill/>
            <a:miter lim="800000"/>
            <a:headEnd/>
            <a:tailEnd/>
          </a:ln>
          <a:effectLst/>
        </p:spPr>
      </p:pic>
    </p:spTree>
    <p:extLst>
      <p:ext uri="{BB962C8B-B14F-4D97-AF65-F5344CB8AC3E}">
        <p14:creationId xmlns:p14="http://schemas.microsoft.com/office/powerpoint/2010/main" val="32870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noChangeArrowheads="1"/>
          </p:cNvPicPr>
          <p:nvPr/>
        </p:nvPicPr>
        <p:blipFill>
          <a:blip r:embed="rId2" cstate="print"/>
          <a:srcRect/>
          <a:stretch>
            <a:fillRect/>
          </a:stretch>
        </p:blipFill>
        <p:spPr bwMode="auto">
          <a:xfrm>
            <a:off x="836612" y="457200"/>
            <a:ext cx="10439400" cy="58674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Content Placeholder 2"/>
          <p:cNvPicPr>
            <a:picLocks noGrp="1" noChangeAspect="1" noChangeArrowheads="1"/>
          </p:cNvPicPr>
          <p:nvPr>
            <p:ph idx="1"/>
          </p:nvPr>
        </p:nvPicPr>
        <p:blipFill>
          <a:blip r:embed="rId2" cstate="print"/>
          <a:srcRect/>
          <a:stretch>
            <a:fillRect/>
          </a:stretch>
        </p:blipFill>
        <p:spPr bwMode="auto">
          <a:xfrm>
            <a:off x="760412" y="533400"/>
            <a:ext cx="10591800" cy="5715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noChangeArrowheads="1"/>
          </p:cNvPicPr>
          <p:nvPr/>
        </p:nvPicPr>
        <p:blipFill>
          <a:blip r:embed="rId2" cstate="print"/>
          <a:srcRect/>
          <a:stretch>
            <a:fillRect/>
          </a:stretch>
        </p:blipFill>
        <p:spPr bwMode="auto">
          <a:xfrm>
            <a:off x="912812" y="457200"/>
            <a:ext cx="10439400" cy="58674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ATTRIBUTE HANDLING</a:t>
            </a:r>
          </a:p>
        </p:txBody>
      </p:sp>
      <p:sp>
        <p:nvSpPr>
          <p:cNvPr id="4" name="Text Placeholder 3"/>
          <p:cNvSpPr>
            <a:spLocks noGrp="1"/>
          </p:cNvSpPr>
          <p:nvPr>
            <p:ph type="body" sz="half" idx="2"/>
          </p:nvPr>
        </p:nvSpPr>
        <p:spPr/>
        <p:txBody>
          <a:bodyPr/>
          <a:lstStyle/>
          <a:p>
            <a:r>
              <a:rPr lang="en-US"/>
              <a:t>We keep atributes </a:t>
            </a:r>
          </a:p>
          <a:p>
            <a:r>
              <a:rPr lang="en-US"/>
              <a:t>Private because to implement the concept of encapsulation</a:t>
            </a:r>
          </a:p>
          <a:p>
            <a:r>
              <a:rPr lang="en-US"/>
              <a:t>Static because so that it can be shared among shared classes</a:t>
            </a:r>
          </a:p>
          <a:p>
            <a:r>
              <a:rPr lang="en-US"/>
              <a:t>Final because it cannot be changed</a:t>
            </a:r>
          </a:p>
        </p:txBody>
      </p:sp>
      <p:pic>
        <p:nvPicPr>
          <p:cNvPr id="5122" name="Picture 2"/>
          <p:cNvPicPr>
            <a:picLocks noGrp="1" noChangeAspect="1" noChangeArrowheads="1"/>
          </p:cNvPicPr>
          <p:nvPr>
            <p:ph idx="1"/>
          </p:nvPr>
        </p:nvPicPr>
        <p:blipFill>
          <a:blip r:embed="rId2" cstate="print"/>
          <a:srcRect/>
          <a:stretch>
            <a:fillRect/>
          </a:stretch>
        </p:blipFill>
        <p:spPr bwMode="auto">
          <a:xfrm>
            <a:off x="303212" y="762000"/>
            <a:ext cx="6934200" cy="15240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379412" y="2895600"/>
            <a:ext cx="6858000" cy="1447800"/>
          </a:xfrm>
          <a:prstGeom prst="rect">
            <a:avLst/>
          </a:prstGeom>
          <a:noFill/>
          <a:ln w="9525">
            <a:noFill/>
            <a:miter lim="800000"/>
            <a:headEnd/>
            <a:tailEnd/>
          </a:ln>
          <a:effectLst/>
        </p:spPr>
      </p:pic>
      <p:pic>
        <p:nvPicPr>
          <p:cNvPr id="5124" name="Picture 4" descr="C:\Users\Omar Faheem\Pictures\Camera Roll\19758176_1240291212763436_930469876_n.jpg"/>
          <p:cNvPicPr>
            <a:picLocks noChangeAspect="1" noChangeArrowheads="1"/>
          </p:cNvPicPr>
          <p:nvPr/>
        </p:nvPicPr>
        <p:blipFill>
          <a:blip r:embed="rId4" cstate="print"/>
          <a:srcRect/>
          <a:stretch>
            <a:fillRect/>
          </a:stretch>
        </p:blipFill>
        <p:spPr bwMode="auto">
          <a:xfrm>
            <a:off x="379412" y="4876800"/>
            <a:ext cx="6886575" cy="13716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CONSTRUCTOR CALLING AND FUNCTION CALLING</a:t>
            </a:r>
            <a:endParaRPr lang="en-US" dirty="0"/>
          </a:p>
        </p:txBody>
      </p:sp>
      <p:sp>
        <p:nvSpPr>
          <p:cNvPr id="4" name="Text Placeholder 3"/>
          <p:cNvSpPr>
            <a:spLocks noGrp="1"/>
          </p:cNvSpPr>
          <p:nvPr>
            <p:ph type="body" sz="half" idx="2"/>
          </p:nvPr>
        </p:nvSpPr>
        <p:spPr>
          <a:xfrm>
            <a:off x="7821163" y="3200400"/>
            <a:ext cx="3961368" cy="3175000"/>
          </a:xfrm>
        </p:spPr>
        <p:txBody>
          <a:bodyPr>
            <a:normAutofit/>
          </a:bodyPr>
          <a:lstStyle/>
          <a:p>
            <a:pPr algn="ctr"/>
            <a:r>
              <a:rPr lang="en-US" sz="3200"/>
              <a:t>FUNCTION CALLING</a:t>
            </a:r>
            <a:endParaRPr lang="en-US" sz="3200" dirty="0"/>
          </a:p>
        </p:txBody>
      </p:sp>
      <p:pic>
        <p:nvPicPr>
          <p:cNvPr id="6147" name="Picture 3" descr="C:\Users\Omar Faheem\Pictures\Camera Roll\19832386_1240298322762725_2085408089_n.jpg"/>
          <p:cNvPicPr>
            <a:picLocks noGrp="1" noChangeAspect="1" noChangeArrowheads="1"/>
          </p:cNvPicPr>
          <p:nvPr>
            <p:ph idx="1"/>
          </p:nvPr>
        </p:nvPicPr>
        <p:blipFill>
          <a:blip r:embed="rId2" cstate="print"/>
          <a:srcRect/>
          <a:stretch>
            <a:fillRect/>
          </a:stretch>
        </p:blipFill>
        <p:spPr bwMode="auto">
          <a:xfrm>
            <a:off x="455612" y="685800"/>
            <a:ext cx="6781799" cy="2590800"/>
          </a:xfrm>
          <a:prstGeom prst="rect">
            <a:avLst/>
          </a:prstGeom>
          <a:noFill/>
        </p:spPr>
      </p:pic>
      <p:pic>
        <p:nvPicPr>
          <p:cNvPr id="6148" name="Picture 4"/>
          <p:cNvPicPr>
            <a:picLocks noChangeAspect="1" noChangeArrowheads="1"/>
          </p:cNvPicPr>
          <p:nvPr/>
        </p:nvPicPr>
        <p:blipFill>
          <a:blip r:embed="rId3" cstate="print"/>
          <a:srcRect/>
          <a:stretch>
            <a:fillRect/>
          </a:stretch>
        </p:blipFill>
        <p:spPr bwMode="auto">
          <a:xfrm>
            <a:off x="531812" y="3810000"/>
            <a:ext cx="6705600" cy="2438400"/>
          </a:xfrm>
          <a:prstGeom prst="rect">
            <a:avLst/>
          </a:prstGeom>
          <a:noFill/>
          <a:ln w="9525">
            <a:noFill/>
            <a:miter lim="800000"/>
            <a:headEnd/>
            <a:tailEnd/>
          </a:ln>
          <a:effectLst/>
        </p:spPr>
      </p:pic>
    </p:spTree>
    <p:extLst>
      <p:ext uri="{BB962C8B-B14F-4D97-AF65-F5344CB8AC3E}">
        <p14:creationId xmlns:p14="http://schemas.microsoft.com/office/powerpoint/2010/main" val="261136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1" name="Picture 3"/>
          <p:cNvPicPr>
            <a:picLocks noChangeAspect="1" noChangeArrowheads="1"/>
          </p:cNvPicPr>
          <p:nvPr/>
        </p:nvPicPr>
        <p:blipFill>
          <a:blip r:embed="rId2" cstate="print"/>
          <a:srcRect/>
          <a:stretch>
            <a:fillRect/>
          </a:stretch>
        </p:blipFill>
        <p:spPr bwMode="auto">
          <a:xfrm>
            <a:off x="912812" y="457200"/>
            <a:ext cx="10363200" cy="58674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a:t>UNIVERSITY OF KARACHI </a:t>
            </a:r>
            <a:br>
              <a:rPr lang="en-US"/>
            </a:br>
            <a:r>
              <a:rPr lang="en-US"/>
              <a:t>DEPARTMENT OF COMPUTER SCIENCE</a:t>
            </a:r>
            <a:endParaRPr lang="en-US" dirty="0"/>
          </a:p>
        </p:txBody>
      </p:sp>
      <p:sp>
        <p:nvSpPr>
          <p:cNvPr id="14" name="Content Placeholder 13"/>
          <p:cNvSpPr>
            <a:spLocks noGrp="1"/>
          </p:cNvSpPr>
          <p:nvPr>
            <p:ph idx="1"/>
          </p:nvPr>
        </p:nvSpPr>
        <p:spPr/>
        <p:txBody>
          <a:bodyPr>
            <a:normAutofit lnSpcReduction="10000"/>
          </a:bodyPr>
          <a:lstStyle/>
          <a:p>
            <a:pPr>
              <a:buNone/>
            </a:pPr>
            <a:endParaRPr lang="en-US" dirty="0"/>
          </a:p>
          <a:p>
            <a:pPr algn="ctr">
              <a:buNone/>
            </a:pPr>
            <a:r>
              <a:rPr lang="en-US" dirty="0"/>
              <a:t>GROUP MEMBERS :</a:t>
            </a:r>
          </a:p>
          <a:p>
            <a:r>
              <a:rPr lang="en-US" sz="2000" dirty="0"/>
              <a:t>Zain Munir</a:t>
            </a:r>
          </a:p>
          <a:p>
            <a:r>
              <a:rPr lang="en-US" sz="2000" dirty="0" err="1"/>
              <a:t>Faiq</a:t>
            </a:r>
            <a:r>
              <a:rPr lang="en-US" sz="2000" dirty="0"/>
              <a:t> Ehsan</a:t>
            </a:r>
          </a:p>
          <a:p>
            <a:r>
              <a:rPr lang="en-US" sz="2000" dirty="0" err="1"/>
              <a:t>Ramish</a:t>
            </a:r>
            <a:r>
              <a:rPr lang="en-US" sz="2000" dirty="0"/>
              <a:t> Hussain</a:t>
            </a:r>
          </a:p>
          <a:p>
            <a:r>
              <a:rPr lang="en-US" sz="2000" dirty="0"/>
              <a:t>Omar Faheem</a:t>
            </a:r>
          </a:p>
          <a:p>
            <a:r>
              <a:rPr lang="en-US" sz="2000" dirty="0"/>
              <a:t>Hamza Iqbal Mallick</a:t>
            </a:r>
          </a:p>
          <a:p>
            <a:endParaRPr lang="en-US" sz="2000" dirty="0"/>
          </a:p>
          <a:p>
            <a:pPr>
              <a:buNone/>
            </a:pPr>
            <a:r>
              <a:rPr lang="en-US" sz="2000" dirty="0"/>
              <a:t>		</a:t>
            </a:r>
            <a:r>
              <a:rPr lang="en-US" dirty="0"/>
              <a:t>COURSE SUPERVISOR : DR. HUMERA TARIQ</a:t>
            </a:r>
            <a:endParaRPr lang="en-US" sz="2000" dirty="0"/>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descr="C:\Users\Omar Faheem\Pictures\Camera Roll\19848979_1240307842761773_1252325581_n.jpg"/>
          <p:cNvPicPr>
            <a:picLocks noChangeAspect="1" noChangeArrowheads="1"/>
          </p:cNvPicPr>
          <p:nvPr/>
        </p:nvPicPr>
        <p:blipFill>
          <a:blip r:embed="rId2" cstate="print"/>
          <a:srcRect/>
          <a:stretch>
            <a:fillRect/>
          </a:stretch>
        </p:blipFill>
        <p:spPr bwMode="auto">
          <a:xfrm>
            <a:off x="836612" y="457200"/>
            <a:ext cx="10591800" cy="58674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
        <p:nvSpPr>
          <p:cNvPr id="4" name="Text Placeholder 3"/>
          <p:cNvSpPr>
            <a:spLocks noGrp="1"/>
          </p:cNvSpPr>
          <p:nvPr>
            <p:ph type="body" sz="half" idx="2"/>
          </p:nvPr>
        </p:nvSpPr>
        <p:spPr>
          <a:xfrm>
            <a:off x="7821163" y="2971800"/>
            <a:ext cx="3961368" cy="3403600"/>
          </a:xfrm>
        </p:spPr>
        <p:txBody>
          <a:bodyPr>
            <a:normAutofit/>
          </a:bodyPr>
          <a:lstStyle/>
          <a:p>
            <a:pPr algn="ctr"/>
            <a:r>
              <a:rPr lang="en-US" sz="3200"/>
              <a:t>CONSTRUCTOR CALLING</a:t>
            </a:r>
            <a:endParaRPr lang="en-US" sz="3200"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455612" y="533400"/>
            <a:ext cx="6705600" cy="21336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cstate="print"/>
          <a:srcRect/>
          <a:stretch>
            <a:fillRect/>
          </a:stretch>
        </p:blipFill>
        <p:spPr bwMode="auto">
          <a:xfrm>
            <a:off x="455612" y="3581400"/>
            <a:ext cx="6705600" cy="2286000"/>
          </a:xfrm>
          <a:prstGeom prst="rect">
            <a:avLst/>
          </a:prstGeom>
          <a:noFill/>
          <a:ln w="9525">
            <a:noFill/>
            <a:miter lim="800000"/>
            <a:headEnd/>
            <a:tailEnd/>
          </a:ln>
          <a:effectLst/>
        </p:spPr>
      </p:pic>
    </p:spTree>
    <p:extLst>
      <p:ext uri="{BB962C8B-B14F-4D97-AF65-F5344CB8AC3E}">
        <p14:creationId xmlns:p14="http://schemas.microsoft.com/office/powerpoint/2010/main" val="261136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descr="C:\Users\Omar Faheem\Pictures\Camera Roll\19866419_1240321646093726_1964176136_n.jpg"/>
          <p:cNvPicPr>
            <a:picLocks noChangeAspect="1" noChangeArrowheads="1"/>
          </p:cNvPicPr>
          <p:nvPr/>
        </p:nvPicPr>
        <p:blipFill>
          <a:blip r:embed="rId2" cstate="print"/>
          <a:srcRect/>
          <a:stretch>
            <a:fillRect/>
          </a:stretch>
        </p:blipFill>
        <p:spPr bwMode="auto">
          <a:xfrm>
            <a:off x="912812" y="457200"/>
            <a:ext cx="10363200" cy="2667000"/>
          </a:xfrm>
          <a:prstGeom prst="rect">
            <a:avLst/>
          </a:prstGeom>
          <a:noFill/>
        </p:spPr>
      </p:pic>
      <p:pic>
        <p:nvPicPr>
          <p:cNvPr id="11267" name="Picture 3"/>
          <p:cNvPicPr>
            <a:picLocks noChangeAspect="1" noChangeArrowheads="1"/>
          </p:cNvPicPr>
          <p:nvPr/>
        </p:nvPicPr>
        <p:blipFill>
          <a:blip r:embed="rId3" cstate="print"/>
          <a:srcRect/>
          <a:stretch>
            <a:fillRect/>
          </a:stretch>
        </p:blipFill>
        <p:spPr bwMode="auto">
          <a:xfrm>
            <a:off x="912812" y="3733800"/>
            <a:ext cx="10439400" cy="25908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3708400"/>
          </a:xfrm>
        </p:spPr>
        <p:txBody>
          <a:bodyPr/>
          <a:lstStyle/>
          <a:p>
            <a:pPr algn="ctr"/>
            <a:r>
              <a:rPr lang="en-US"/>
              <a:t>OVERLOADING</a:t>
            </a:r>
            <a:endParaRPr lang="en-US" dirty="0"/>
          </a:p>
        </p:txBody>
      </p:sp>
      <p:pic>
        <p:nvPicPr>
          <p:cNvPr id="9219" name="Picture 3" descr="C:\Users\Omar Faheem\Pictures\Camera Roll\19723788_1240338662758691_1747191839_o.jpg"/>
          <p:cNvPicPr>
            <a:picLocks noGrp="1" noChangeAspect="1" noChangeArrowheads="1"/>
          </p:cNvPicPr>
          <p:nvPr>
            <p:ph idx="1"/>
          </p:nvPr>
        </p:nvPicPr>
        <p:blipFill>
          <a:blip r:embed="rId2" cstate="print"/>
          <a:srcRect/>
          <a:stretch>
            <a:fillRect/>
          </a:stretch>
        </p:blipFill>
        <p:spPr bwMode="auto">
          <a:xfrm>
            <a:off x="227012" y="3124200"/>
            <a:ext cx="6858000" cy="1219200"/>
          </a:xfrm>
          <a:prstGeom prst="rect">
            <a:avLst/>
          </a:prstGeom>
          <a:noFill/>
        </p:spPr>
      </p:pic>
    </p:spTree>
    <p:extLst>
      <p:ext uri="{BB962C8B-B14F-4D97-AF65-F5344CB8AC3E}">
        <p14:creationId xmlns:p14="http://schemas.microsoft.com/office/powerpoint/2010/main" val="261136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descr="C:\Users\Omar Faheem\Pictures\Camera Roll\19832448_1240338802758677_740886759_n.jpg"/>
          <p:cNvPicPr>
            <a:picLocks noChangeAspect="1" noChangeArrowheads="1"/>
          </p:cNvPicPr>
          <p:nvPr/>
        </p:nvPicPr>
        <p:blipFill>
          <a:blip r:embed="rId2" cstate="print"/>
          <a:srcRect/>
          <a:stretch>
            <a:fillRect/>
          </a:stretch>
        </p:blipFill>
        <p:spPr bwMode="auto">
          <a:xfrm>
            <a:off x="836612" y="457200"/>
            <a:ext cx="10439400" cy="58674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descr="C:\Users\Omar Faheem\Pictures\Camera Roll\19832740_1240338806092010_1450379611_n.jpg"/>
          <p:cNvPicPr>
            <a:picLocks noChangeAspect="1" noChangeArrowheads="1"/>
          </p:cNvPicPr>
          <p:nvPr/>
        </p:nvPicPr>
        <p:blipFill>
          <a:blip r:embed="rId2" cstate="print"/>
          <a:srcRect/>
          <a:stretch>
            <a:fillRect/>
          </a:stretch>
        </p:blipFill>
        <p:spPr bwMode="auto">
          <a:xfrm>
            <a:off x="912812" y="457200"/>
            <a:ext cx="10439400" cy="57150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3479800"/>
          </a:xfrm>
        </p:spPr>
        <p:txBody>
          <a:bodyPr/>
          <a:lstStyle/>
          <a:p>
            <a:pPr algn="ctr"/>
            <a:r>
              <a:rPr lang="en-US"/>
              <a:t>ARRAY OF SIMILAR OBJECTS</a:t>
            </a:r>
            <a:endParaRPr lang="en-US" dirty="0"/>
          </a:p>
        </p:txBody>
      </p:sp>
      <p:pic>
        <p:nvPicPr>
          <p:cNvPr id="19460" name="Picture 4"/>
          <p:cNvPicPr>
            <a:picLocks noGrp="1" noChangeAspect="1" noChangeArrowheads="1"/>
          </p:cNvPicPr>
          <p:nvPr>
            <p:ph idx="1"/>
          </p:nvPr>
        </p:nvPicPr>
        <p:blipFill>
          <a:blip r:embed="rId2" cstate="print"/>
          <a:srcRect/>
          <a:stretch>
            <a:fillRect/>
          </a:stretch>
        </p:blipFill>
        <p:spPr bwMode="auto">
          <a:xfrm>
            <a:off x="508000" y="381000"/>
            <a:ext cx="6602413" cy="6019800"/>
          </a:xfrm>
          <a:prstGeom prst="rect">
            <a:avLst/>
          </a:prstGeom>
          <a:noFill/>
          <a:ln w="9525">
            <a:noFill/>
            <a:miter lim="800000"/>
            <a:headEnd/>
            <a:tailEnd/>
          </a:ln>
          <a:effectLst/>
        </p:spPr>
      </p:pic>
    </p:spTree>
    <p:extLst>
      <p:ext uri="{BB962C8B-B14F-4D97-AF65-F5344CB8AC3E}">
        <p14:creationId xmlns:p14="http://schemas.microsoft.com/office/powerpoint/2010/main" val="261136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ChangeAspect="1" noChangeArrowheads="1"/>
          </p:cNvPicPr>
          <p:nvPr/>
        </p:nvPicPr>
        <p:blipFill>
          <a:blip r:embed="rId2" cstate="print"/>
          <a:srcRect/>
          <a:stretch>
            <a:fillRect/>
          </a:stretch>
        </p:blipFill>
        <p:spPr bwMode="auto">
          <a:xfrm>
            <a:off x="912812" y="457200"/>
            <a:ext cx="10363200" cy="59436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6" name="Picture 2"/>
          <p:cNvPicPr>
            <a:picLocks noChangeAspect="1" noChangeArrowheads="1"/>
          </p:cNvPicPr>
          <p:nvPr/>
        </p:nvPicPr>
        <p:blipFill>
          <a:blip r:embed="rId2" cstate="print"/>
          <a:srcRect/>
          <a:stretch>
            <a:fillRect/>
          </a:stretch>
        </p:blipFill>
        <p:spPr bwMode="auto">
          <a:xfrm>
            <a:off x="836612" y="457200"/>
            <a:ext cx="10439400" cy="5715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INHERITANCE /ABSTRACTION/ OVERRIDING</a:t>
            </a:r>
            <a:endParaRPr lang="en-US" dirty="0"/>
          </a:p>
        </p:txBody>
      </p:sp>
      <p:sp>
        <p:nvSpPr>
          <p:cNvPr id="4" name="Text Placeholder 3"/>
          <p:cNvSpPr>
            <a:spLocks noGrp="1"/>
          </p:cNvSpPr>
          <p:nvPr>
            <p:ph type="body" sz="half" idx="2"/>
          </p:nvPr>
        </p:nvSpPr>
        <p:spPr>
          <a:xfrm>
            <a:off x="7821163" y="3124200"/>
            <a:ext cx="3961368" cy="3251200"/>
          </a:xfrm>
        </p:spPr>
        <p:txBody>
          <a:bodyPr>
            <a:normAutofit/>
          </a:bodyPr>
          <a:lstStyle/>
          <a:p>
            <a:pPr algn="ctr"/>
            <a:r>
              <a:rPr lang="en-US" sz="2800"/>
              <a:t>OVERRIDING</a:t>
            </a:r>
            <a:endParaRPr lang="en-US" sz="2800" dirty="0"/>
          </a:p>
        </p:txBody>
      </p:sp>
      <p:pic>
        <p:nvPicPr>
          <p:cNvPr id="14339" name="Picture 3" descr="C:\Users\Omar Faheem\Pictures\Camera Roll\19807911_1240353716090519_1112963787_o.jpg"/>
          <p:cNvPicPr>
            <a:picLocks noGrp="1" noChangeAspect="1" noChangeArrowheads="1"/>
          </p:cNvPicPr>
          <p:nvPr>
            <p:ph idx="1"/>
          </p:nvPr>
        </p:nvPicPr>
        <p:blipFill>
          <a:blip r:embed="rId2" cstate="print"/>
          <a:srcRect/>
          <a:stretch>
            <a:fillRect/>
          </a:stretch>
        </p:blipFill>
        <p:spPr bwMode="auto">
          <a:xfrm>
            <a:off x="455612" y="381000"/>
            <a:ext cx="6705600" cy="6019800"/>
          </a:xfrm>
          <a:prstGeom prst="rect">
            <a:avLst/>
          </a:prstGeom>
          <a:noFill/>
        </p:spPr>
      </p:pic>
    </p:spTree>
    <p:extLst>
      <p:ext uri="{BB962C8B-B14F-4D97-AF65-F5344CB8AC3E}">
        <p14:creationId xmlns:p14="http://schemas.microsoft.com/office/powerpoint/2010/main" val="261136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533401"/>
            <a:ext cx="10360501" cy="1142999"/>
          </a:xfrm>
        </p:spPr>
        <p:txBody>
          <a:bodyPr>
            <a:normAutofit/>
          </a:bodyPr>
          <a:lstStyle/>
          <a:p>
            <a:pPr lvl="8">
              <a:buNone/>
            </a:pPr>
            <a:r>
              <a:rPr lang="en-US" sz="7200"/>
              <a:t>INTRODUCTION</a:t>
            </a:r>
          </a:p>
          <a:p>
            <a:endParaRPr lang="en-US" sz="7200"/>
          </a:p>
        </p:txBody>
      </p:sp>
      <p:pic>
        <p:nvPicPr>
          <p:cNvPr id="2050" name="Picture 2"/>
          <p:cNvPicPr>
            <a:picLocks noChangeAspect="1" noChangeArrowheads="1"/>
          </p:cNvPicPr>
          <p:nvPr/>
        </p:nvPicPr>
        <p:blipFill>
          <a:blip r:embed="rId2" cstate="print"/>
          <a:srcRect/>
          <a:stretch>
            <a:fillRect/>
          </a:stretch>
        </p:blipFill>
        <p:spPr bwMode="auto">
          <a:xfrm>
            <a:off x="4418012" y="2438400"/>
            <a:ext cx="3352800" cy="27432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descr="C:\Users\Omar Faheem\Pictures\Camera Roll\19873867_1240353706090520_1175156870_n.jpg"/>
          <p:cNvPicPr>
            <a:picLocks noChangeAspect="1" noChangeArrowheads="1"/>
          </p:cNvPicPr>
          <p:nvPr/>
        </p:nvPicPr>
        <p:blipFill>
          <a:blip r:embed="rId2" cstate="print"/>
          <a:srcRect/>
          <a:stretch>
            <a:fillRect/>
          </a:stretch>
        </p:blipFill>
        <p:spPr bwMode="auto">
          <a:xfrm>
            <a:off x="836612" y="381001"/>
            <a:ext cx="10439400" cy="4114800"/>
          </a:xfrm>
          <a:prstGeom prst="rect">
            <a:avLst/>
          </a:prstGeom>
          <a:noFill/>
        </p:spPr>
      </p:pic>
      <p:pic>
        <p:nvPicPr>
          <p:cNvPr id="15363" name="Picture 3" descr="C:\Users\Omar Faheem\Pictures\Camera Roll\19726903_1240354069423817_969999333_o.jpg"/>
          <p:cNvPicPr>
            <a:picLocks noChangeAspect="1" noChangeArrowheads="1"/>
          </p:cNvPicPr>
          <p:nvPr/>
        </p:nvPicPr>
        <p:blipFill>
          <a:blip r:embed="rId3" cstate="print"/>
          <a:srcRect/>
          <a:stretch>
            <a:fillRect/>
          </a:stretch>
        </p:blipFill>
        <p:spPr bwMode="auto">
          <a:xfrm>
            <a:off x="836612" y="4800600"/>
            <a:ext cx="10439400" cy="164782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821163" y="2895600"/>
            <a:ext cx="3961368" cy="3479800"/>
          </a:xfrm>
        </p:spPr>
        <p:txBody>
          <a:bodyPr>
            <a:normAutofit/>
          </a:bodyPr>
          <a:lstStyle/>
          <a:p>
            <a:pPr algn="ctr"/>
            <a:r>
              <a:rPr lang="en-US" sz="3200"/>
              <a:t>INHERITANCE</a:t>
            </a:r>
            <a:endParaRPr lang="en-US" sz="3200" dirty="0"/>
          </a:p>
        </p:txBody>
      </p:sp>
      <p:pic>
        <p:nvPicPr>
          <p:cNvPr id="16387" name="Picture 3"/>
          <p:cNvPicPr>
            <a:picLocks noGrp="1" noChangeAspect="1" noChangeArrowheads="1"/>
          </p:cNvPicPr>
          <p:nvPr>
            <p:ph idx="1"/>
          </p:nvPr>
        </p:nvPicPr>
        <p:blipFill>
          <a:blip r:embed="rId2" cstate="print"/>
          <a:srcRect/>
          <a:stretch>
            <a:fillRect/>
          </a:stretch>
        </p:blipFill>
        <p:spPr bwMode="auto">
          <a:xfrm>
            <a:off x="508000" y="533400"/>
            <a:ext cx="6602413" cy="5715000"/>
          </a:xfrm>
          <a:prstGeom prst="rect">
            <a:avLst/>
          </a:prstGeom>
          <a:noFill/>
          <a:ln w="9525">
            <a:noFill/>
            <a:miter lim="800000"/>
            <a:headEnd/>
            <a:tailEnd/>
          </a:ln>
          <a:effectLst/>
        </p:spPr>
      </p:pic>
    </p:spTree>
    <p:extLst>
      <p:ext uri="{BB962C8B-B14F-4D97-AF65-F5344CB8AC3E}">
        <p14:creationId xmlns:p14="http://schemas.microsoft.com/office/powerpoint/2010/main" val="261136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ChangeAspect="1" noChangeArrowheads="1"/>
          </p:cNvPicPr>
          <p:nvPr/>
        </p:nvPicPr>
        <p:blipFill>
          <a:blip r:embed="rId2" cstate="print"/>
          <a:srcRect/>
          <a:stretch>
            <a:fillRect/>
          </a:stretch>
        </p:blipFill>
        <p:spPr bwMode="auto">
          <a:xfrm>
            <a:off x="912812" y="381000"/>
            <a:ext cx="10439400" cy="58674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ChangeAspect="1" noChangeArrowheads="1"/>
          </p:cNvPicPr>
          <p:nvPr/>
        </p:nvPicPr>
        <p:blipFill>
          <a:blip r:embed="rId2" cstate="print"/>
          <a:srcRect/>
          <a:stretch>
            <a:fillRect/>
          </a:stretch>
        </p:blipFill>
        <p:spPr bwMode="auto">
          <a:xfrm>
            <a:off x="608012" y="457200"/>
            <a:ext cx="10896600" cy="58674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821163" y="2590800"/>
            <a:ext cx="3961368" cy="3784600"/>
          </a:xfrm>
        </p:spPr>
        <p:txBody>
          <a:bodyPr>
            <a:normAutofit/>
          </a:bodyPr>
          <a:lstStyle/>
          <a:p>
            <a:pPr algn="ctr"/>
            <a:r>
              <a:rPr lang="en-US" sz="3200"/>
              <a:t>ABSTRACTION</a:t>
            </a:r>
            <a:endParaRPr lang="en-US" sz="3200" dirty="0"/>
          </a:p>
        </p:txBody>
      </p:sp>
      <p:pic>
        <p:nvPicPr>
          <p:cNvPr id="22530" name="Picture 2" descr="C:\Users\Omar Faheem\Pictures\Camera Roll\19832830_1240357379423486_245909958_n.jpg"/>
          <p:cNvPicPr>
            <a:picLocks noGrp="1" noChangeAspect="1" noChangeArrowheads="1"/>
          </p:cNvPicPr>
          <p:nvPr>
            <p:ph idx="1"/>
          </p:nvPr>
        </p:nvPicPr>
        <p:blipFill>
          <a:blip r:embed="rId2" cstate="print"/>
          <a:srcRect/>
          <a:stretch>
            <a:fillRect/>
          </a:stretch>
        </p:blipFill>
        <p:spPr bwMode="auto">
          <a:xfrm>
            <a:off x="508000" y="1752600"/>
            <a:ext cx="6602413" cy="2895600"/>
          </a:xfrm>
          <a:prstGeom prst="rect">
            <a:avLst/>
          </a:prstGeom>
          <a:noFill/>
        </p:spPr>
      </p:pic>
    </p:spTree>
    <p:extLst>
      <p:ext uri="{BB962C8B-B14F-4D97-AF65-F5344CB8AC3E}">
        <p14:creationId xmlns:p14="http://schemas.microsoft.com/office/powerpoint/2010/main" val="261136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3554" name="Picture 2" descr="C:\Users\Omar Faheem\Pictures\Camera Roll\19883648_1240357382756819_294637507_n.jpg"/>
          <p:cNvPicPr>
            <a:picLocks noChangeAspect="1" noChangeArrowheads="1"/>
          </p:cNvPicPr>
          <p:nvPr/>
        </p:nvPicPr>
        <p:blipFill>
          <a:blip r:embed="rId2" cstate="print"/>
          <a:srcRect/>
          <a:stretch>
            <a:fillRect/>
          </a:stretch>
        </p:blipFill>
        <p:spPr bwMode="auto">
          <a:xfrm>
            <a:off x="836612" y="457200"/>
            <a:ext cx="10439400" cy="56388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82600"/>
            <a:ext cx="10360501" cy="3708400"/>
          </a:xfrm>
        </p:spPr>
        <p:txBody>
          <a:bodyPr>
            <a:normAutofit/>
          </a:bodyPr>
          <a:lstStyle/>
          <a:p>
            <a:r>
              <a:rPr lang="en-US" sz="6600"/>
              <a:t>DISCRETE MATHEMATICS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3327400"/>
          </a:xfrm>
        </p:spPr>
        <p:txBody>
          <a:bodyPr/>
          <a:lstStyle/>
          <a:p>
            <a:pPr algn="ctr"/>
            <a:r>
              <a:rPr lang="en-US"/>
              <a:t>SELECTION SORTING</a:t>
            </a:r>
            <a:endParaRPr lang="en-US" dirty="0"/>
          </a:p>
        </p:txBody>
      </p:sp>
      <p:pic>
        <p:nvPicPr>
          <p:cNvPr id="24579" name="Picture 3"/>
          <p:cNvPicPr>
            <a:picLocks noGrp="1" noChangeAspect="1" noChangeArrowheads="1"/>
          </p:cNvPicPr>
          <p:nvPr>
            <p:ph idx="1"/>
          </p:nvPr>
        </p:nvPicPr>
        <p:blipFill>
          <a:blip r:embed="rId2" cstate="print"/>
          <a:srcRect/>
          <a:stretch>
            <a:fillRect/>
          </a:stretch>
        </p:blipFill>
        <p:spPr bwMode="auto">
          <a:xfrm>
            <a:off x="227012" y="381000"/>
            <a:ext cx="7162800" cy="6095999"/>
          </a:xfrm>
          <a:prstGeom prst="rect">
            <a:avLst/>
          </a:prstGeom>
          <a:noFill/>
          <a:ln w="9525">
            <a:noFill/>
            <a:miter lim="800000"/>
            <a:headEnd/>
            <a:tailEnd/>
          </a:ln>
          <a:effectLst/>
        </p:spPr>
      </p:pic>
    </p:spTree>
    <p:extLst>
      <p:ext uri="{BB962C8B-B14F-4D97-AF65-F5344CB8AC3E}">
        <p14:creationId xmlns:p14="http://schemas.microsoft.com/office/powerpoint/2010/main" val="261136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762001"/>
            <a:ext cx="9751060" cy="2209800"/>
          </a:xfrm>
        </p:spPr>
        <p:txBody>
          <a:bodyPr>
            <a:noAutofit/>
          </a:bodyPr>
          <a:lstStyle/>
          <a:p>
            <a:pPr algn="ctr"/>
            <a:r>
              <a:rPr lang="en-US" sz="6000"/>
              <a:t>LEARNING AND ACHIEVEMENTS</a:t>
            </a:r>
          </a:p>
        </p:txBody>
      </p:sp>
      <p:sp>
        <p:nvSpPr>
          <p:cNvPr id="3" name="Text Placeholder 2"/>
          <p:cNvSpPr>
            <a:spLocks noGrp="1"/>
          </p:cNvSpPr>
          <p:nvPr>
            <p:ph type="body" idx="1"/>
          </p:nvPr>
        </p:nvSpPr>
        <p:spPr>
          <a:xfrm>
            <a:off x="1218883" y="3632200"/>
            <a:ext cx="9751060" cy="2540000"/>
          </a:xfrm>
        </p:spPr>
        <p:txBody>
          <a:bodyPr/>
          <a:lstStyle/>
          <a:p>
            <a:r>
              <a:rPr lang="en-US"/>
              <a:t>1)JAVA FX</a:t>
            </a:r>
          </a:p>
          <a:p>
            <a:r>
              <a:rPr lang="en-US"/>
              <a:t>2)ARRAY LIST</a:t>
            </a:r>
          </a:p>
          <a:p>
            <a:r>
              <a:rPr lang="en-US"/>
              <a:t>3)SORTING</a:t>
            </a:r>
          </a:p>
          <a:p>
            <a:r>
              <a:rPr lang="en-US"/>
              <a:t>4)FILING</a:t>
            </a:r>
          </a:p>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1524001"/>
            <a:ext cx="9751060" cy="1524000"/>
          </a:xfrm>
        </p:spPr>
        <p:txBody>
          <a:bodyPr/>
          <a:lstStyle/>
          <a:p>
            <a:pPr algn="ctr"/>
            <a:r>
              <a:rPr lang="en-US"/>
              <a:t>IMPROVEMENTS AND FUTURE WORKS</a:t>
            </a:r>
          </a:p>
        </p:txBody>
      </p:sp>
      <p:sp>
        <p:nvSpPr>
          <p:cNvPr id="3" name="Text Placeholder 2"/>
          <p:cNvSpPr>
            <a:spLocks noGrp="1"/>
          </p:cNvSpPr>
          <p:nvPr>
            <p:ph type="body" idx="1"/>
          </p:nvPr>
        </p:nvSpPr>
        <p:spPr>
          <a:xfrm>
            <a:off x="1218883" y="3632200"/>
            <a:ext cx="9751060" cy="1930400"/>
          </a:xfrm>
        </p:spPr>
        <p:txBody>
          <a:bodyPr/>
          <a:lstStyle/>
          <a:p>
            <a:r>
              <a:rPr lang="en-US"/>
              <a:t>1)Thinking to upgrade as mobile application</a:t>
            </a:r>
          </a:p>
          <a:p>
            <a:r>
              <a:rPr lang="en-US"/>
              <a:t>2)Graphs</a:t>
            </a:r>
          </a:p>
          <a:p>
            <a:r>
              <a:rPr lang="en-US"/>
              <a:t>3)Price range</a:t>
            </a:r>
          </a:p>
          <a:p>
            <a:endParaRPr lang="en-US"/>
          </a:p>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sz="4400"/>
              <a:t>PROBLEM STATEMENT</a:t>
            </a:r>
          </a:p>
        </p:txBody>
      </p:sp>
      <p:sp>
        <p:nvSpPr>
          <p:cNvPr id="3" name="Content Placeholder 2"/>
          <p:cNvSpPr>
            <a:spLocks noGrp="1"/>
          </p:cNvSpPr>
          <p:nvPr>
            <p:ph idx="1"/>
          </p:nvPr>
        </p:nvSpPr>
        <p:spPr/>
        <p:txBody>
          <a:bodyPr/>
          <a:lstStyle/>
          <a:p>
            <a:pPr algn="ctr">
              <a:buNone/>
            </a:pPr>
            <a:r>
              <a:rPr lang="en-US"/>
              <a:t>The objective of the project is to do the online shopping. Online shopping is the process whereby consumers directly buy goods,services etc. from a seller interactively in real-time without an intermediary service over the internet.</a:t>
            </a:r>
          </a:p>
          <a:p>
            <a:pPr algn="ctr">
              <a:buNone/>
            </a:pPr>
            <a:r>
              <a:rPr lang="en-US"/>
              <a:t>     From our “EASY SHOPPING SYSTEM” shoppers can visit web stores from the comfort of their homes and shop as they sit in front of the computer and can buy a variety of items from online stores. In fact, people can purchase about  anything any product like books,clothing,household appliances and many other products from an online store. </a:t>
            </a:r>
          </a:p>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82600"/>
            <a:ext cx="10360501" cy="3098800"/>
          </a:xfrm>
        </p:spPr>
        <p:txBody>
          <a:bodyPr>
            <a:normAutofit/>
          </a:bodyPr>
          <a:lstStyle/>
          <a:p>
            <a:pPr algn="ctr"/>
            <a:r>
              <a:rPr lang="en-US" sz="6600"/>
              <a:t>THANKYOU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a:t>IMPORTANCE</a:t>
            </a:r>
          </a:p>
        </p:txBody>
      </p:sp>
      <p:sp>
        <p:nvSpPr>
          <p:cNvPr id="3" name="Content Placeholder 2"/>
          <p:cNvSpPr>
            <a:spLocks noGrp="1"/>
          </p:cNvSpPr>
          <p:nvPr>
            <p:ph idx="1"/>
          </p:nvPr>
        </p:nvSpPr>
        <p:spPr/>
        <p:txBody>
          <a:bodyPr>
            <a:normAutofit fontScale="92500" lnSpcReduction="10000"/>
          </a:bodyPr>
          <a:lstStyle/>
          <a:p>
            <a:pPr algn="ctr">
              <a:buNone/>
            </a:pPr>
            <a:r>
              <a:rPr lang="en-US"/>
              <a:t>To solve the given problem is important because it provides as many facilities like:</a:t>
            </a:r>
          </a:p>
          <a:p>
            <a:pPr algn="just">
              <a:buNone/>
            </a:pPr>
            <a:r>
              <a:rPr lang="en-US"/>
              <a:t>1)CONVENIENCE:  Shopping online is convenient . You don’t need to get dressed or to wait for the store to open. You can easily visit their website, find the product you want and buy it without getting out of your home.</a:t>
            </a:r>
          </a:p>
          <a:p>
            <a:pPr algn="just">
              <a:buNone/>
            </a:pPr>
            <a:r>
              <a:rPr lang="en-US"/>
              <a:t>2)Variety : Shopping online allows you to find many products that you wouldn’t be able to find in a physical store.</a:t>
            </a:r>
          </a:p>
          <a:p>
            <a:pPr algn="just">
              <a:buNone/>
            </a:pPr>
            <a:r>
              <a:rPr lang="en-US"/>
              <a:t>3)Save Time : With just a couple of clicks of the mouse, you can purchase your shopping orders and instantly move to other things , which can save time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EASY SHOPPING SYSTEM PROJECT INCLUDES FOLLOWING THINGS:</a:t>
            </a:r>
          </a:p>
        </p:txBody>
      </p:sp>
      <p:sp>
        <p:nvSpPr>
          <p:cNvPr id="3" name="Content Placeholder 2"/>
          <p:cNvSpPr>
            <a:spLocks noGrp="1"/>
          </p:cNvSpPr>
          <p:nvPr>
            <p:ph idx="1"/>
          </p:nvPr>
        </p:nvSpPr>
        <p:spPr>
          <a:xfrm>
            <a:off x="914162" y="2209800"/>
            <a:ext cx="10360501" cy="4064001"/>
          </a:xfrm>
        </p:spPr>
        <p:txBody>
          <a:bodyPr/>
          <a:lstStyle/>
          <a:p>
            <a:pPr marL="274320" lvl="4">
              <a:spcBef>
                <a:spcPts val="1600"/>
              </a:spcBef>
              <a:buSzPct val="90000"/>
            </a:pPr>
            <a:r>
              <a:rPr lang="en-US" sz="2400"/>
              <a:t>It includes all the four principles of “OBJECT ORIENTED PROGRAMMING”</a:t>
            </a:r>
          </a:p>
          <a:p>
            <a:pPr marL="274320" lvl="4">
              <a:spcBef>
                <a:spcPts val="1600"/>
              </a:spcBef>
              <a:buSzPct val="90000"/>
            </a:pPr>
            <a:r>
              <a:rPr lang="en-US" sz="2400"/>
              <a:t>It includes filing</a:t>
            </a:r>
          </a:p>
          <a:p>
            <a:pPr marL="274320" lvl="4">
              <a:spcBef>
                <a:spcPts val="1600"/>
              </a:spcBef>
              <a:buSzPct val="90000"/>
            </a:pPr>
            <a:r>
              <a:rPr lang="en-US" sz="2400"/>
              <a:t>Searching, sorting ,insertion, deletion in list is also included</a:t>
            </a:r>
          </a:p>
          <a:p>
            <a:pPr marL="274320" lvl="4">
              <a:spcBef>
                <a:spcPts val="1600"/>
              </a:spcBef>
              <a:buSzPct val="90000"/>
            </a:pPr>
            <a:endParaRPr lang="en-US" sz="1200"/>
          </a:p>
          <a:p>
            <a:endParaRPr lang="en-US" sz="2400"/>
          </a:p>
          <a:p>
            <a:pPr>
              <a:buNone/>
            </a:pPr>
            <a:endParaRPr lang="en-US" sz="2400"/>
          </a:p>
          <a:p>
            <a:endParaRPr lang="en-US"/>
          </a:p>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3479800"/>
          </a:xfrm>
        </p:spPr>
        <p:txBody>
          <a:bodyPr/>
          <a:lstStyle/>
          <a:p>
            <a:pPr algn="ctr"/>
            <a:r>
              <a:rPr lang="en-US" sz="4400"/>
              <a:t>DEMO</a:t>
            </a:r>
            <a:endParaRPr lang="en-US" sz="4400" dirty="0"/>
          </a:p>
        </p:txBody>
      </p:sp>
      <p:sp>
        <p:nvSpPr>
          <p:cNvPr id="4" name="Text Placeholder 3"/>
          <p:cNvSpPr>
            <a:spLocks noGrp="1"/>
          </p:cNvSpPr>
          <p:nvPr>
            <p:ph type="body" sz="half" idx="2"/>
          </p:nvPr>
        </p:nvSpPr>
        <p:spPr/>
        <p:txBody>
          <a:bodyPr/>
          <a:lstStyle/>
          <a:p>
            <a:endParaRPr lang="en-US" dirty="0"/>
          </a:p>
        </p:txBody>
      </p:sp>
      <p:pic>
        <p:nvPicPr>
          <p:cNvPr id="7" name="Demo.avi">
            <a:hlinkClick r:id="" action="ppaction://media"/>
          </p:cNvPr>
          <p:cNvPicPr>
            <a:picLocks noGrp="1" noRot="1" noChangeAspect="1"/>
          </p:cNvPicPr>
          <p:nvPr>
            <p:ph idx="1"/>
            <a:videoFile r:link="rId1"/>
          </p:nvPr>
        </p:nvPicPr>
        <p:blipFill>
          <a:blip r:embed="rId3" cstate="print"/>
          <a:stretch>
            <a:fillRect/>
          </a:stretch>
        </p:blipFill>
        <p:spPr>
          <a:xfrm>
            <a:off x="760412" y="762000"/>
            <a:ext cx="6096000" cy="5105400"/>
          </a:xfrm>
          <a:prstGeom prst="rect">
            <a:avLst/>
          </a:prstGeom>
        </p:spPr>
      </p:pic>
    </p:spTree>
    <p:extLst>
      <p:ext uri="{BB962C8B-B14F-4D97-AF65-F5344CB8AC3E}">
        <p14:creationId xmlns:p14="http://schemas.microsoft.com/office/powerpoint/2010/main" val="261136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41267"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a:t>SAMPLE INPUT </a:t>
            </a:r>
            <a:endParaRPr lang="en-US" sz="4400" dirty="0"/>
          </a:p>
        </p:txBody>
      </p:sp>
      <p:sp>
        <p:nvSpPr>
          <p:cNvPr id="4" name="Text Placeholder 3"/>
          <p:cNvSpPr>
            <a:spLocks noGrp="1"/>
          </p:cNvSpPr>
          <p:nvPr>
            <p:ph type="body" sz="half" idx="2"/>
          </p:nvPr>
        </p:nvSpPr>
        <p:spPr>
          <a:xfrm>
            <a:off x="7821163" y="3048000"/>
            <a:ext cx="3961368" cy="3327399"/>
          </a:xfrm>
        </p:spPr>
        <p:txBody>
          <a:bodyPr/>
          <a:lstStyle/>
          <a:p>
            <a:r>
              <a:rPr lang="en-US"/>
              <a:t>Here username and password is taken as input</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912812" y="838200"/>
            <a:ext cx="6019800" cy="5334000"/>
          </a:xfrm>
          <a:prstGeom prst="rect">
            <a:avLst/>
          </a:prstGeom>
          <a:noFill/>
          <a:ln w="9525">
            <a:noFill/>
            <a:miter lim="800000"/>
            <a:headEnd/>
            <a:tailEnd/>
          </a:ln>
          <a:effectLst/>
        </p:spPr>
      </p:pic>
    </p:spTree>
    <p:extLst>
      <p:ext uri="{BB962C8B-B14F-4D97-AF65-F5344CB8AC3E}">
        <p14:creationId xmlns:p14="http://schemas.microsoft.com/office/powerpoint/2010/main" val="261136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a:t>SAMPLE OUTPUT </a:t>
            </a:r>
            <a:endParaRPr lang="en-US" sz="4400" dirty="0"/>
          </a:p>
        </p:txBody>
      </p:sp>
      <p:sp>
        <p:nvSpPr>
          <p:cNvPr id="4" name="Text Placeholder 3"/>
          <p:cNvSpPr>
            <a:spLocks noGrp="1"/>
          </p:cNvSpPr>
          <p:nvPr>
            <p:ph type="body" sz="half" idx="2"/>
          </p:nvPr>
        </p:nvSpPr>
        <p:spPr>
          <a:xfrm>
            <a:off x="7821163" y="2743200"/>
            <a:ext cx="3961368" cy="3632200"/>
          </a:xfrm>
        </p:spPr>
        <p:txBody>
          <a:bodyPr/>
          <a:lstStyle/>
          <a:p>
            <a:r>
              <a:rPr lang="en-US"/>
              <a:t>As admin login his/her account admin pannel will be shown as output to admin to proceed further. </a:t>
            </a:r>
            <a:endParaRPr lang="en-US" dirty="0"/>
          </a:p>
        </p:txBody>
      </p:sp>
      <p:pic>
        <p:nvPicPr>
          <p:cNvPr id="2050" name="Picture 2" descr="C:\Users\Omar Faheem\Pictures\Camera Roll\19849077_1240283982764159_2020226802_n.jpg"/>
          <p:cNvPicPr>
            <a:picLocks noGrp="1" noChangeAspect="1" noChangeArrowheads="1"/>
          </p:cNvPicPr>
          <p:nvPr>
            <p:ph idx="1"/>
          </p:nvPr>
        </p:nvPicPr>
        <p:blipFill>
          <a:blip r:embed="rId2" cstate="print"/>
          <a:srcRect/>
          <a:stretch>
            <a:fillRect/>
          </a:stretch>
        </p:blipFill>
        <p:spPr bwMode="auto">
          <a:xfrm>
            <a:off x="836612" y="838200"/>
            <a:ext cx="5943600" cy="5334000"/>
          </a:xfrm>
          <a:prstGeom prst="rect">
            <a:avLst/>
          </a:prstGeom>
          <a:noFill/>
        </p:spPr>
      </p:pic>
    </p:spTree>
    <p:extLst>
      <p:ext uri="{BB962C8B-B14F-4D97-AF65-F5344CB8AC3E}">
        <p14:creationId xmlns:p14="http://schemas.microsoft.com/office/powerpoint/2010/main" val="261136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076977-ECB7-44C2-A70D-853BB6B4124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562</TotalTime>
  <Words>540</Words>
  <Application>Microsoft Office PowerPoint</Application>
  <PresentationFormat>Custom</PresentationFormat>
  <Paragraphs>71</Paragraphs>
  <Slides>40</Slides>
  <Notes>0</Notes>
  <HiddenSlides>0</HiddenSlides>
  <MMClips>1</MMClips>
  <ScaleCrop>false</ScaleCrop>
  <HeadingPairs>
    <vt:vector size="8" baseType="variant">
      <vt:variant>
        <vt:lpstr>Fonts Used</vt:lpstr>
      </vt:variant>
      <vt:variant>
        <vt:i4>2</vt:i4>
      </vt:variant>
      <vt:variant>
        <vt:lpstr>Theme</vt:lpstr>
      </vt:variant>
      <vt:variant>
        <vt:i4>1</vt:i4>
      </vt:variant>
      <vt:variant>
        <vt:lpstr>Slide Titles</vt:lpstr>
      </vt:variant>
      <vt:variant>
        <vt:i4>40</vt:i4>
      </vt:variant>
      <vt:variant>
        <vt:lpstr>Custom Shows</vt:lpstr>
      </vt:variant>
      <vt:variant>
        <vt:i4>1</vt:i4>
      </vt:variant>
    </vt:vector>
  </HeadingPairs>
  <TitlesOfParts>
    <vt:vector size="44" baseType="lpstr">
      <vt:lpstr>Arial</vt:lpstr>
      <vt:lpstr>Cambria</vt:lpstr>
      <vt:lpstr>Red Radial 16x9</vt:lpstr>
      <vt:lpstr>EASY SHOPPING SYSTEM</vt:lpstr>
      <vt:lpstr>UNIVERSITY OF KARACHI  DEPARTMENT OF COMPUTER SCIENCE</vt:lpstr>
      <vt:lpstr>PowerPoint Presentation</vt:lpstr>
      <vt:lpstr>  PROBLEM STATEMENT</vt:lpstr>
      <vt:lpstr>IMPORTANCE</vt:lpstr>
      <vt:lpstr>EASY SHOPPING SYSTEM PROJECT INCLUDES FOLLOWING THINGS:</vt:lpstr>
      <vt:lpstr>DEMO</vt:lpstr>
      <vt:lpstr>SAMPLE INPUT </vt:lpstr>
      <vt:lpstr>SAMPLE OUTPUT </vt:lpstr>
      <vt:lpstr>Sample Input</vt:lpstr>
      <vt:lpstr>SAMPLE OUTPUT</vt:lpstr>
      <vt:lpstr>FILING </vt:lpstr>
      <vt:lpstr>PowerPoint Presentation</vt:lpstr>
      <vt:lpstr>PowerPoint Presentation</vt:lpstr>
      <vt:lpstr>PowerPoint Presentation</vt:lpstr>
      <vt:lpstr>PowerPoint Presentation</vt:lpstr>
      <vt:lpstr>ATTRIBUTE HANDLING</vt:lpstr>
      <vt:lpstr>CONSTRUCTOR CALLING AND FUNCTION CALLING</vt:lpstr>
      <vt:lpstr>PowerPoint Presentation</vt:lpstr>
      <vt:lpstr>PowerPoint Presentation</vt:lpstr>
      <vt:lpstr>PowerPoint Presentation</vt:lpstr>
      <vt:lpstr>PowerPoint Presentation</vt:lpstr>
      <vt:lpstr>OVERLOADING</vt:lpstr>
      <vt:lpstr>PowerPoint Presentation</vt:lpstr>
      <vt:lpstr>PowerPoint Presentation</vt:lpstr>
      <vt:lpstr>ARRAY OF SIMILAR OBJECTS</vt:lpstr>
      <vt:lpstr>PowerPoint Presentation</vt:lpstr>
      <vt:lpstr>PowerPoint Presentation</vt:lpstr>
      <vt:lpstr>INHERITANCE /ABSTRACTION/ OVERRIDING</vt:lpstr>
      <vt:lpstr>PowerPoint Presentation</vt:lpstr>
      <vt:lpstr>PowerPoint Presentation</vt:lpstr>
      <vt:lpstr>PowerPoint Presentation</vt:lpstr>
      <vt:lpstr>PowerPoint Presentation</vt:lpstr>
      <vt:lpstr>PowerPoint Presentation</vt:lpstr>
      <vt:lpstr>PowerPoint Presentation</vt:lpstr>
      <vt:lpstr>DISCRETE MATHEMATICS</vt:lpstr>
      <vt:lpstr>SELECTION SORTING</vt:lpstr>
      <vt:lpstr>LEARNING AND ACHIEVEMENTS</vt:lpstr>
      <vt:lpstr>IMPROVEMENTS AND FUTURE WORKS</vt:lpstr>
      <vt:lpstr>THANKYOU !!</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Hamza Iqbal</dc:creator>
  <cp:lastModifiedBy>Hamza Iqbal</cp:lastModifiedBy>
  <cp:revision>63</cp:revision>
  <dcterms:created xsi:type="dcterms:W3CDTF">2017-07-04T06:42:41Z</dcterms:created>
  <dcterms:modified xsi:type="dcterms:W3CDTF">2017-07-06T07:10:49Z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