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sldIdLst>
    <p:sldId id="842" r:id="rId3"/>
    <p:sldId id="885" r:id="rId4"/>
    <p:sldId id="886" r:id="rId5"/>
    <p:sldId id="887" r:id="rId6"/>
    <p:sldId id="888" r:id="rId7"/>
    <p:sldId id="889" r:id="rId8"/>
    <p:sldId id="890" r:id="rId9"/>
    <p:sldId id="891" r:id="rId10"/>
    <p:sldId id="892" r:id="rId11"/>
    <p:sldId id="893" r:id="rId12"/>
    <p:sldId id="894" r:id="rId13"/>
    <p:sldId id="895" r:id="rId14"/>
    <p:sldId id="896" r:id="rId15"/>
    <p:sldId id="897" r:id="rId16"/>
    <p:sldId id="898" r:id="rId17"/>
    <p:sldId id="970" r:id="rId18"/>
    <p:sldId id="971" r:id="rId19"/>
    <p:sldId id="899" r:id="rId20"/>
    <p:sldId id="87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89" d="100"/>
          <a:sy n="89" d="100"/>
        </p:scale>
        <p:origin x="480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find the most likely class, given the document. That is, the c that maximizes</a:t>
            </a:r>
            <a:r>
              <a:rPr lang="en-US" baseline="0" dirty="0"/>
              <a:t> P(</a:t>
            </a:r>
            <a:r>
              <a:rPr lang="en-US" baseline="0" dirty="0" err="1"/>
              <a:t>c|d</a:t>
            </a:r>
            <a:r>
              <a:rPr lang="en-US" baseline="0" dirty="0"/>
              <a:t>).</a:t>
            </a:r>
          </a:p>
          <a:p>
            <a:r>
              <a:rPr lang="en-US" baseline="0" dirty="0"/>
              <a:t>We apply Bayes’ Rule.</a:t>
            </a:r>
          </a:p>
          <a:p>
            <a:r>
              <a:rPr lang="en-US" baseline="0" dirty="0"/>
              <a:t>The denominator of the second line doesn’t depend on c. So the c that maximizes the second line will be exactly the same as the c that maximizes the third line. We can safely drop the denominator because we’re looking for the </a:t>
            </a:r>
            <a:r>
              <a:rPr lang="en-US" baseline="0" dirty="0" err="1"/>
              <a:t>argmax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8"/>
            <a:ext cx="8535737" cy="2801684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325A1-563D-4447-8099-ACE62D61CEC7}"/>
              </a:ext>
            </a:extLst>
          </p:cNvPr>
          <p:cNvSpPr txBox="1"/>
          <p:nvPr/>
        </p:nvSpPr>
        <p:spPr>
          <a:xfrm>
            <a:off x="4572000" y="4286250"/>
            <a:ext cx="267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Monu</a:t>
            </a:r>
            <a:r>
              <a:rPr lang="en-IN" dirty="0"/>
              <a:t> Kumar 17BCS012</a:t>
            </a:r>
          </a:p>
          <a:p>
            <a:r>
              <a:rPr lang="en-IN" dirty="0"/>
              <a:t>Zeeshan Adeen 17BCS020</a:t>
            </a: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8563"/>
            <a:ext cx="7620000" cy="742950"/>
          </a:xfrm>
        </p:spPr>
        <p:txBody>
          <a:bodyPr/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91060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3395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Learning the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/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3009519" y="2592954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587500" imgH="444500" progId="Equation.3">
                  <p:embed/>
                </p:oleObj>
              </mc:Choice>
              <mc:Fallback>
                <p:oleObj name="Equation" r:id="rId5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592954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8550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Create 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fraction of times word </a:t>
            </a:r>
            <a:r>
              <a:rPr lang="en-US" i="1" dirty="0" err="1">
                <a:solidFill>
                  <a:prstClr val="black"/>
                </a:solidFill>
                <a:latin typeface="Calibri"/>
                <a:cs typeface="Calibri"/>
              </a:rPr>
              <a:t>w</a:t>
            </a:r>
            <a:r>
              <a:rPr lang="en-US" i="1" baseline="-25000" dirty="0" err="1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appears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among all words in documents of topic </a:t>
            </a:r>
            <a:r>
              <a:rPr lang="en-US" i="1" dirty="0" err="1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lang="en-US" i="1" baseline="-25000" dirty="0" err="1">
                <a:solidFill>
                  <a:prstClr val="black"/>
                </a:solidFill>
                <a:latin typeface="Calibri"/>
                <a:cs typeface="Calibri"/>
              </a:rPr>
              <a:t>j</a:t>
            </a:r>
            <a:endParaRPr lang="en-US" i="1" baseline="-25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9735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b="1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rPr>
              <a:t>Problem with Maximum Likelihood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33027"/>
              </p:ext>
            </p:extLst>
          </p:nvPr>
        </p:nvGraphicFramePr>
        <p:xfrm>
          <a:off x="1389921" y="2307715"/>
          <a:ext cx="5806946" cy="88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3492360" imgH="533160" progId="Equation.3">
                  <p:embed/>
                </p:oleObj>
              </mc:Choice>
              <mc:Fallback>
                <p:oleObj name="Equation" r:id="rId3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921" y="2307715"/>
                        <a:ext cx="5806946" cy="886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9651" y="1574800"/>
            <a:ext cx="8077200" cy="25415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 and classified in the topic </a:t>
            </a:r>
            <a:r>
              <a:rPr lang="en-US" b="1" dirty="0">
                <a:ea typeface="ＭＳ Ｐゴシック" charset="0"/>
                <a:cs typeface="ＭＳ Ｐゴシック" charset="0"/>
              </a:rPr>
              <a:t>positive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Zero probabilities cannot be conditioned away, no matter the other evidence!</a:t>
            </a: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86599"/>
              </p:ext>
            </p:extLst>
          </p:nvPr>
        </p:nvGraphicFramePr>
        <p:xfrm>
          <a:off x="1997075" y="4199027"/>
          <a:ext cx="4275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2006280" imgH="279360" progId="Equation.3">
                  <p:embed/>
                </p:oleObj>
              </mc:Choice>
              <mc:Fallback>
                <p:oleObj name="Equation" r:id="rId5" imgW="2006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199027"/>
                        <a:ext cx="42751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8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rPr>
              <a:t>Laplace Smoothing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481780"/>
              </p:ext>
            </p:extLst>
          </p:nvPr>
        </p:nvGraphicFramePr>
        <p:xfrm>
          <a:off x="2931932" y="2457908"/>
          <a:ext cx="2752409" cy="8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932" y="2457908"/>
                        <a:ext cx="2752409" cy="825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41250"/>
              </p:ext>
            </p:extLst>
          </p:nvPr>
        </p:nvGraphicFramePr>
        <p:xfrm>
          <a:off x="3145536" y="3429920"/>
          <a:ext cx="2410967" cy="106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536" y="3429920"/>
                        <a:ext cx="2410967" cy="1062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6338"/>
              </p:ext>
            </p:extLst>
          </p:nvPr>
        </p:nvGraphicFramePr>
        <p:xfrm>
          <a:off x="2873412" y="1295153"/>
          <a:ext cx="2810929" cy="92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412" y="1295153"/>
                        <a:ext cx="2810929" cy="929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2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284165"/>
            <a:ext cx="7772400" cy="857250"/>
          </a:xfrm>
        </p:spPr>
        <p:txBody>
          <a:bodyPr/>
          <a:lstStyle/>
          <a:p>
            <a:r>
              <a:rPr lang="en-US" dirty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Calculate </a:t>
            </a:r>
            <a:r>
              <a:rPr lang="en-US" sz="2000" i="1" dirty="0">
                <a:cs typeface="Calibri"/>
              </a:rPr>
              <a:t>P</a:t>
            </a:r>
            <a:r>
              <a:rPr lang="en-US" sz="2000" dirty="0">
                <a:cs typeface="Calibri"/>
              </a:rPr>
              <a:t>(</a:t>
            </a:r>
            <a:r>
              <a:rPr lang="en-US" sz="2000" i="1" dirty="0" err="1">
                <a:cs typeface="Calibri"/>
              </a:rPr>
              <a:t>c</a:t>
            </a:r>
            <a:r>
              <a:rPr lang="en-US" sz="2000" i="1" baseline="-25000" dirty="0" err="1">
                <a:cs typeface="Calibri"/>
              </a:rPr>
              <a:t>j</a:t>
            </a:r>
            <a:r>
              <a:rPr lang="en-US" sz="2000" dirty="0">
                <a:cs typeface="Calibri"/>
              </a:rPr>
              <a:t>)</a:t>
            </a:r>
            <a:r>
              <a:rPr lang="en-US" sz="2000" i="1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Calibri"/>
              </a:rPr>
              <a:t>For each </a:t>
            </a:r>
            <a:r>
              <a:rPr lang="en-US" sz="1800" i="1" dirty="0" err="1">
                <a:cs typeface="Calibri"/>
              </a:rPr>
              <a:t>c</a:t>
            </a:r>
            <a:r>
              <a:rPr lang="en-US" sz="1800" i="1" baseline="-25000" dirty="0" err="1">
                <a:cs typeface="Calibri"/>
              </a:rPr>
              <a:t>j</a:t>
            </a:r>
            <a:r>
              <a:rPr lang="en-US" sz="1800" i="1" baseline="-2500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in </a:t>
            </a:r>
            <a:r>
              <a:rPr lang="en-US" sz="1800" i="1" dirty="0">
                <a:cs typeface="Calibri"/>
              </a:rPr>
              <a:t>C</a:t>
            </a:r>
            <a:r>
              <a:rPr lang="en-US" sz="1800" dirty="0"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1600" i="1" dirty="0">
                <a:cs typeface="Calibri"/>
              </a:rPr>
              <a:t> </a:t>
            </a:r>
            <a:r>
              <a:rPr lang="en-US" sz="1600" i="1" dirty="0" err="1">
                <a:cs typeface="Calibri"/>
              </a:rPr>
              <a:t>docs</a:t>
            </a:r>
            <a:r>
              <a:rPr lang="en-US" sz="1600" i="1" baseline="-25000" dirty="0" err="1">
                <a:cs typeface="Calibri"/>
              </a:rPr>
              <a:t>j</a:t>
            </a:r>
            <a:r>
              <a:rPr lang="en-US" sz="1600" i="1" dirty="0">
                <a:cs typeface="Calibri"/>
              </a:rPr>
              <a:t> </a:t>
            </a:r>
            <a:r>
              <a:rPr lang="en-US" sz="1600" dirty="0">
                <a:cs typeface="Calibri"/>
                <a:sym typeface="Symbol" charset="2"/>
              </a:rPr>
              <a:t></a:t>
            </a:r>
            <a:r>
              <a:rPr lang="en-US" sz="1600" i="1" dirty="0">
                <a:cs typeface="Calibri"/>
                <a:sym typeface="Symbol" charset="2"/>
              </a:rPr>
              <a:t> </a:t>
            </a:r>
            <a:r>
              <a:rPr lang="en-US" sz="1600" dirty="0">
                <a:cs typeface="Calibri"/>
                <a:sym typeface="Symbol" charset="2"/>
              </a:rPr>
              <a:t>all docs with  class =</a:t>
            </a:r>
            <a:r>
              <a:rPr lang="en-US" sz="1600" i="1" dirty="0" err="1">
                <a:cs typeface="Calibri"/>
              </a:rPr>
              <a:t>c</a:t>
            </a:r>
            <a:r>
              <a:rPr lang="en-US" sz="1600" i="1" baseline="-25000" dirty="0" err="1">
                <a:cs typeface="Calibri"/>
              </a:rPr>
              <a:t>j</a:t>
            </a:r>
            <a:endParaRPr lang="en-US" sz="1600" i="1" baseline="-25000" dirty="0">
              <a:cs typeface="Calibri"/>
            </a:endParaRPr>
          </a:p>
          <a:p>
            <a:pPr>
              <a:spcBef>
                <a:spcPts val="0"/>
              </a:spcBef>
            </a:pPr>
            <a:endParaRPr lang="en-US" sz="2000" dirty="0"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04611"/>
            <a:ext cx="4959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  <a:latin typeface="Lucida Grande"/>
                <a:cs typeface="Calibri"/>
              </a:rPr>
              <a:t>Calculate </a:t>
            </a:r>
            <a:r>
              <a:rPr lang="en-US" sz="2000" i="1" dirty="0">
                <a:solidFill>
                  <a:prstClr val="black"/>
                </a:solidFill>
                <a:latin typeface="Lucida Grande"/>
                <a:cs typeface="Calibri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Lucida Grande"/>
                <a:cs typeface="Calibri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Lucida Grande"/>
                <a:cs typeface="Calibri"/>
              </a:rPr>
              <a:t>w</a:t>
            </a:r>
            <a:r>
              <a:rPr lang="en-US" sz="2000" i="1" baseline="-25000" dirty="0" err="1">
                <a:solidFill>
                  <a:prstClr val="black"/>
                </a:solidFill>
                <a:latin typeface="Lucida Grande"/>
                <a:cs typeface="Calibri"/>
              </a:rPr>
              <a:t>k</a:t>
            </a:r>
            <a:r>
              <a:rPr lang="en-US" sz="2000" i="1" dirty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Grande"/>
                <a:cs typeface="Calibri"/>
              </a:rPr>
              <a:t>|</a:t>
            </a:r>
            <a:r>
              <a:rPr lang="en-US" sz="2000" i="1" dirty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i="1" dirty="0" err="1">
                <a:solidFill>
                  <a:prstClr val="black"/>
                </a:solidFill>
                <a:latin typeface="Lucida Grande"/>
                <a:cs typeface="Calibri"/>
              </a:rPr>
              <a:t>c</a:t>
            </a:r>
            <a:r>
              <a:rPr lang="en-US" sz="2000" i="1" baseline="-25000" dirty="0" err="1">
                <a:solidFill>
                  <a:prstClr val="black"/>
                </a:solidFill>
                <a:latin typeface="Lucida Grande"/>
                <a:cs typeface="Calibri"/>
              </a:rPr>
              <a:t>j</a:t>
            </a:r>
            <a:r>
              <a:rPr lang="en-US" sz="2000" dirty="0">
                <a:solidFill>
                  <a:prstClr val="black"/>
                </a:solidFill>
                <a:latin typeface="Lucida Grande"/>
                <a:cs typeface="Calibri"/>
              </a:rPr>
              <a:t>)</a:t>
            </a:r>
            <a:r>
              <a:rPr lang="en-US" sz="2000" i="1" dirty="0">
                <a:solidFill>
                  <a:prstClr val="black"/>
                </a:solidFill>
                <a:latin typeface="Lucida Grande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Grande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  <a:buClr>
                <a:prstClr val="black"/>
              </a:buClr>
            </a:pP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Text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docs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endParaRPr lang="en-US" sz="1800" i="1" baseline="-25000" dirty="0">
              <a:solidFill>
                <a:prstClr val="black"/>
              </a:solidFill>
              <a:latin typeface="Lucida Grande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  <a:buClr>
                <a:prstClr val="black"/>
              </a:buClr>
            </a:pP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For</a:t>
            </a:r>
            <a:r>
              <a:rPr lang="en-US" sz="1800" i="1" baseline="-250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each word </a:t>
            </a: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w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in </a:t>
            </a: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Font typeface="Times" charset="0"/>
              <a:buNone/>
            </a:pP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   </a:t>
            </a: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n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k</a:t>
            </a:r>
            <a:r>
              <a:rPr lang="en-US" sz="1800" i="1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in </a:t>
            </a:r>
            <a:r>
              <a:rPr lang="en-US" sz="1800" i="1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Text</a:t>
            </a:r>
            <a:r>
              <a:rPr lang="en-US" sz="1800" i="1" baseline="-25000" dirty="0" err="1">
                <a:solidFill>
                  <a:prstClr val="black"/>
                </a:solidFill>
                <a:latin typeface="Lucida Grande"/>
                <a:ea typeface="ＭＳ Ｐゴシック" charset="-128"/>
                <a:cs typeface="Calibri"/>
              </a:rPr>
              <a:t>j</a:t>
            </a:r>
            <a:endParaRPr lang="en-US" sz="1800" i="1" baseline="-25000" dirty="0">
              <a:solidFill>
                <a:prstClr val="black"/>
              </a:solidFill>
              <a:latin typeface="Lucida Grande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778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prstClr val="black"/>
                </a:solidFill>
                <a:latin typeface="Lucida Grande"/>
              </a:rPr>
              <a:t>From training corpus, extract </a:t>
            </a:r>
            <a:r>
              <a:rPr lang="en-US" sz="2200" i="1" dirty="0">
                <a:solidFill>
                  <a:prstClr val="black"/>
                </a:solidFill>
                <a:latin typeface="Lucida Grande"/>
              </a:rPr>
              <a:t>Vocabulary</a:t>
            </a:r>
            <a:endParaRPr lang="en-US" sz="2200" dirty="0">
              <a:solidFill>
                <a:prstClr val="black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38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5600" y="1165982"/>
            <a:ext cx="8432800" cy="33406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Features = {I hate love this book}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I hate this book</a:t>
            </a:r>
          </a:p>
          <a:p>
            <a:pPr lvl="1"/>
            <a:r>
              <a:rPr lang="en-US" dirty="0"/>
              <a:t>Love this book</a:t>
            </a:r>
          </a:p>
          <a:p>
            <a:r>
              <a:rPr lang="en-US" dirty="0"/>
              <a:t>What is P(Y|X)?</a:t>
            </a:r>
          </a:p>
          <a:p>
            <a:r>
              <a:rPr lang="en-US" dirty="0"/>
              <a:t>Prior p(Y) 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hate book</a:t>
            </a:r>
          </a:p>
          <a:p>
            <a:r>
              <a:rPr lang="en-US" dirty="0"/>
              <a:t>Different conditions</a:t>
            </a:r>
          </a:p>
          <a:p>
            <a:pPr lvl="1"/>
            <a:r>
              <a:rPr lang="en-US" dirty="0"/>
              <a:t>a = 0 (no smoothing)</a:t>
            </a:r>
          </a:p>
          <a:p>
            <a:pPr lvl="1"/>
            <a:r>
              <a:rPr lang="en-US" dirty="0"/>
              <a:t>a = 1 (smoothing)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7314" y="1975194"/>
                <a:ext cx="4206216" cy="637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14" y="1975194"/>
                <a:ext cx="4206216" cy="6374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23812" y="1341649"/>
                <a:ext cx="2479718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812" y="1341649"/>
                <a:ext cx="2479718" cy="554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9488" y="3865819"/>
                <a:ext cx="4334456" cy="619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88" y="3865819"/>
                <a:ext cx="4334456" cy="6192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6783" y="909648"/>
                <a:ext cx="216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83" y="909648"/>
                <a:ext cx="216174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3356" y="2632330"/>
                <a:ext cx="532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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×1/4×1/4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×0×1/3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56" y="2632330"/>
                <a:ext cx="53251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96830" y="4578262"/>
                <a:ext cx="64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sym typeface="Symbol"/>
                      </a:rPr>
                      <m:t>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×2/9×2/9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×1/8×2/8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0.613 0.387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30" y="4578262"/>
                <a:ext cx="640670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37666" y="3257058"/>
                <a:ext cx="2479717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66" y="3257058"/>
                <a:ext cx="2479717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44834" y="2418019"/>
                <a:ext cx="4334456" cy="619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2/8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34" y="2418019"/>
                <a:ext cx="4334456" cy="619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1189" y="1551782"/>
                <a:ext cx="216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89" y="1551782"/>
                <a:ext cx="21617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0283" y="3501896"/>
                <a:ext cx="64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sym typeface="Symbol"/>
                      </a:rPr>
                      <m:t>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×2/9×2/9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×1/8×2/8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0.613 0.387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83" y="3501896"/>
                <a:ext cx="64067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503"/>
            <a:ext cx="8229600" cy="3346797"/>
          </a:xfrm>
        </p:spPr>
        <p:txBody>
          <a:bodyPr>
            <a:noAutofit/>
          </a:bodyPr>
          <a:lstStyle/>
          <a:p>
            <a:pPr marL="228600" indent="-228600"/>
            <a:r>
              <a:rPr lang="en-US" sz="2000" dirty="0"/>
              <a:t>Very fast, low storage requirements</a:t>
            </a:r>
          </a:p>
          <a:p>
            <a:pPr marL="228600" indent="-228600"/>
            <a:r>
              <a:rPr lang="en-US" sz="2000" dirty="0"/>
              <a:t>Robust to irrelevant features</a:t>
            </a:r>
          </a:p>
          <a:p>
            <a:pPr marL="228600" indent="-228600"/>
            <a:r>
              <a:rPr lang="en-US" sz="2000" dirty="0"/>
              <a:t>Irrelevant features cancel each other without affecting results</a:t>
            </a:r>
          </a:p>
          <a:p>
            <a:pPr marL="228600" indent="-228600"/>
            <a:r>
              <a:rPr lang="en-US" sz="2000" dirty="0"/>
              <a:t>Very good in domains with many equally important features</a:t>
            </a:r>
          </a:p>
          <a:p>
            <a:pPr marL="628650" lvl="1" indent="-228600"/>
            <a:r>
              <a:rPr lang="en-US" sz="1400" dirty="0"/>
              <a:t>Decision trees suffer from </a:t>
            </a:r>
            <a:r>
              <a:rPr lang="en-US" sz="1400" i="1" dirty="0"/>
              <a:t>fragmentation</a:t>
            </a:r>
            <a:r>
              <a:rPr lang="en-US" sz="1400" dirty="0"/>
              <a:t> in such cases – especially if little data</a:t>
            </a:r>
          </a:p>
          <a:p>
            <a:pPr marL="228600" indent="-228600"/>
            <a:r>
              <a:rPr lang="en-US" sz="2000" dirty="0"/>
              <a:t>Optimal if the independence assumptions hold</a:t>
            </a:r>
          </a:p>
          <a:p>
            <a:pPr marL="628650" lvl="1" indent="-228600"/>
            <a:r>
              <a:rPr lang="en-US" sz="1400" dirty="0"/>
              <a:t>If assumed independence is correct, then it is the Bayes Optimal Classifier for problem</a:t>
            </a:r>
          </a:p>
          <a:p>
            <a:pPr marL="228600" indent="-228600"/>
            <a:r>
              <a:rPr lang="en-US" sz="2000" dirty="0">
                <a:solidFill>
                  <a:schemeClr val="tx1"/>
                </a:solidFill>
              </a:rPr>
              <a:t>A good, dependable baseline for text classification</a:t>
            </a:r>
          </a:p>
          <a:p>
            <a:pPr marL="571500" lvl="1"/>
            <a:r>
              <a:rPr lang="en-US" dirty="0">
                <a:solidFill>
                  <a:schemeClr val="tx1"/>
                </a:solidFill>
              </a:rPr>
              <a:t>But other classifiers give better accuracy</a:t>
            </a:r>
          </a:p>
          <a:p>
            <a:pPr marL="228600" indent="-2286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42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7608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39624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(“</a:t>
            </a:r>
            <a:r>
              <a:rPr lang="en-US" sz="2800" dirty="0" err="1"/>
              <a:t>na</a:t>
            </a:r>
            <a:r>
              <a:rPr lang="fr-FR" sz="2800" dirty="0" err="1"/>
              <a:t>ï</a:t>
            </a:r>
            <a:r>
              <a:rPr lang="en-US" sz="2800" dirty="0" err="1"/>
              <a:t>ve</a:t>
            </a:r>
            <a:r>
              <a:rPr lang="en-US" sz="2800" dirty="0"/>
              <a:t>”) classification method based on Bayes rule</a:t>
            </a:r>
          </a:p>
          <a:p>
            <a:r>
              <a:rPr lang="en-US" sz="2800" dirty="0"/>
              <a:t>Relies on very simple representation of document</a:t>
            </a:r>
          </a:p>
          <a:p>
            <a:pPr lvl="1"/>
            <a:r>
              <a:rPr lang="en-US" sz="2800" dirty="0"/>
              <a:t>Bag of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66" y="57150"/>
            <a:ext cx="7467600" cy="742950"/>
          </a:xfrm>
        </p:spPr>
        <p:txBody>
          <a:bodyPr/>
          <a:lstStyle/>
          <a:p>
            <a:r>
              <a:rPr lang="en-US" dirty="0"/>
              <a:t>Bag of Words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666750"/>
            <a:ext cx="2496312" cy="466725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1" y="742950"/>
            <a:ext cx="2146235" cy="4092397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911857" y="742950"/>
            <a:ext cx="3310294" cy="40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Bayes’ Rule?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0" y="2383294"/>
            <a:ext cx="8229600" cy="2337591"/>
          </a:xfrm>
        </p:spPr>
        <p:txBody>
          <a:bodyPr/>
          <a:lstStyle/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sz="2400" i="1" dirty="0"/>
              <a:t>d </a:t>
            </a:r>
            <a:r>
              <a:rPr lang="en-US" sz="2400" dirty="0"/>
              <a:t>is the document (represented as a list of features of a document, x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US" sz="2400" i="1" dirty="0"/>
              <a:t>c</a:t>
            </a:r>
            <a:r>
              <a:rPr lang="en-US" sz="2400" dirty="0"/>
              <a:t> is a class (e.g., “not spam”)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4026" y="1232654"/>
            <a:ext cx="1933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Bayes’ Rule: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356070"/>
              </p:ext>
            </p:extLst>
          </p:nvPr>
        </p:nvGraphicFramePr>
        <p:xfrm>
          <a:off x="3657601" y="1005344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005344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7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371600" imgH="292100" progId="Equation.3">
                  <p:embed/>
                </p:oleObj>
              </mc:Choice>
              <mc:Fallback>
                <p:oleObj name="Equation" r:id="rId4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1371600" imgH="419100" progId="Equation.3">
                  <p:embed/>
                </p:oleObj>
              </mc:Choice>
              <mc:Fallback>
                <p:oleObj name="Equation" r:id="rId6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8" imgW="1346200" imgH="292100" progId="Equation.3">
                  <p:embed/>
                </p:oleObj>
              </mc:Choice>
              <mc:Fallback>
                <p:oleObj name="Equation" r:id="rId8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Dropping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352843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Document d represented as features x1..xn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78956"/>
              </p:ext>
            </p:extLst>
          </p:nvPr>
        </p:nvGraphicFramePr>
        <p:xfrm>
          <a:off x="1220788" y="2706688"/>
          <a:ext cx="59197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993680" imgH="304560" progId="Equation.3">
                  <p:embed/>
                </p:oleObj>
              </mc:Choice>
              <mc:Fallback>
                <p:oleObj name="Equation" r:id="rId5" imgW="1993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706688"/>
                        <a:ext cx="59197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3916680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But where will we get these </a:t>
            </a:r>
            <a:r>
              <a:rPr lang="en-US" dirty="0" err="1">
                <a:solidFill>
                  <a:prstClr val="black"/>
                </a:solidFill>
              </a:rPr>
              <a:t>probabilitites</a:t>
            </a:r>
            <a:r>
              <a:rPr lang="en-US" dirty="0">
                <a:solidFill>
                  <a:prstClr val="blac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770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Bayesian classifiers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0044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Naïve Bayesian classifier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Assuming statistical independence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Features = words (or phrases) typically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21316"/>
              </p:ext>
            </p:extLst>
          </p:nvPr>
        </p:nvGraphicFramePr>
        <p:xfrm>
          <a:off x="1321569" y="1887435"/>
          <a:ext cx="6029036" cy="70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3327400" imgH="431800" progId="Equation.3">
                  <p:embed/>
                </p:oleObj>
              </mc:Choice>
              <mc:Fallback>
                <p:oleObj name="Equation" r:id="rId3" imgW="332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69" y="1887435"/>
                        <a:ext cx="6029036" cy="70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08878"/>
              </p:ext>
            </p:extLst>
          </p:nvPr>
        </p:nvGraphicFramePr>
        <p:xfrm>
          <a:off x="1106054" y="2836793"/>
          <a:ext cx="646006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3187700" imgH="609600" progId="Equation.3">
                  <p:embed/>
                </p:oleObj>
              </mc:Choice>
              <mc:Fallback>
                <p:oleObj name="Equation" r:id="rId5" imgW="3187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54" y="2836793"/>
                        <a:ext cx="6460067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7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2099917"/>
            <a:ext cx="8685174" cy="2702991"/>
          </a:xfrm>
        </p:spPr>
        <p:txBody>
          <a:bodyPr/>
          <a:lstStyle/>
          <a:p>
            <a:r>
              <a:rPr lang="en-US" sz="2800" dirty="0">
                <a:latin typeface="Calibri" charset="0"/>
                <a:sym typeface="Symbol" charset="2"/>
              </a:rPr>
              <a:t>Bag of Words assumption</a:t>
            </a:r>
          </a:p>
          <a:p>
            <a:pPr lvl="1"/>
            <a:r>
              <a:rPr lang="en-US" sz="2300" dirty="0">
                <a:latin typeface="Calibri" charset="0"/>
                <a:sym typeface="Symbol" charset="2"/>
              </a:rPr>
              <a:t>Assume position doesn’t matter</a:t>
            </a:r>
          </a:p>
          <a:p>
            <a:r>
              <a:rPr lang="en-US" sz="2800" dirty="0">
                <a:latin typeface="Calibri" charset="0"/>
                <a:sym typeface="Symbol" charset="2"/>
              </a:rPr>
              <a:t>Conditional Independence</a:t>
            </a:r>
          </a:p>
          <a:p>
            <a:pPr lvl="1"/>
            <a:r>
              <a:rPr lang="en-US" sz="2300" dirty="0">
                <a:latin typeface="Calibri" charset="0"/>
                <a:sym typeface="Symbol" charset="2"/>
              </a:rPr>
              <a:t>Assume the feature probabilities </a:t>
            </a:r>
            <a:r>
              <a:rPr lang="en-US" sz="2300" i="1" dirty="0">
                <a:latin typeface="Calibri" charset="0"/>
                <a:sym typeface="Symbol" charset="2"/>
              </a:rPr>
              <a:t>P</a:t>
            </a:r>
            <a:r>
              <a:rPr lang="en-US" sz="2300" dirty="0">
                <a:latin typeface="Calibri" charset="0"/>
                <a:sym typeface="Symbol" charset="2"/>
              </a:rPr>
              <a:t>(</a:t>
            </a:r>
            <a:r>
              <a:rPr lang="en-US" sz="2300" i="1" dirty="0" err="1">
                <a:latin typeface="Calibri" charset="0"/>
                <a:sym typeface="Symbol" charset="2"/>
              </a:rPr>
              <a:t>x</a:t>
            </a:r>
            <a:r>
              <a:rPr lang="en-US" sz="23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300" dirty="0" err="1">
                <a:latin typeface="Calibri" charset="0"/>
                <a:sym typeface="Symbol" charset="2"/>
              </a:rPr>
              <a:t>|</a:t>
            </a:r>
            <a:r>
              <a:rPr lang="en-US" sz="2300" i="1" dirty="0" err="1">
                <a:latin typeface="Calibri" charset="0"/>
                <a:sym typeface="Symbol" charset="2"/>
              </a:rPr>
              <a:t>c</a:t>
            </a:r>
            <a:r>
              <a:rPr lang="en-US" sz="23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300" i="1" dirty="0">
                <a:latin typeface="Calibri" charset="0"/>
                <a:sym typeface="Symbol" charset="2"/>
              </a:rPr>
              <a:t>c.</a:t>
            </a:r>
            <a:endParaRPr lang="en-US" sz="2300" i="1" dirty="0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77872"/>
              </p:ext>
            </p:extLst>
          </p:nvPr>
        </p:nvGraphicFramePr>
        <p:xfrm>
          <a:off x="2528888" y="1458421"/>
          <a:ext cx="33194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458421"/>
                        <a:ext cx="33194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36062"/>
              </p:ext>
            </p:extLst>
          </p:nvPr>
        </p:nvGraphicFramePr>
        <p:xfrm>
          <a:off x="506413" y="4222280"/>
          <a:ext cx="8139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5" imgW="3632040" imgH="228600" progId="Equation.3">
                  <p:embed/>
                </p:oleObj>
              </mc:Choice>
              <mc:Fallback>
                <p:oleObj name="Equation" r:id="rId5" imgW="363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222280"/>
                        <a:ext cx="81391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5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40546</TotalTime>
  <Words>601</Words>
  <Application>Microsoft Office PowerPoint</Application>
  <PresentationFormat>On-screen Show (16:9)</PresentationFormat>
  <Paragraphs>101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Times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Naïve Bayes Intuition</vt:lpstr>
      <vt:lpstr>Bag of Words</vt:lpstr>
      <vt:lpstr>Remember Bayes’ Rule?</vt:lpstr>
      <vt:lpstr>Naïve Bayes Classifier (I)</vt:lpstr>
      <vt:lpstr>Naïve Bayes Classifier (II)</vt:lpstr>
      <vt:lpstr>Naïve Bayesian classifiers</vt:lpstr>
      <vt:lpstr>Multinomial Naïve Bayes Independence Assumptions</vt:lpstr>
      <vt:lpstr>Multinomial Naïve Bayes Classifier</vt:lpstr>
      <vt:lpstr>Learning the Multinomial Naïve Bayes Model</vt:lpstr>
      <vt:lpstr>Parameter Estimation</vt:lpstr>
      <vt:lpstr>Problem with Maximum Likelihood</vt:lpstr>
      <vt:lpstr>Laplace Smoothing</vt:lpstr>
      <vt:lpstr>Multinomial Naïve Bayes: Learning</vt:lpstr>
      <vt:lpstr>Example</vt:lpstr>
      <vt:lpstr>Example</vt:lpstr>
      <vt:lpstr>Ways Naive Bayes Is Not So Naive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zeeshan</cp:lastModifiedBy>
  <cp:revision>483</cp:revision>
  <dcterms:created xsi:type="dcterms:W3CDTF">2014-05-29T18:54:38Z</dcterms:created>
  <dcterms:modified xsi:type="dcterms:W3CDTF">2020-12-07T17:33:13Z</dcterms:modified>
</cp:coreProperties>
</file>