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7A8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34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2B5B2F-03F9-724E-B798-CFF5CCE84D03}" type="datetime1">
              <a:rPr lang="en-US" altLang="en-US"/>
              <a:pPr/>
              <a:t>11/28/20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033444-1731-E843-8BF6-09FF96577F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884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5B23B26-4293-5446-92C4-FBA6152EFAB2}" type="datetime1">
              <a:rPr lang="en-US" altLang="en-US"/>
              <a:pPr/>
              <a:t>11/28/20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821E9A2-B3A0-A346-B2EE-FDFF26B32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598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46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78347" y="980728"/>
            <a:ext cx="6842125" cy="719138"/>
          </a:xfrm>
        </p:spPr>
        <p:txBody>
          <a:bodyPr anchor="ctr"/>
          <a:lstStyle>
            <a:lvl1pPr>
              <a:spcBef>
                <a:spcPts val="600"/>
              </a:spcBef>
              <a:defRPr sz="1800" b="1" baseline="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61333-FD06-7140-9D59-C389B13D9F5B}"/>
              </a:ext>
            </a:extLst>
          </p:cNvPr>
          <p:cNvSpPr txBox="1"/>
          <p:nvPr userDrawn="1"/>
        </p:nvSpPr>
        <p:spPr>
          <a:xfrm>
            <a:off x="539552" y="6309320"/>
            <a:ext cx="1438795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07B03-AA94-3A4E-A7EB-8153E7BAFE2F}"/>
              </a:ext>
            </a:extLst>
          </p:cNvPr>
          <p:cNvSpPr txBox="1"/>
          <p:nvPr userDrawn="1"/>
        </p:nvSpPr>
        <p:spPr>
          <a:xfrm>
            <a:off x="7014120" y="6306740"/>
            <a:ext cx="1800200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Zifei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Gong,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z3224950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B65A7-C4B9-654F-8093-FB0E457DD368}"/>
              </a:ext>
            </a:extLst>
          </p:cNvPr>
          <p:cNvSpPr txBox="1"/>
          <p:nvPr userDrawn="1"/>
        </p:nvSpPr>
        <p:spPr>
          <a:xfrm>
            <a:off x="323526" y="6309320"/>
            <a:ext cx="3312369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150" b="1" dirty="0">
                <a:latin typeface="Sommet bold"/>
                <a:ea typeface="+mn-ea"/>
              </a:rPr>
              <a:t>CSE,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UNSW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2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8313" y="433388"/>
            <a:ext cx="8208962" cy="4619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>
          <a:xfrm>
            <a:off x="468313" y="1227137"/>
            <a:ext cx="8208962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1D798-ED97-A040-9708-BD54A0A61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5972" y="1227138"/>
            <a:ext cx="3960000" cy="460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717275" y="1227137"/>
            <a:ext cx="3960000" cy="460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87CDB-BA81-0E45-86DF-27C05E74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6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475200"/>
            <a:ext cx="8229600" cy="793560"/>
          </a:xfrm>
          <a:prstGeom prst="rect">
            <a:avLst/>
          </a:prstGeom>
        </p:spPr>
        <p:txBody>
          <a:bodyPr/>
          <a:lstStyle>
            <a:lvl1pPr algn="l">
              <a:defRPr sz="3000">
                <a:latin typeface="+mj-lt"/>
                <a:cs typeface="Microsoft Sans Serif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532F-7D3E-C54B-92C8-B19CECD18B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2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E5EDF1-A3EB-0D44-88BA-73D29F6BB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4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Placeholder 2"/>
          <p:cNvSpPr>
            <a:spLocks noGrp="1"/>
          </p:cNvSpPr>
          <p:nvPr>
            <p:ph type="title"/>
          </p:nvPr>
        </p:nvSpPr>
        <p:spPr bwMode="auto">
          <a:xfrm>
            <a:off x="468313" y="433388"/>
            <a:ext cx="8208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0" y="0"/>
            <a:ext cx="9144000" cy="6857464"/>
          </a:xfrm>
          <a:prstGeom prst="rect">
            <a:avLst/>
          </a:prstGeom>
        </p:spPr>
      </p:pic>
      <p:sp>
        <p:nvSpPr>
          <p:cNvPr id="1030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468313" y="1225550"/>
            <a:ext cx="82296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 </a:t>
            </a:r>
          </a:p>
          <a:p>
            <a:pPr lvl="4"/>
            <a:r>
              <a:rPr lang="en-US" altLang="en-US"/>
              <a:t>Fifth level</a:t>
            </a:r>
          </a:p>
          <a:p>
            <a:pPr lvl="3"/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60DD4D-8800-464E-A020-21E808CF4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8313" y="642461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0" r:id="rId2"/>
    <p:sldLayoutId id="2147484091" r:id="rId3"/>
    <p:sldLayoutId id="2147484092" r:id="rId4"/>
    <p:sldLayoutId id="2147484093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69875" indent="-269875" algn="l" rtl="0" eaLnBrk="1" fontAlgn="base" hangingPunct="1">
        <a:spcBef>
          <a:spcPts val="9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39750" indent="-269875" algn="l" rtl="0" eaLnBrk="1" fontAlgn="base" hangingPunct="1">
        <a:spcBef>
          <a:spcPts val="600"/>
        </a:spcBef>
        <a:spcAft>
          <a:spcPct val="0"/>
        </a:spcAft>
        <a:buFont typeface="Lucida Grande" charset="0"/>
        <a:buChar char="–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3pPr>
      <a:lvl4pPr marL="809625" indent="-269875" algn="l" rtl="0" eaLnBrk="1" fontAlgn="base" hangingPunct="1">
        <a:spcBef>
          <a:spcPts val="600"/>
        </a:spcBef>
        <a:spcAft>
          <a:spcPct val="0"/>
        </a:spcAft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4pPr>
      <a:lvl5pPr marL="1095375" indent="-285750" algn="l" rtl="0" eaLnBrk="1" fontAlgn="base" hangingPunct="1">
        <a:spcBef>
          <a:spcPts val="600"/>
        </a:spcBef>
        <a:spcAft>
          <a:spcPct val="0"/>
        </a:spcAft>
        <a:buFont typeface="Wingdings" charset="2"/>
        <a:buChar char="§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23728" y="1052736"/>
            <a:ext cx="6696744" cy="936104"/>
          </a:xfrm>
        </p:spPr>
        <p:txBody>
          <a:bodyPr anchor="b"/>
          <a:lstStyle/>
          <a:p>
            <a:pPr marL="0" indent="0">
              <a:lnSpc>
                <a:spcPct val="150000"/>
              </a:lnSpc>
              <a:spcBef>
                <a:spcPct val="0"/>
              </a:spcBef>
            </a:pPr>
            <a:r>
              <a:rPr lang="en-AU" dirty="0"/>
              <a:t>Closing the AI Accountability Gap: Defining an End-to-End Framework for Internal Algorithmic</a:t>
            </a:r>
            <a:endParaRPr lang="en-AU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D2D2-ED95-D144-9A76-6E200F8E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0DE-5F10-754E-8C2D-98C827FD027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testing</a:t>
            </a:r>
            <a:r>
              <a:rPr lang="zh-CN" altLang="en-US" b="1" dirty="0"/>
              <a:t> </a:t>
            </a:r>
            <a:r>
              <a:rPr lang="en-US" altLang="zh-CN" b="1" dirty="0"/>
              <a:t>stage</a:t>
            </a:r>
          </a:p>
          <a:p>
            <a:pPr marL="269875" lvl="2" indent="0">
              <a:buNone/>
            </a:pPr>
            <a:r>
              <a:rPr lang="en-US" altLang="zh-CN" dirty="0"/>
              <a:t>Artifact: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Adversarial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FMEA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Executed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pre-release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post-launch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Ethical</a:t>
            </a:r>
            <a:r>
              <a:rPr lang="zh-CN" altLang="en-US" dirty="0"/>
              <a:t> </a:t>
            </a:r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chart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Considers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likelihood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severity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failure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A162C-8A3D-2A49-8AC7-F72138FCC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2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D2D2-ED95-D144-9A76-6E200F8E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0DE-5F10-754E-8C2D-98C827FD027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reflection</a:t>
            </a:r>
            <a:r>
              <a:rPr lang="zh-CN" altLang="en-US" b="1" dirty="0"/>
              <a:t> </a:t>
            </a:r>
            <a:r>
              <a:rPr lang="en-US" altLang="zh-CN" b="1" dirty="0"/>
              <a:t>stage</a:t>
            </a:r>
          </a:p>
          <a:p>
            <a:pPr marL="269875" lvl="2" indent="0">
              <a:buNone/>
            </a:pPr>
            <a:r>
              <a:rPr lang="en-US" altLang="zh-CN" dirty="0"/>
              <a:t>Artifact: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Mitigation/Action</a:t>
            </a:r>
            <a:r>
              <a:rPr lang="zh-CN" altLang="en-US" dirty="0"/>
              <a:t> </a:t>
            </a:r>
            <a:r>
              <a:rPr lang="en-US" altLang="zh-CN" dirty="0"/>
              <a:t>plan,</a:t>
            </a:r>
            <a:r>
              <a:rPr lang="zh-CN" altLang="en-US" dirty="0"/>
              <a:t> </a:t>
            </a:r>
            <a:r>
              <a:rPr lang="en-US" altLang="zh-CN" dirty="0"/>
              <a:t>developed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audit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engineering</a:t>
            </a:r>
            <a:r>
              <a:rPr lang="zh-CN" altLang="en-US" dirty="0"/>
              <a:t> </a:t>
            </a:r>
            <a:r>
              <a:rPr lang="en-US" altLang="zh-CN" dirty="0"/>
              <a:t>teams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Algorithmic</a:t>
            </a:r>
            <a:r>
              <a:rPr lang="zh-CN" altLang="en-US" dirty="0"/>
              <a:t> </a:t>
            </a:r>
            <a:r>
              <a:rPr lang="en-US" altLang="zh-CN" dirty="0"/>
              <a:t>use-related</a:t>
            </a:r>
            <a:r>
              <a:rPr lang="zh-CN" altLang="en-US" dirty="0"/>
              <a:t> </a:t>
            </a:r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FMEA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AU" dirty="0"/>
              <a:t>Algorithmic Design History File</a:t>
            </a:r>
            <a:r>
              <a:rPr lang="zh-CN" altLang="en-US" dirty="0"/>
              <a:t> </a:t>
            </a:r>
            <a:r>
              <a:rPr lang="en-US" altLang="zh-CN" dirty="0"/>
              <a:t>(ADHF)</a:t>
            </a:r>
            <a:endParaRPr lang="en-AU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AU" dirty="0"/>
              <a:t>Algorithmic Audit Summary Report</a:t>
            </a:r>
          </a:p>
          <a:p>
            <a:pPr marL="539750" lvl="3" indent="0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A162C-8A3D-2A49-8AC7-F72138FCC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67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2C0A-A4B1-5C46-AA0A-8400E4F9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D08E5-D6CD-7449-8C79-DFA323F0E86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b="1" dirty="0"/>
              <a:t>Limitation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aspect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independent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viewpoint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7D9C3-2E06-CB4D-8B09-B3ED85041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9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060F-974D-9B48-BA97-A7F48CAF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1C609-D334-B741-8790-33AB33FF7F6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1D79A-3C0A-F94B-ADC4-989179AE2D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FE7F-1B53-2E47-940B-B9FFE935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6B89-FBF5-E345-836D-7E3FC40462A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remains</a:t>
            </a:r>
            <a:r>
              <a:rPr lang="zh-CN" altLang="en-US" dirty="0"/>
              <a:t> </a:t>
            </a:r>
            <a:r>
              <a:rPr lang="en-US" altLang="zh-CN" dirty="0"/>
              <a:t>challenging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harmful</a:t>
            </a:r>
            <a:r>
              <a:rPr lang="zh-CN" altLang="en-US" dirty="0"/>
              <a:t> </a:t>
            </a:r>
            <a:r>
              <a:rPr lang="en-US" altLang="zh-CN" dirty="0"/>
              <a:t>repercussions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b="1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deployment.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risks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outside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conducted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deployment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Once</a:t>
            </a:r>
            <a:r>
              <a:rPr lang="zh-CN" altLang="en-US" dirty="0"/>
              <a:t> </a:t>
            </a:r>
            <a:r>
              <a:rPr lang="en-US" altLang="zh-CN" dirty="0"/>
              <a:t>deployed,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become</a:t>
            </a:r>
            <a:r>
              <a:rPr lang="zh-CN" altLang="en-US" dirty="0"/>
              <a:t> </a:t>
            </a:r>
            <a:r>
              <a:rPr lang="en-US" altLang="zh-CN" dirty="0"/>
              <a:t>difficult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trace</a:t>
            </a:r>
            <a:r>
              <a:rPr lang="zh-CN" altLang="en-US" dirty="0"/>
              <a:t> </a:t>
            </a:r>
            <a:r>
              <a:rPr lang="en-US" altLang="zh-CN" dirty="0"/>
              <a:t>back.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operate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endParaRPr lang="en-AU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inform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risks</a:t>
            </a:r>
            <a:r>
              <a:rPr lang="zh-CN" altLang="en-US" dirty="0"/>
              <a:t> </a:t>
            </a:r>
            <a:r>
              <a:rPr lang="en-US" altLang="zh-CN" dirty="0"/>
              <a:t>outweigh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benefits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industry</a:t>
            </a:r>
            <a:r>
              <a:rPr lang="zh-CN" altLang="en-US" dirty="0"/>
              <a:t> </a:t>
            </a:r>
            <a:r>
              <a:rPr lang="en-US" altLang="zh-CN" dirty="0"/>
              <a:t>lacks</a:t>
            </a:r>
            <a:r>
              <a:rPr lang="zh-CN" altLang="en-US" dirty="0"/>
              <a:t> </a:t>
            </a:r>
            <a:r>
              <a:rPr lang="en-US" altLang="zh-CN" dirty="0"/>
              <a:t>proven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translate</a:t>
            </a:r>
            <a:r>
              <a:rPr lang="zh-CN" altLang="en-US" dirty="0"/>
              <a:t> </a:t>
            </a:r>
            <a:r>
              <a:rPr lang="en-US" altLang="zh-CN" dirty="0"/>
              <a:t>principles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subject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Avoiding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creation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unfair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4D626-508C-3546-9BD7-E623EDB3B9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6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910D-B025-8541-A97B-7AC7C765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81489-63D3-9247-BAC4-29B4AE7F381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algorithmic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mechanism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SMACTR,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creation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deployment.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ethical</a:t>
            </a:r>
            <a:r>
              <a:rPr lang="zh-CN" altLang="en-US" dirty="0"/>
              <a:t> </a:t>
            </a:r>
            <a:r>
              <a:rPr lang="en-US" altLang="zh-CN" dirty="0"/>
              <a:t>expectations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standards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0E3ED-CC73-734F-9B51-FEF8B9D394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8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7F70-4B8B-F44F-8CEC-E45C6F91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Lessons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industries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CA9C6-04C1-EE41-97FF-4B857B380BA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Aerospace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Remarkable</a:t>
            </a:r>
            <a:r>
              <a:rPr lang="zh-CN" altLang="en-US" dirty="0"/>
              <a:t> </a:t>
            </a:r>
            <a:r>
              <a:rPr lang="en-US" altLang="zh-CN" dirty="0"/>
              <a:t>safety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checklists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Traceability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Failure</a:t>
            </a:r>
            <a:r>
              <a:rPr lang="zh-CN" altLang="en-US" dirty="0"/>
              <a:t> </a:t>
            </a:r>
            <a:r>
              <a:rPr lang="en-US" altLang="zh-CN" dirty="0"/>
              <a:t>modes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(FMEA)</a:t>
            </a:r>
          </a:p>
          <a:p>
            <a:endParaRPr lang="en-US" altLang="zh-CN" dirty="0"/>
          </a:p>
          <a:p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daily</a:t>
            </a:r>
            <a:r>
              <a:rPr lang="zh-CN" altLang="en-US" dirty="0"/>
              <a:t> </a:t>
            </a:r>
            <a:r>
              <a:rPr lang="en-US" altLang="zh-CN" dirty="0"/>
              <a:t>occurrence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controls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Intended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Structural</a:t>
            </a:r>
            <a:r>
              <a:rPr lang="zh-CN" altLang="en-US" dirty="0"/>
              <a:t> </a:t>
            </a:r>
            <a:r>
              <a:rPr lang="en-US" altLang="zh-CN" dirty="0"/>
              <a:t>Vulnerability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US" altLang="zh-CN" dirty="0"/>
              <a:t>Finance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auditing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Audit</a:t>
            </a:r>
            <a:r>
              <a:rPr lang="zh-CN" altLang="en-US" dirty="0"/>
              <a:t> </a:t>
            </a:r>
            <a:r>
              <a:rPr lang="en-US" altLang="zh-CN" dirty="0"/>
              <a:t>infrastructure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02ACD-219A-E44F-A4DB-5C753664E0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5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DB5F-99FA-B044-AAB1-91CADFC9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Lessons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industries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DE6AA-0B7B-2941-AC24-C58F04C9381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waterfall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verification-and-validation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Documentation-oriented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Auditable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Requirements-driven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r>
              <a:rPr lang="en-US" altLang="zh-CN" dirty="0"/>
              <a:t>Risk-based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</a:p>
          <a:p>
            <a:pPr lvl="1"/>
            <a:r>
              <a:rPr lang="en-US" altLang="zh-CN" dirty="0"/>
              <a:t>Explicit</a:t>
            </a:r>
            <a:r>
              <a:rPr lang="zh-CN" altLang="en-US" dirty="0"/>
              <a:t> </a:t>
            </a:r>
            <a:r>
              <a:rPr lang="en-US" altLang="zh-CN" dirty="0"/>
              <a:t>documentation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purpose,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risks</a:t>
            </a:r>
          </a:p>
          <a:p>
            <a:pPr lvl="1"/>
            <a:r>
              <a:rPr lang="en-US" altLang="zh-CN" dirty="0"/>
              <a:t>Assess</a:t>
            </a:r>
            <a:r>
              <a:rPr lang="zh-CN" altLang="en-US" dirty="0"/>
              <a:t> </a:t>
            </a:r>
            <a:r>
              <a:rPr lang="en-US" altLang="zh-CN" dirty="0"/>
              <a:t>practices</a:t>
            </a:r>
            <a:r>
              <a:rPr lang="zh-CN" altLang="en-US" dirty="0"/>
              <a:t> </a:t>
            </a:r>
            <a:r>
              <a:rPr lang="en-US" altLang="zh-CN" dirty="0"/>
              <a:t>against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scope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audit</a:t>
            </a:r>
          </a:p>
          <a:p>
            <a:pPr lvl="1"/>
            <a:r>
              <a:rPr lang="en-US" altLang="zh-CN" dirty="0"/>
              <a:t>Standardization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CA956-31FB-DC47-8539-C198F209B7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8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4778-29DF-9747-B7CC-123498FB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0DB78-18F4-2A41-B156-CE43F06DEE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5" name="Picture 1" descr="page6image27255952">
            <a:extLst>
              <a:ext uri="{FF2B5EF4-FFF2-40B4-BE49-F238E27FC236}">
                <a16:creationId xmlns:a16="http://schemas.microsoft.com/office/drawing/2014/main" id="{60EBD794-5FB0-304E-BE3D-869D69D27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68" y="1268760"/>
            <a:ext cx="7376864" cy="188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90970B-7D13-2640-AC42-BA0193B9A7C7}"/>
              </a:ext>
            </a:extLst>
          </p:cNvPr>
          <p:cNvSpPr txBox="1"/>
          <p:nvPr/>
        </p:nvSpPr>
        <p:spPr>
          <a:xfrm>
            <a:off x="1538957" y="3136627"/>
            <a:ext cx="6066084" cy="69403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1: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SMACTR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framework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(Raji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et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al.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2020)</a:t>
            </a:r>
          </a:p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150" b="1" dirty="0">
                <a:latin typeface="Sommet bold"/>
                <a:ea typeface="+mn-ea"/>
              </a:rPr>
              <a:t>Orange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documents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are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produced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by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auditors,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blue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documents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are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produced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by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the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engineering,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endParaRPr lang="en-AU" altLang="zh-CN" sz="1150" b="1" dirty="0">
              <a:latin typeface="Sommet bold"/>
              <a:ea typeface="+mn-ea"/>
            </a:endParaRPr>
          </a:p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150" b="1" dirty="0">
                <a:latin typeface="Sommet bold"/>
                <a:ea typeface="+mn-ea"/>
              </a:rPr>
              <a:t>Green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documents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are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produced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by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both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teams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15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5AF7-7184-3248-8771-332C74B3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EED4C-A850-2349-BAB5-E3E479633D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scoping</a:t>
            </a:r>
            <a:r>
              <a:rPr lang="zh-CN" altLang="en-US" b="1" dirty="0"/>
              <a:t> </a:t>
            </a:r>
            <a:r>
              <a:rPr lang="en-US" altLang="zh-CN" b="1" dirty="0"/>
              <a:t>stage</a:t>
            </a:r>
          </a:p>
          <a:p>
            <a:pPr marL="269875" lvl="2" indent="0">
              <a:buNone/>
            </a:pPr>
            <a:r>
              <a:rPr lang="en-US" altLang="zh-CN" dirty="0"/>
              <a:t>Input:</a:t>
            </a:r>
            <a:r>
              <a:rPr lang="zh-CN" altLang="en-US" dirty="0"/>
              <a:t> </a:t>
            </a:r>
            <a:endParaRPr lang="en-AU" altLang="zh-CN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product/request</a:t>
            </a:r>
            <a:r>
              <a:rPr lang="zh-CN" altLang="en-US" dirty="0"/>
              <a:t> </a:t>
            </a:r>
            <a:r>
              <a:rPr lang="en-US" altLang="zh-CN" dirty="0"/>
              <a:t>documents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principles</a:t>
            </a:r>
          </a:p>
          <a:p>
            <a:pPr marL="269875" lvl="2" indent="0">
              <a:buNone/>
            </a:pPr>
            <a:r>
              <a:rPr lang="en-US" altLang="zh-CN" dirty="0"/>
              <a:t>Artifact: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Ethical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Assessment</a:t>
            </a:r>
          </a:p>
          <a:p>
            <a:pPr marL="0" indent="0"/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mapping</a:t>
            </a:r>
            <a:r>
              <a:rPr lang="zh-CN" altLang="en-US" b="1" dirty="0"/>
              <a:t> </a:t>
            </a:r>
            <a:r>
              <a:rPr lang="en-US" altLang="zh-CN" b="1" dirty="0"/>
              <a:t>stage</a:t>
            </a:r>
          </a:p>
          <a:p>
            <a:pPr marL="269875" lvl="2" indent="0">
              <a:buNone/>
            </a:pPr>
            <a:r>
              <a:rPr lang="en-US" altLang="zh-CN" dirty="0"/>
              <a:t>Artifact: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Stakeholder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Ethnographic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25C01-D63D-9D4D-80B4-93F8557987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8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D2D2-ED95-D144-9A76-6E200F8E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0DE-5F10-754E-8C2D-98C827FD027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artifact</a:t>
            </a:r>
            <a:r>
              <a:rPr lang="zh-CN" altLang="en-US" b="1" dirty="0"/>
              <a:t> </a:t>
            </a:r>
            <a:r>
              <a:rPr lang="en-US" altLang="zh-CN" b="1" dirty="0"/>
              <a:t>collection</a:t>
            </a:r>
            <a:r>
              <a:rPr lang="zh-CN" altLang="en-US" b="1" dirty="0"/>
              <a:t> </a:t>
            </a:r>
            <a:r>
              <a:rPr lang="en-US" altLang="zh-CN" b="1" dirty="0"/>
              <a:t>stage</a:t>
            </a:r>
          </a:p>
          <a:p>
            <a:pPr marL="269875" lvl="2" indent="0">
              <a:buNone/>
            </a:pPr>
            <a:r>
              <a:rPr lang="en-US" altLang="zh-CN" dirty="0"/>
              <a:t>Artifact: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checklist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built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assumptions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(scope)</a:t>
            </a:r>
            <a:endParaRPr lang="en-AU" altLang="zh-CN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behavior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experienced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(risk)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Intended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Datasheets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A162C-8A3D-2A49-8AC7-F72138FCC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53517"/>
      </p:ext>
    </p:extLst>
  </p:cSld>
  <p:clrMapOvr>
    <a:masterClrMapping/>
  </p:clrMapOvr>
</p:sld>
</file>

<file path=ppt/theme/theme1.xml><?xml version="1.0" encoding="utf-8"?>
<a:theme xmlns:a="http://schemas.openxmlformats.org/drawingml/2006/main" name="ASB Presentation Template v2">
  <a:themeElements>
    <a:clrScheme name="AGSM">
      <a:dk1>
        <a:srgbClr val="404040"/>
      </a:dk1>
      <a:lt1>
        <a:sysClr val="window" lastClr="FFFFFF"/>
      </a:lt1>
      <a:dk2>
        <a:srgbClr val="063E8D"/>
      </a:dk2>
      <a:lt2>
        <a:srgbClr val="CCCCCC"/>
      </a:lt2>
      <a:accent1>
        <a:srgbClr val="063E8D"/>
      </a:accent1>
      <a:accent2>
        <a:srgbClr val="FFD700"/>
      </a:accent2>
      <a:accent3>
        <a:srgbClr val="0067A8"/>
      </a:accent3>
      <a:accent4>
        <a:srgbClr val="00568E"/>
      </a:accent4>
      <a:accent5>
        <a:srgbClr val="004372"/>
      </a:accent5>
      <a:accent6>
        <a:srgbClr val="002E52"/>
      </a:accent6>
      <a:hlink>
        <a:srgbClr val="33CCFF"/>
      </a:hlink>
      <a:folHlink>
        <a:srgbClr val="063E8D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223BFC-8A8E-B842-987C-A03594B982EF}" vid="{3590F904-1640-5046-A3B4-B3786F297D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Resource Document" ma:contentTypeID="0x01010008768CDC8BD8F24E88688A23E1BBFFD40083F9DB452809BE4E9E961773873B9725" ma:contentTypeVersion="12" ma:contentTypeDescription="" ma:contentTypeScope="" ma:versionID="ccf7c8939642961021bbb5e2375da5c4">
  <xsd:schema xmlns:xsd="http://www.w3.org/2001/XMLSchema" xmlns:xs="http://www.w3.org/2001/XMLSchema" xmlns:p="http://schemas.microsoft.com/office/2006/metadata/properties" xmlns:ns2="e2a6d7fd-cfb8-4aa2-8f9d-00d20bdc3a83" xmlns:ns4="78237fa5-fae7-4a08-ad29-c8feb430a382" targetNamespace="http://schemas.microsoft.com/office/2006/metadata/properties" ma:root="true" ma:fieldsID="7ba22b555d239708a9679c6b61f18d10" ns2:_="" ns4:_="">
    <xsd:import namespace="e2a6d7fd-cfb8-4aa2-8f9d-00d20bdc3a83"/>
    <xsd:import namespace="78237fa5-fae7-4a08-ad29-c8feb430a382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4:UnswBus_ResourceType"/>
                <xsd:element ref="ns4:UnswBus_Description" minOccurs="0"/>
                <xsd:element ref="ns2:l106d6d0667840b48999320499b4dd29" minOccurs="0"/>
                <xsd:element ref="ns2:cfdce602ab9848b4bf80c62eae0cddb3" minOccurs="0"/>
                <xsd:element ref="ns2:i7e4caf4883549738b3fce866cf588f7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6d7fd-cfb8-4aa2-8f9d-00d20bdc3a8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2cec8c26-97b4-48cb-a8fc-0ef68138d153}" ma:internalName="TaxCatchAll" ma:showField="CatchAllData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2cec8c26-97b4-48cb-a8fc-0ef68138d153}" ma:internalName="TaxCatchAllLabel" ma:readOnly="true" ma:showField="CatchAllDataLabel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106d6d0667840b48999320499b4dd29" ma:index="15" nillable="true" ma:taxonomy="true" ma:internalName="l106d6d0667840b48999320499b4dd29" ma:taxonomyFieldName="UnswBus_EnterpriseKeywords" ma:displayName="Enterprise Keywords" ma:default="" ma:fieldId="{5106d6d0-6678-40b4-8999-320499b4dd29}" ma:taxonomyMulti="true" ma:sspId="2b026aac-6b52-4d7e-a64d-f3ee90946f56" ma:termSetId="6b154277-0339-4047-8b7c-9c64337183f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fdce602ab9848b4bf80c62eae0cddb3" ma:index="16" nillable="true" ma:taxonomy="true" ma:internalName="cfdce602ab9848b4bf80c62eae0cddb3" ma:taxonomyFieldName="UnswBus_SchoolUnit" ma:displayName="School or Unit" ma:default="" ma:fieldId="{cfdce602-ab98-48b4-bf80-c62eae0cddb3}" ma:sspId="2b026aac-6b52-4d7e-a64d-f3ee90946f56" ma:termSetId="99342006-19d9-4d76-ae6d-6a49808a1b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7e4caf4883549738b3fce866cf588f7" ma:index="17" ma:taxonomy="true" ma:internalName="i7e4caf4883549738b3fce866cf588f7" ma:taxonomyFieldName="UnswBus_ResourceCategory" ma:displayName="Resource Category" ma:default="" ma:fieldId="{27e4caf4-8835-4973-8b3f-ce866cf588f7}" ma:taxonomyMulti="true" ma:sspId="2b026aac-6b52-4d7e-a64d-f3ee90946f56" ma:termSetId="59e748ed-3424-4b0f-8a51-22a7215e598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37fa5-fae7-4a08-ad29-c8feb430a382" elementFormDefault="qualified">
    <xsd:import namespace="http://schemas.microsoft.com/office/2006/documentManagement/types"/>
    <xsd:import namespace="http://schemas.microsoft.com/office/infopath/2007/PartnerControls"/>
    <xsd:element name="UnswBus_ResourceType" ma:index="11" ma:displayName="Resource Type" ma:default="Brochure" ma:format="Dropdown" ma:internalName="UnswBus_ResourceType" ma:readOnly="false">
      <xsd:simpleType>
        <xsd:restriction base="dms:Choice">
          <xsd:enumeration value="Brochure"/>
          <xsd:enumeration value="Form"/>
          <xsd:enumeration value="Guidelines"/>
          <xsd:enumeration value="Manuals"/>
          <xsd:enumeration value="Minutes"/>
          <xsd:enumeration value="Newsletter"/>
          <xsd:enumeration value="Policy"/>
          <xsd:enumeration value="Procedure"/>
          <xsd:enumeration value="Protocol"/>
          <xsd:enumeration value="Reference"/>
          <xsd:enumeration value="Report"/>
          <xsd:enumeration value="Template"/>
        </xsd:restriction>
      </xsd:simpleType>
    </xsd:element>
    <xsd:element name="UnswBus_Description" ma:index="13" nillable="true" ma:displayName="Description" ma:internalName="UnswBus_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2E48C029-ECC1-452C-8742-C4F7F6B2C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6d7fd-cfb8-4aa2-8f9d-00d20bdc3a83"/>
    <ds:schemaRef ds:uri="78237fa5-fae7-4a08-ad29-c8feb430a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AF81F6-8F2A-47D5-9E54-F37BF3E413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7A88D3-C8FA-43F4-B901-104849B358D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ASB Presentation Template v2</Template>
  <TotalTime>1730</TotalTime>
  <Words>417</Words>
  <Application>Microsoft Macintosh PowerPoint</Application>
  <PresentationFormat>On-screen Show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Sommet</vt:lpstr>
      <vt:lpstr>Sommet bold</vt:lpstr>
      <vt:lpstr>Arial</vt:lpstr>
      <vt:lpstr>Calibri</vt:lpstr>
      <vt:lpstr>Lucida Grande</vt:lpstr>
      <vt:lpstr>Wingdings</vt:lpstr>
      <vt:lpstr>ASB Presentation Template v2</vt:lpstr>
      <vt:lpstr>PowerPoint Presentation</vt:lpstr>
      <vt:lpstr>Outlines</vt:lpstr>
      <vt:lpstr>The problem</vt:lpstr>
      <vt:lpstr>Solution</vt:lpstr>
      <vt:lpstr>Lessons from other industries</vt:lpstr>
      <vt:lpstr>Lessons from other industries</vt:lpstr>
      <vt:lpstr>The approach</vt:lpstr>
      <vt:lpstr>The approach</vt:lpstr>
      <vt:lpstr>The approach</vt:lpstr>
      <vt:lpstr>The approach</vt:lpstr>
      <vt:lpstr>The approach</vt:lpstr>
      <vt:lpstr>The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Zifei Gong</dc:creator>
  <cp:lastModifiedBy>Zifei Gong</cp:lastModifiedBy>
  <cp:revision>32</cp:revision>
  <dcterms:created xsi:type="dcterms:W3CDTF">2020-11-28T06:54:32Z</dcterms:created>
  <dcterms:modified xsi:type="dcterms:W3CDTF">2020-11-29T11:45:02Z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15500.0000000000</vt:lpwstr>
  </property>
  <property fmtid="{D5CDD505-2E9C-101B-9397-08002B2CF9AE}" pid="3" name="OHS Newsletter?">
    <vt:lpwstr>0</vt:lpwstr>
  </property>
  <property fmtid="{D5CDD505-2E9C-101B-9397-08002B2CF9AE}" pid="4" name="Category">
    <vt:lpwstr>AGSM</vt:lpwstr>
  </property>
  <property fmtid="{D5CDD505-2E9C-101B-9397-08002B2CF9AE}" pid="5" name="ContentType">
    <vt:lpwstr>Document</vt:lpwstr>
  </property>
  <property fmtid="{D5CDD505-2E9C-101B-9397-08002B2CF9AE}" pid="6" name="Date">
    <vt:lpwstr/>
  </property>
  <property fmtid="{D5CDD505-2E9C-101B-9397-08002B2CF9AE}" pid="7" name="PublishingExpirationDate">
    <vt:lpwstr/>
  </property>
  <property fmtid="{D5CDD505-2E9C-101B-9397-08002B2CF9AE}" pid="8" name="PublishingStartDate">
    <vt:lpwstr/>
  </property>
  <property fmtid="{D5CDD505-2E9C-101B-9397-08002B2CF9AE}" pid="9" name="ASBDocumentType">
    <vt:lpwstr>16</vt:lpwstr>
  </property>
  <property fmtid="{D5CDD505-2E9C-101B-9397-08002B2CF9AE}" pid="10" name="ASBDepartment">
    <vt:lpwstr>8</vt:lpwstr>
  </property>
  <property fmtid="{D5CDD505-2E9C-101B-9397-08002B2CF9AE}" pid="11" name="ASBUpdatedDate">
    <vt:lpwstr>2015-08-04T00:00:00Z</vt:lpwstr>
  </property>
  <property fmtid="{D5CDD505-2E9C-101B-9397-08002B2CF9AE}" pid="12" name="ASBTopic">
    <vt:lpwstr>1</vt:lpwstr>
  </property>
  <property fmtid="{D5CDD505-2E9C-101B-9397-08002B2CF9AE}" pid="13" name="ASBProgram">
    <vt:lpwstr>5</vt:lpwstr>
  </property>
  <property fmtid="{D5CDD505-2E9C-101B-9397-08002B2CF9AE}" pid="14" name="Format">
    <vt:lpwstr>PowerPoint</vt:lpwstr>
  </property>
  <property fmtid="{D5CDD505-2E9C-101B-9397-08002B2CF9AE}" pid="15" name="UnswBus_ResourceCategory">
    <vt:lpwstr>78;#AGSM|e641e8a1-99e5-404f-bd7c-35803f4d985d</vt:lpwstr>
  </property>
  <property fmtid="{D5CDD505-2E9C-101B-9397-08002B2CF9AE}" pid="16" name="UnswBus_ResourceType">
    <vt:lpwstr>Template</vt:lpwstr>
  </property>
  <property fmtid="{D5CDD505-2E9C-101B-9397-08002B2CF9AE}" pid="17" name="ContentTypeId">
    <vt:lpwstr>0x01010008768CDC8BD8F24E88688A23E1BBFFD40083F9DB452809BE4E9E961773873B9725</vt:lpwstr>
  </property>
  <property fmtid="{D5CDD505-2E9C-101B-9397-08002B2CF9AE}" pid="18" name="i7e4caf4883549738b3fce866cf588f7">
    <vt:lpwstr>AGSM|e641e8a1-99e5-404f-bd7c-35803f4d985d</vt:lpwstr>
  </property>
  <property fmtid="{D5CDD505-2E9C-101B-9397-08002B2CF9AE}" pid="19" name="TaxCatchAll">
    <vt:lpwstr>78;#AGSM|e641e8a1-99e5-404f-bd7c-35803f4d985d</vt:lpwstr>
  </property>
  <property fmtid="{D5CDD505-2E9C-101B-9397-08002B2CF9AE}" pid="20" name="l106d6d0667840b48999320499b4dd29">
    <vt:lpwstr/>
  </property>
  <property fmtid="{D5CDD505-2E9C-101B-9397-08002B2CF9AE}" pid="21" name="UnswBus_EnterpriseKeywords">
    <vt:lpwstr/>
  </property>
  <property fmtid="{D5CDD505-2E9C-101B-9397-08002B2CF9AE}" pid="22" name="cfdce602ab9848b4bf80c62eae0cddb3">
    <vt:lpwstr/>
  </property>
  <property fmtid="{D5CDD505-2E9C-101B-9397-08002B2CF9AE}" pid="23" name="UnswBus_SchoolUnit">
    <vt:lpwstr/>
  </property>
  <property fmtid="{D5CDD505-2E9C-101B-9397-08002B2CF9AE}" pid="24" name="UnswBus_Description">
    <vt:lpwstr>Branded templates produced by the UNSW Business School Marketing team</vt:lpwstr>
  </property>
</Properties>
</file>