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2" r:id="rId12"/>
    <p:sldId id="266" r:id="rId13"/>
    <p:sldId id="267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7" autoAdjust="0"/>
    <p:restoredTop sz="96327" autoAdjust="0"/>
  </p:normalViewPr>
  <p:slideViewPr>
    <p:cSldViewPr>
      <p:cViewPr varScale="1">
        <p:scale>
          <a:sx n="179" d="100"/>
          <a:sy n="179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12/5/20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12/5/20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Literature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review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for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“</a:t>
            </a:r>
            <a:r>
              <a:rPr lang="en-US" altLang="zh-CN" dirty="0" err="1">
                <a:latin typeface="Arial" charset="0"/>
                <a:ea typeface="Microsoft Sans Serif" charset="0"/>
                <a:cs typeface="Arial" charset="0"/>
              </a:rPr>
              <a:t>Imagenet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-trained CNNs are Biased towards Texture”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AU" dirty="0"/>
              <a:t>(</a:t>
            </a:r>
            <a:r>
              <a:rPr lang="en-AU" dirty="0" err="1"/>
              <a:t>Geirhos</a:t>
            </a:r>
            <a:r>
              <a:rPr lang="en-AU" dirty="0"/>
              <a:t> </a:t>
            </a:r>
            <a:r>
              <a:rPr lang="en-AU" i="1" dirty="0"/>
              <a:t>et al.</a:t>
            </a:r>
            <a:r>
              <a:rPr lang="en-AU" dirty="0"/>
              <a:t>, 2019)</a:t>
            </a:r>
            <a:endParaRPr lang="en-AU" altLang="en-US" dirty="0">
              <a:latin typeface="Arial" charset="0"/>
              <a:ea typeface="Microsoft Sans Serif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2C9C7-6F56-F649-9140-F938E6AD36AC}"/>
              </a:ext>
            </a:extLst>
          </p:cNvPr>
          <p:cNvSpPr txBox="1"/>
          <p:nvPr/>
        </p:nvSpPr>
        <p:spPr>
          <a:xfrm>
            <a:off x="4233606" y="6328048"/>
            <a:ext cx="676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2020.12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739" y="1739974"/>
            <a:ext cx="7068521" cy="3378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1881198" y="5229200"/>
            <a:ext cx="5381601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5: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Classification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accuracy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comparison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disorted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images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347013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D80-4796-4143-8408-6051923F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85960-4E0F-164D-9FA8-B3D3693EBA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textures.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snowing,</a:t>
            </a:r>
            <a:r>
              <a:rPr lang="zh-CN" altLang="en-US" dirty="0"/>
              <a:t> </a:t>
            </a:r>
            <a:r>
              <a:rPr lang="en-US" altLang="zh-CN" dirty="0"/>
              <a:t>raining,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image,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Emergent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robustness: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corruption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(still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6FE4-9E2E-3841-9FF4-4E10EBEC0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2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8229-CFF9-D14C-B7D9-08AE9D4C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5DF6-6E30-B94A-9E8F-388756B579E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demonstrate</a:t>
            </a:r>
            <a:r>
              <a:rPr lang="zh-CN" altLang="en-US" dirty="0"/>
              <a:t> </a:t>
            </a:r>
            <a:r>
              <a:rPr lang="en-US" altLang="zh-CN" dirty="0"/>
              <a:t>ImageNet-trained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texture,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shape.</a:t>
            </a:r>
            <a:endParaRPr lang="en-AU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Styled-ImageNet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1213-B94A-7045-A456-61A6E49B7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498A-4725-FF4B-A7D8-6548F8D2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9201-82C2-DA43-8B9D-202B7DC77BB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conflicting</a:t>
            </a:r>
            <a:r>
              <a:rPr lang="zh-CN" altLang="en-US" dirty="0"/>
              <a:t> </a:t>
            </a:r>
            <a:r>
              <a:rPr lang="en-US" altLang="zh-CN" dirty="0"/>
              <a:t>hypotheses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representing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shapes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textures.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that.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biased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recognizing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shapes.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DFD6A-7FD6-4449-9741-15442F293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5191F-CA08-CC40-A762-BF121D12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996952"/>
            <a:ext cx="6591300" cy="2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2E06E-0896-5446-AA5D-A39C548FAFFF}"/>
              </a:ext>
            </a:extLst>
          </p:cNvPr>
          <p:cNvSpPr txBox="1"/>
          <p:nvPr/>
        </p:nvSpPr>
        <p:spPr>
          <a:xfrm>
            <a:off x="1182290" y="5620900"/>
            <a:ext cx="6779420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mixing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elephant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texture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with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cat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image,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CNNs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classify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elephant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(c).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</a:t>
            </a:r>
            <a:r>
              <a:rPr lang="en-AU" altLang="zh-CN" sz="1150" b="1" dirty="0" err="1">
                <a:latin typeface="Sommet bold"/>
                <a:ea typeface="+mn-ea"/>
              </a:rPr>
              <a:t>Geirhos</a:t>
            </a:r>
            <a:r>
              <a:rPr lang="en-AU" altLang="zh-CN" sz="1150" b="1" dirty="0">
                <a:latin typeface="Sommet bold"/>
                <a:ea typeface="+mn-ea"/>
              </a:rPr>
              <a:t> et al., 2019)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9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708920"/>
            <a:ext cx="6388100" cy="27051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Texture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Shape</a:t>
            </a:r>
            <a:r>
              <a:rPr lang="zh-CN" altLang="en-US" b="1" dirty="0"/>
              <a:t> </a:t>
            </a:r>
            <a:r>
              <a:rPr lang="en-US" altLang="zh-CN" b="1" dirty="0"/>
              <a:t>bias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humans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ImageNet-trained</a:t>
            </a:r>
            <a:r>
              <a:rPr lang="zh-CN" altLang="en-US" b="1" dirty="0"/>
              <a:t> </a:t>
            </a:r>
            <a:r>
              <a:rPr lang="en-US" altLang="zh-CN" b="1" dirty="0"/>
              <a:t>CNNs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handles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Greyscale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handles</a:t>
            </a:r>
            <a:r>
              <a:rPr lang="zh-CN" altLang="en-US" dirty="0"/>
              <a:t> </a:t>
            </a:r>
            <a:r>
              <a:rPr lang="en-US" altLang="zh-CN" dirty="0"/>
              <a:t>well,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silhouette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information)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311616" y="5620900"/>
            <a:ext cx="4520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Accuracies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for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five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different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experiments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72345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023938"/>
            <a:ext cx="4103687" cy="47841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4103687" cy="4606925"/>
          </a:xfrm>
        </p:spPr>
        <p:txBody>
          <a:bodyPr/>
          <a:lstStyle/>
          <a:p>
            <a:pPr marL="0" indent="0"/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textures,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observers</a:t>
            </a:r>
            <a:r>
              <a:rPr lang="zh-CN" altLang="en-US" dirty="0"/>
              <a:t> </a:t>
            </a:r>
            <a:r>
              <a:rPr lang="en-US" altLang="zh-CN" dirty="0"/>
              <a:t>(red)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shape.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AlexNet</a:t>
            </a:r>
            <a:r>
              <a:rPr lang="zh-CN" altLang="en-US" dirty="0"/>
              <a:t> </a:t>
            </a:r>
            <a:r>
              <a:rPr lang="en-US" altLang="zh-CN" dirty="0"/>
              <a:t>(purple</a:t>
            </a:r>
            <a:r>
              <a:rPr lang="zh-CN" altLang="en-US" dirty="0"/>
              <a:t> </a:t>
            </a:r>
            <a:r>
              <a:rPr lang="en-US" altLang="zh-CN" dirty="0"/>
              <a:t>diamonds),</a:t>
            </a:r>
            <a:r>
              <a:rPr lang="zh-CN" altLang="en-US" dirty="0"/>
              <a:t> </a:t>
            </a:r>
            <a:r>
              <a:rPr lang="en-US" altLang="zh-CN" dirty="0"/>
              <a:t>VGG16</a:t>
            </a:r>
            <a:r>
              <a:rPr lang="zh-CN" altLang="en-US" dirty="0"/>
              <a:t> （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triangles)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ResNet-50</a:t>
            </a:r>
            <a:r>
              <a:rPr lang="zh-CN" altLang="en-US" dirty="0"/>
              <a:t> </a:t>
            </a:r>
            <a:r>
              <a:rPr lang="en-US" altLang="zh-CN" dirty="0"/>
              <a:t>(grey</a:t>
            </a:r>
            <a:r>
              <a:rPr lang="zh-CN" altLang="en-US" dirty="0"/>
              <a:t> </a:t>
            </a:r>
            <a:r>
              <a:rPr lang="en-US" altLang="zh-CN" dirty="0"/>
              <a:t>squares)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texture.</a:t>
            </a:r>
          </a:p>
          <a:p>
            <a:pPr marL="0" indent="0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680294" y="5839338"/>
            <a:ext cx="378340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4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Classification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result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using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33025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950" y="2767996"/>
            <a:ext cx="6388100" cy="23601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(IN)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suffice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integrate</a:t>
            </a:r>
            <a:r>
              <a:rPr lang="zh-CN" altLang="en-US" dirty="0"/>
              <a:t> </a:t>
            </a:r>
            <a:r>
              <a:rPr lang="en-US" altLang="zh-CN" dirty="0"/>
              <a:t>evidence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shapes.</a:t>
            </a:r>
          </a:p>
          <a:p>
            <a:endParaRPr lang="en-US" altLang="zh-CN" b="1" dirty="0"/>
          </a:p>
          <a:p>
            <a:r>
              <a:rPr lang="en-US" altLang="zh-CN" b="1" dirty="0"/>
              <a:t>Using</a:t>
            </a:r>
            <a:r>
              <a:rPr lang="zh-CN" altLang="en-US" b="1" dirty="0"/>
              <a:t> </a:t>
            </a:r>
            <a:r>
              <a:rPr lang="en-US" altLang="zh-CN" b="1" dirty="0"/>
              <a:t>Stylized-ImageNet</a:t>
            </a:r>
            <a:r>
              <a:rPr lang="zh-CN" altLang="en-US" b="1" dirty="0"/>
              <a:t> </a:t>
            </a:r>
            <a:r>
              <a:rPr lang="en-US" altLang="zh-CN" b="1" dirty="0"/>
              <a:t>(SIN)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967515" y="5175920"/>
            <a:ext cx="7209026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3: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Stylized-ImageNet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(SIN),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ten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different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painting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texture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to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random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ImageNet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image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399288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2048" y="1023938"/>
            <a:ext cx="3903590" cy="47841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4103687" cy="4606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(orange</a:t>
            </a:r>
            <a:r>
              <a:rPr lang="zh-CN" altLang="en-US" dirty="0"/>
              <a:t> </a:t>
            </a:r>
            <a:r>
              <a:rPr lang="en-US" altLang="zh-CN" dirty="0"/>
              <a:t>squares)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(grey</a:t>
            </a:r>
            <a:r>
              <a:rPr lang="zh-CN" altLang="en-US" dirty="0"/>
              <a:t> </a:t>
            </a:r>
            <a:r>
              <a:rPr lang="en-US" altLang="zh-CN" dirty="0"/>
              <a:t>squares)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445456" y="5839338"/>
            <a:ext cx="425308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6: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Classification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result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using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and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2474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652" y="3933056"/>
            <a:ext cx="5642696" cy="12961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marL="0" indent="0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alone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harder,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ResNet-50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79.0%</a:t>
            </a:r>
            <a:r>
              <a:rPr lang="zh-CN" altLang="en-US" dirty="0"/>
              <a:t> </a:t>
            </a:r>
            <a:r>
              <a:rPr lang="en-US" altLang="zh-CN" dirty="0"/>
              <a:t>top-5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92.9%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IN.</a:t>
            </a:r>
            <a:r>
              <a:rPr lang="zh-CN" altLang="en-US" dirty="0"/>
              <a:t> </a:t>
            </a:r>
            <a:endParaRPr lang="en-AU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poorly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(16.4%)</a:t>
            </a:r>
            <a:endParaRPr lang="en-AU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(82.6%)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Network:</a:t>
            </a:r>
            <a:r>
              <a:rPr lang="zh-CN" altLang="en-US" dirty="0"/>
              <a:t> </a:t>
            </a:r>
            <a:r>
              <a:rPr lang="en-US" altLang="zh-CN" dirty="0" err="1"/>
              <a:t>BagNets</a:t>
            </a:r>
            <a:r>
              <a:rPr lang="zh-CN" altLang="en-US" dirty="0"/>
              <a:t> </a:t>
            </a:r>
            <a:r>
              <a:rPr lang="en-US" altLang="zh-CN" dirty="0"/>
              <a:t>(ResNet-50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receptive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9x9,</a:t>
            </a:r>
            <a:r>
              <a:rPr lang="zh-CN" altLang="en-US" dirty="0"/>
              <a:t> </a:t>
            </a:r>
            <a:r>
              <a:rPr lang="en-US" altLang="zh-CN" dirty="0"/>
              <a:t>17x17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33x33)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1685644" y="5437675"/>
            <a:ext cx="5772735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5: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Top-5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accuracy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comparison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with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training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data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-&gt;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testing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data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29394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4697" y="3933056"/>
            <a:ext cx="5454606" cy="12961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marL="0" indent="0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alone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harder,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ResNet-50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79.0%</a:t>
            </a:r>
            <a:r>
              <a:rPr lang="zh-CN" altLang="en-US" dirty="0"/>
              <a:t> </a:t>
            </a:r>
            <a:r>
              <a:rPr lang="en-US" altLang="zh-CN" dirty="0"/>
              <a:t>top-5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92.9%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IN.</a:t>
            </a:r>
            <a:r>
              <a:rPr lang="zh-CN" altLang="en-US" dirty="0"/>
              <a:t> </a:t>
            </a:r>
            <a:endParaRPr lang="en-AU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poorly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(16.4%)</a:t>
            </a:r>
            <a:endParaRPr lang="en-AU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(82.6%)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Network:</a:t>
            </a:r>
            <a:r>
              <a:rPr lang="zh-CN" altLang="en-US" dirty="0"/>
              <a:t> </a:t>
            </a:r>
            <a:r>
              <a:rPr lang="en-US" altLang="zh-CN" dirty="0" err="1"/>
              <a:t>BagNets</a:t>
            </a:r>
            <a:r>
              <a:rPr lang="zh-CN" altLang="en-US" dirty="0"/>
              <a:t> </a:t>
            </a:r>
            <a:r>
              <a:rPr lang="en-US" altLang="zh-CN" dirty="0"/>
              <a:t>(ResNet-50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receptive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9x9,</a:t>
            </a:r>
            <a:r>
              <a:rPr lang="zh-CN" altLang="en-US" dirty="0"/>
              <a:t> </a:t>
            </a:r>
            <a:r>
              <a:rPr lang="en-US" altLang="zh-CN" dirty="0"/>
              <a:t>17x17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33x33)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108037" y="5437675"/>
            <a:ext cx="4927952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5: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</a:t>
            </a:r>
            <a:r>
              <a:rPr kumimoji="0" lang="en-US" altLang="zh-CN" sz="115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ccuracy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comparison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with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as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validation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data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746223984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2093</TotalTime>
  <Words>568</Words>
  <Application>Microsoft Macintosh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</vt:lpstr>
      <vt:lpstr>The problem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The experiment</vt:lpstr>
      <vt:lpstr>Conclusion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28</cp:revision>
  <dcterms:created xsi:type="dcterms:W3CDTF">2020-12-03T03:59:46Z</dcterms:created>
  <dcterms:modified xsi:type="dcterms:W3CDTF">2020-12-06T10:52:56Z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