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7A8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3" autoAdjust="0"/>
    <p:restoredTop sz="87178" autoAdjust="0"/>
  </p:normalViewPr>
  <p:slideViewPr>
    <p:cSldViewPr>
      <p:cViewPr>
        <p:scale>
          <a:sx n="200" d="100"/>
          <a:sy n="200" d="100"/>
        </p:scale>
        <p:origin x="904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34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B5B2F-03F9-724E-B798-CFF5CCE84D03}" type="datetime1">
              <a:rPr lang="en-US" altLang="en-US"/>
              <a:pPr/>
              <a:t>12/17/20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033444-1731-E843-8BF6-09FF9657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884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5B23B26-4293-5446-92C4-FBA6152EFAB2}" type="datetime1">
              <a:rPr lang="en-US" altLang="en-US"/>
              <a:pPr/>
              <a:t>12/17/20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821E9A2-B3A0-A346-B2EE-FDFF26B32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598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0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Users can add to an assertion database. </a:t>
            </a:r>
            <a:endParaRPr lang="en-AU" dirty="0"/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model assertions can be used to validate human labels (data collection) or historical data (validation), and to monitor deployments (e.g., to populate dashboards). </a:t>
            </a:r>
            <a:endParaRPr lang="en-AU" dirty="0"/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model assertions can be used at training time to select which data points to label in active learning. </a:t>
            </a:r>
            <a:endParaRPr lang="en-AU" dirty="0"/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model assertions can be used to generate weak labels to further train ML models without additional human labels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59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TV news as example: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person as identity, and gender/hair colour as attributes</a:t>
            </a:r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Given the identity, </a:t>
            </a:r>
            <a:r>
              <a:rPr lang="en-AU" dirty="0" err="1"/>
              <a:t>attrs</a:t>
            </a:r>
            <a:r>
              <a:rPr lang="en-AU" dirty="0"/>
              <a:t> and T value, OMG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automatically generates Boolean assertions to check for matching attributes and to check that when an identifier appears in the data, it persists for at least T seconds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11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TV news as example: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person as identity, and gender/hair colour as attributes</a:t>
            </a:r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Given the identity, </a:t>
            </a:r>
            <a:r>
              <a:rPr lang="en-AU" dirty="0" err="1"/>
              <a:t>attrs</a:t>
            </a:r>
            <a:r>
              <a:rPr lang="en-AU" dirty="0"/>
              <a:t> and T value, OMG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automatically generates Boolean assertions to check for matching attributes and to check that when an identifier appears in the data, it persists for at least T seconds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85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TV news as example:</a:t>
            </a:r>
          </a:p>
          <a:p>
            <a:r>
              <a:rPr lang="en-AU" dirty="0"/>
              <a:t> </a:t>
            </a:r>
          </a:p>
          <a:p>
            <a:r>
              <a:rPr lang="en-AU" dirty="0"/>
              <a:t>person as identity, and gender/hair colour as attributes</a:t>
            </a:r>
          </a:p>
          <a:p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Given the identity, </a:t>
            </a:r>
            <a:r>
              <a:rPr lang="en-AU" dirty="0" err="1"/>
              <a:t>attrs</a:t>
            </a:r>
            <a:r>
              <a:rPr lang="en-AU" dirty="0"/>
              <a:t> and T value, OMG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automatically generates Boolean assertions to check for matching attributes and to check that when an identifier appears in the data, it persists for at least T seconds 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1E9A2-B3A0-A346-B2EE-FDFF26B32B2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4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78347" y="980728"/>
            <a:ext cx="6842125" cy="719138"/>
          </a:xfrm>
        </p:spPr>
        <p:txBody>
          <a:bodyPr anchor="ctr"/>
          <a:lstStyle>
            <a:lvl1pPr>
              <a:spcBef>
                <a:spcPts val="600"/>
              </a:spcBef>
              <a:defRPr sz="1800" b="1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1333-FD06-7140-9D59-C389B13D9F5B}"/>
              </a:ext>
            </a:extLst>
          </p:cNvPr>
          <p:cNvSpPr txBox="1"/>
          <p:nvPr userDrawn="1"/>
        </p:nvSpPr>
        <p:spPr>
          <a:xfrm>
            <a:off x="539552" y="6309320"/>
            <a:ext cx="1438795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07B03-AA94-3A4E-A7EB-8153E7BAFE2F}"/>
              </a:ext>
            </a:extLst>
          </p:cNvPr>
          <p:cNvSpPr txBox="1"/>
          <p:nvPr userDrawn="1"/>
        </p:nvSpPr>
        <p:spPr>
          <a:xfrm>
            <a:off x="7014120" y="6306740"/>
            <a:ext cx="18002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Zifei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Gong,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z3224950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B65A7-C4B9-654F-8093-FB0E457DD368}"/>
              </a:ext>
            </a:extLst>
          </p:cNvPr>
          <p:cNvSpPr txBox="1"/>
          <p:nvPr userDrawn="1"/>
        </p:nvSpPr>
        <p:spPr>
          <a:xfrm>
            <a:off x="323526" y="6309320"/>
            <a:ext cx="3312369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150" b="1" dirty="0">
                <a:latin typeface="Sommet bold"/>
                <a:ea typeface="+mn-ea"/>
              </a:rPr>
              <a:t>CSE,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UNSW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8313" y="433388"/>
            <a:ext cx="8208962" cy="4619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1D798-ED97-A040-9708-BD54A0A61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5972" y="1227138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717275" y="1227137"/>
            <a:ext cx="3960000" cy="460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87CDB-BA81-0E45-86DF-27C05E74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+mj-lt"/>
                <a:cs typeface="Microsoft Sans Serif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7532F-7D3E-C54B-92C8-B19CECD18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5EDF1-A3EB-0D44-88BA-73D29F6BB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Placeholder 2"/>
          <p:cNvSpPr>
            <a:spLocks noGrp="1"/>
          </p:cNvSpPr>
          <p:nvPr>
            <p:ph type="title"/>
          </p:nvPr>
        </p:nvSpPr>
        <p:spPr bwMode="auto">
          <a:xfrm>
            <a:off x="468313" y="433388"/>
            <a:ext cx="8208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0" y="0"/>
            <a:ext cx="9144000" cy="6857464"/>
          </a:xfrm>
          <a:prstGeom prst="rect">
            <a:avLst/>
          </a:prstGeom>
        </p:spPr>
      </p:pic>
      <p:sp>
        <p:nvSpPr>
          <p:cNvPr id="1030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68313" y="1225550"/>
            <a:ext cx="82296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</a:t>
            </a:r>
          </a:p>
          <a:p>
            <a:pPr lvl="3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DD4D-8800-464E-A020-21E808CF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8313" y="642461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C213CF7-9790-6548-95A9-51DD9168E4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0" r:id="rId2"/>
    <p:sldLayoutId id="2147484091" r:id="rId3"/>
    <p:sldLayoutId id="2147484092" r:id="rId4"/>
    <p:sldLayoutId id="2147484093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69875" indent="-269875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39750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–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3pPr>
      <a:lvl4pPr marL="809625" indent="-269875" algn="l" rtl="0" eaLnBrk="1" fontAlgn="base" hangingPunct="1">
        <a:spcBef>
          <a:spcPts val="600"/>
        </a:spcBef>
        <a:spcAft>
          <a:spcPct val="0"/>
        </a:spcAft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4pPr>
      <a:lvl5pPr marL="1095375" indent="-285750" algn="l" rtl="0" eaLnBrk="1" fontAlgn="base" hangingPunct="1">
        <a:spcBef>
          <a:spcPts val="600"/>
        </a:spcBef>
        <a:spcAft>
          <a:spcPct val="0"/>
        </a:spcAft>
        <a:buFont typeface="Wingdings" charset="2"/>
        <a:buChar char="§"/>
        <a:defRPr sz="1600" kern="1200">
          <a:solidFill>
            <a:schemeClr val="tx1"/>
          </a:solidFill>
          <a:latin typeface="+mn-lt"/>
          <a:ea typeface="ヒラギノ角ゴ Pro W3" pitchFamily="-60" charset="-128"/>
          <a:cs typeface="ヒラギノ角ゴ Pro W3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003.0166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23728" y="1052736"/>
            <a:ext cx="6696744" cy="936104"/>
          </a:xfrm>
        </p:spPr>
        <p:txBody>
          <a:bodyPr anchor="b"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Literature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review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for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“Model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Assertions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for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Monitoring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and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Improving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ML</a:t>
            </a:r>
            <a:r>
              <a:rPr lang="zh-CN" altLang="en-US" dirty="0">
                <a:latin typeface="Arial" charset="0"/>
                <a:ea typeface="Microsoft Sans Serif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Microsoft Sans Serif" charset="0"/>
                <a:cs typeface="Arial" charset="0"/>
              </a:rPr>
              <a:t>Models”</a:t>
            </a:r>
            <a:r>
              <a:rPr lang="en-AU" dirty="0"/>
              <a:t> (Kang </a:t>
            </a:r>
            <a:r>
              <a:rPr lang="en-AU" i="1" dirty="0"/>
              <a:t>et al.</a:t>
            </a:r>
            <a:r>
              <a:rPr lang="en-AU" dirty="0"/>
              <a:t>, 2020)</a:t>
            </a:r>
            <a:endParaRPr lang="en-AU" altLang="en-US" dirty="0">
              <a:latin typeface="Arial" charset="0"/>
              <a:ea typeface="Microsoft Sans Serif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B95E7-B7A7-9941-BA6C-E8BD61B30BC0}"/>
              </a:ext>
            </a:extLst>
          </p:cNvPr>
          <p:cNvSpPr txBox="1"/>
          <p:nvPr/>
        </p:nvSpPr>
        <p:spPr>
          <a:xfrm>
            <a:off x="4233606" y="6309320"/>
            <a:ext cx="67678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2020.12</a:t>
            </a:r>
            <a:endParaRPr kumimoji="0" lang="en-AU" sz="11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8ED1-F0B9-1E41-A88A-6F499362753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AU" dirty="0"/>
              <a:t>Model assertions in OMG (a Python lib)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OMG logs user-defined assertions as </a:t>
            </a:r>
            <a:r>
              <a:rPr lang="en-AU" dirty="0" err="1"/>
              <a:t>callbacks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OMG provides an API to add consistency assertions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For active learning, OMG take a batch of data and return indices for which data points to label (using BAL)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For weak supervision, OMG take data and return weak labels where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5E7C-5BC3-4E4E-9124-5F7802D7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5" y="1268760"/>
            <a:ext cx="8962930" cy="1283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BD1F-EB9E-B348-9FEB-42E89276D4B1}"/>
              </a:ext>
            </a:extLst>
          </p:cNvPr>
          <p:cNvSpPr txBox="1"/>
          <p:nvPr/>
        </p:nvSpPr>
        <p:spPr>
          <a:xfrm>
            <a:off x="1744943" y="2551956"/>
            <a:ext cx="5654113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Table 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A summary of tasks, models, and assertions used in user cases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44367D-3791-594E-B7A5-511E4F60632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8313" y="1227137"/>
            <a:ext cx="8208962" cy="4606925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FB604-581D-DA46-B07E-C8D6248C7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546" y="3068960"/>
            <a:ext cx="4740905" cy="1773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B83952-38A1-F04E-BBA4-59185FB1405E}"/>
              </a:ext>
            </a:extLst>
          </p:cNvPr>
          <p:cNvSpPr txBox="1"/>
          <p:nvPr/>
        </p:nvSpPr>
        <p:spPr>
          <a:xfrm>
            <a:off x="2668281" y="4884217"/>
            <a:ext cx="3807454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Table 2: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Lines of code for each assertion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872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5E7C-5BC3-4E4E-9124-5F7802D70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263" y="1381100"/>
            <a:ext cx="4585474" cy="17872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BD1F-EB9E-B348-9FEB-42E89276D4B1}"/>
              </a:ext>
            </a:extLst>
          </p:cNvPr>
          <p:cNvSpPr txBox="1"/>
          <p:nvPr/>
        </p:nvSpPr>
        <p:spPr>
          <a:xfrm>
            <a:off x="2770071" y="3254332"/>
            <a:ext cx="3603872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Table 3: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Precision of model assertions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5B7B9-7ED7-E547-A16B-FF72A1679B62}"/>
              </a:ext>
            </a:extLst>
          </p:cNvPr>
          <p:cNvSpPr txBox="1"/>
          <p:nvPr/>
        </p:nvSpPr>
        <p:spPr>
          <a:xfrm>
            <a:off x="2770071" y="3609616"/>
            <a:ext cx="4229043" cy="48167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AU" sz="115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Randomly sampled 50 data points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AU" sz="1150" dirty="0">
                <a:latin typeface="Sommet bold"/>
                <a:ea typeface="+mn-ea"/>
              </a:rPr>
              <a:t>Check if the data point had an incorrect output from the ML model</a:t>
            </a:r>
            <a:endParaRPr kumimoji="0" lang="en-AU" sz="115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mmet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20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6816-7754-144A-B5A8-8F7F842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5E7C-5BC3-4E4E-9124-5F7802D70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1124744"/>
            <a:ext cx="5587883" cy="29119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4862-DDB6-5943-BE18-5B19B1276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BD1F-EB9E-B348-9FEB-42E89276D4B1}"/>
              </a:ext>
            </a:extLst>
          </p:cNvPr>
          <p:cNvSpPr txBox="1"/>
          <p:nvPr/>
        </p:nvSpPr>
        <p:spPr>
          <a:xfrm>
            <a:off x="1555552" y="4131482"/>
            <a:ext cx="5428089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 5: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Confidence of the top-10 ranked errors for video analytics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432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CAB5-78CF-9B40-886A-4440BE7F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5C28-DF45-124D-94F6-AE3575BD229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Introduce the abstraction of model assertions for monitoring ML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Show that model assertions can find high confidence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Show that model assertions using BAL for active learning, reduce labelling cost by up to 40%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Propose an API for consistency assertions for weak supervision, improve model quality by up to 46%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9CE7-7108-E14C-BDDC-EB801EE64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1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58A-42AD-954D-9F55-DE309F0F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D7D2-449B-BC49-8BB7-779D6C29E94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Some model assertions may be difficult to express in the API (need domain-specific assertions)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Not evaluated in real-time system, assertions may add overhead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Still not solving bias in training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761DF-75B2-BF47-8AFB-3F19D4BCE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2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6305-884B-484C-ADBB-FF416B41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FEF4-37B9-0142-B64F-3E6CD50AD1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AU" dirty="0"/>
              <a:t>Kang, D. </a:t>
            </a:r>
            <a:r>
              <a:rPr lang="en-AU" i="1" dirty="0"/>
              <a:t>et al.</a:t>
            </a:r>
            <a:r>
              <a:rPr lang="en-AU" dirty="0"/>
              <a:t> (2020) ‘Model Assertions for Monitoring and Improving ML Models’, </a:t>
            </a:r>
            <a:r>
              <a:rPr lang="en-AU" i="1" dirty="0"/>
              <a:t>arXiv:2003.01668 [cs]</a:t>
            </a:r>
            <a:r>
              <a:rPr lang="en-AU" dirty="0"/>
              <a:t>. Available at: </a:t>
            </a:r>
            <a:r>
              <a:rPr lang="en-AU" dirty="0">
                <a:hlinkClick r:id="rId2"/>
              </a:rPr>
              <a:t>http://arxiv.org/abs/2003.01668</a:t>
            </a:r>
            <a:r>
              <a:rPr lang="en-AU" dirty="0"/>
              <a:t> (Accessed: 8 December 2020).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CAA09-A9E5-E14E-AC50-2783F2E00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1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E7F-1B53-2E47-940B-B9FFE935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6B89-FBF5-E345-836D-7E3FC4046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Highlights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D626-508C-3546-9BD7-E623EDB3B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934E-7058-5F4D-99B7-C44EE3C9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355BB-EE75-194D-9859-04F0A954106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misbehave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unexpected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Deployment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schema,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images</a:t>
            </a:r>
            <a:endParaRPr lang="en-AU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Deployment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ground</a:t>
            </a:r>
            <a:r>
              <a:rPr lang="zh-CN" altLang="en-US" dirty="0"/>
              <a:t> </a:t>
            </a:r>
            <a:r>
              <a:rPr lang="en-US" altLang="zh-CN" dirty="0"/>
              <a:t>truth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QA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A86F-6800-8B4D-8F96-4FEE55544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3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A0B4-147F-F445-BD83-6D299E84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EF62-1DE5-E542-A0EB-E65C9EF9EF7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assertion:</a:t>
            </a:r>
          </a:p>
          <a:p>
            <a:pPr lvl="1"/>
            <a:r>
              <a:rPr lang="en-US" altLang="zh-CN" dirty="0"/>
              <a:t>A</a:t>
            </a:r>
            <a:r>
              <a:rPr lang="en-AU" dirty="0"/>
              <a:t>n arbitrary function over a model’s input and output that returns a Boolean (0 or 1) or continuous (floating point) severity </a:t>
            </a:r>
            <a:r>
              <a:rPr lang="en-US" altLang="zh-CN" dirty="0"/>
              <a:t>score</a:t>
            </a:r>
            <a:endParaRPr lang="en-AU" dirty="0"/>
          </a:p>
          <a:p>
            <a:endParaRPr lang="en-US" dirty="0"/>
          </a:p>
          <a:p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assertions: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bandit-based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(BAL)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supervision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consistency</a:t>
            </a:r>
            <a:r>
              <a:rPr lang="zh-CN" altLang="en-US" dirty="0"/>
              <a:t> </a:t>
            </a:r>
            <a:r>
              <a:rPr lang="en-US" altLang="zh-CN" dirty="0"/>
              <a:t>assertions</a:t>
            </a:r>
          </a:p>
          <a:p>
            <a:endParaRPr lang="en-AU" altLang="zh-CN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C2547-A430-9740-BB98-98FD9A1D1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A0B4-147F-F445-BD83-6D299E84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EF62-1DE5-E542-A0EB-E65C9EF9EF7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AU" altLang="zh-CN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C2547-A430-9740-BB98-98FD9A1D1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3E1CD-6BB2-1F46-A000-65CABEE7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57" y="1628800"/>
            <a:ext cx="6750281" cy="2567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22B52-20F8-F441-955E-8A6C8CA6AE55}"/>
              </a:ext>
            </a:extLst>
          </p:cNvPr>
          <p:cNvSpPr txBox="1"/>
          <p:nvPr/>
        </p:nvSpPr>
        <p:spPr>
          <a:xfrm>
            <a:off x="2015850" y="4527848"/>
            <a:ext cx="5112297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1: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How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model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assertions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integrate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into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ML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pipeline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843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Analyzing</a:t>
            </a:r>
            <a:r>
              <a:rPr lang="zh-CN" altLang="en-US" dirty="0"/>
              <a:t> </a:t>
            </a:r>
            <a:r>
              <a:rPr lang="en-US" altLang="zh-CN" dirty="0"/>
              <a:t>TV</a:t>
            </a:r>
            <a:r>
              <a:rPr lang="zh-CN" altLang="en-US" dirty="0"/>
              <a:t> </a:t>
            </a:r>
            <a:r>
              <a:rPr lang="en-US" altLang="zh-CN" dirty="0"/>
              <a:t>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identity,</a:t>
            </a:r>
            <a:r>
              <a:rPr lang="zh-CN" altLang="en-US" dirty="0"/>
              <a:t> </a:t>
            </a:r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US" altLang="zh-CN" dirty="0"/>
              <a:t>hair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b="1" dirty="0"/>
              <a:t>consistent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204864"/>
            <a:ext cx="48260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1522139" y="5221734"/>
            <a:ext cx="6099748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Two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frame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from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same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scene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with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inconsistent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attribute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(the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identity)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30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Autonomous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(AVs)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US" altLang="zh-CN" b="1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343499"/>
            <a:ext cx="4826000" cy="2745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876934" y="5221734"/>
            <a:ext cx="7390165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3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SSD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(Liu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et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al.,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2016)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boxes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green,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LIDAR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model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boxes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are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in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pink,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and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they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disagree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993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US" altLang="zh-CN" b="1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976464"/>
            <a:ext cx="4826000" cy="1479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2878281" y="5221734"/>
            <a:ext cx="3387466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4: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</a:t>
            </a:r>
            <a:r>
              <a:rPr lang="en-US" altLang="zh-CN" sz="1150" b="1" dirty="0">
                <a:latin typeface="Sommet bold"/>
                <a:ea typeface="+mn-ea"/>
              </a:rPr>
              <a:t>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boxes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highly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overlap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31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20CE-5867-844C-AB77-1D8CF21A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96D1-099B-434D-9138-A809072199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Atrial</a:t>
            </a:r>
            <a:r>
              <a:rPr lang="zh-CN" altLang="en-US" dirty="0"/>
              <a:t> </a:t>
            </a:r>
            <a:r>
              <a:rPr lang="en-US" altLang="zh-CN" dirty="0"/>
              <a:t>fibrillation</a:t>
            </a:r>
            <a:r>
              <a:rPr lang="zh-CN" altLang="en-US" dirty="0"/>
              <a:t> </a:t>
            </a:r>
            <a:r>
              <a:rPr lang="en-US" altLang="zh-CN" dirty="0"/>
              <a:t>(AF,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heart</a:t>
            </a:r>
            <a:r>
              <a:rPr lang="zh-CN" altLang="en-US" dirty="0"/>
              <a:t> </a:t>
            </a:r>
            <a:r>
              <a:rPr lang="en-US" altLang="zh-CN" dirty="0"/>
              <a:t>condition)</a:t>
            </a:r>
            <a:r>
              <a:rPr lang="zh-CN" altLang="en-US" dirty="0"/>
              <a:t> </a:t>
            </a:r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rapidly</a:t>
            </a:r>
            <a:r>
              <a:rPr lang="zh-CN" altLang="en-US" dirty="0"/>
              <a:t> </a:t>
            </a:r>
            <a:r>
              <a:rPr lang="en-US" altLang="zh-CN" dirty="0"/>
              <a:t>oscillate, require at least 30 sec of signal before calling a detection</a:t>
            </a:r>
            <a:endParaRPr lang="en-US" altLang="zh-CN" b="1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7D7B-6346-DD48-8DE1-D6A0B0C04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213CF7-9790-6548-95A9-51DD9168E4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AC61C-F454-FD4F-8BFD-A0BECA2B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976464"/>
            <a:ext cx="4826000" cy="1479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F32D37-7A46-6544-80CD-9632C807F593}"/>
              </a:ext>
            </a:extLst>
          </p:cNvPr>
          <p:cNvSpPr txBox="1"/>
          <p:nvPr/>
        </p:nvSpPr>
        <p:spPr>
          <a:xfrm>
            <a:off x="2878281" y="5221734"/>
            <a:ext cx="3387466" cy="2693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Figure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4:</a:t>
            </a:r>
            <a:r>
              <a:rPr kumimoji="0" lang="zh-CN" altLang="en-US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 </a:t>
            </a:r>
            <a:r>
              <a:rPr kumimoji="0" lang="en-US" altLang="zh-CN" sz="11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mmet bold"/>
                <a:ea typeface="+mn-ea"/>
                <a:cs typeface="+mn-cs"/>
              </a:rPr>
              <a:t>T</a:t>
            </a:r>
            <a:r>
              <a:rPr lang="en-US" altLang="zh-CN" sz="1150" b="1" dirty="0">
                <a:latin typeface="Sommet bold"/>
                <a:ea typeface="+mn-ea"/>
              </a:rPr>
              <a:t>he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boxes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highly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US" altLang="zh-CN" sz="1150" b="1" dirty="0">
                <a:latin typeface="Sommet bold"/>
                <a:ea typeface="+mn-ea"/>
              </a:rPr>
              <a:t>overlap</a:t>
            </a:r>
            <a:r>
              <a:rPr lang="zh-CN" altLang="en-US" sz="1150" b="1" dirty="0">
                <a:latin typeface="Sommet bold"/>
                <a:ea typeface="+mn-ea"/>
              </a:rPr>
              <a:t> </a:t>
            </a:r>
            <a:r>
              <a:rPr lang="en-AU" altLang="zh-CN" sz="1150" b="1" dirty="0">
                <a:latin typeface="Sommet bold"/>
                <a:ea typeface="+mn-ea"/>
              </a:rPr>
              <a:t>(Kang et al., 2020)</a:t>
            </a:r>
            <a:endParaRPr lang="en-US" altLang="zh-CN" sz="1150" b="1" dirty="0">
              <a:latin typeface="Sommet bold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725434"/>
      </p:ext>
    </p:extLst>
  </p:cSld>
  <p:clrMapOvr>
    <a:masterClrMapping/>
  </p:clrMapOvr>
</p:sld>
</file>

<file path=ppt/theme/theme1.xml><?xml version="1.0" encoding="utf-8"?>
<a:theme xmlns:a="http://schemas.openxmlformats.org/drawingml/2006/main" name="ASB Presentation Template v2">
  <a:themeElements>
    <a:clrScheme name="AGSM">
      <a:dk1>
        <a:srgbClr val="404040"/>
      </a:dk1>
      <a:lt1>
        <a:sysClr val="window" lastClr="FFFFFF"/>
      </a:lt1>
      <a:dk2>
        <a:srgbClr val="063E8D"/>
      </a:dk2>
      <a:lt2>
        <a:srgbClr val="CCCCCC"/>
      </a:lt2>
      <a:accent1>
        <a:srgbClr val="063E8D"/>
      </a:accent1>
      <a:accent2>
        <a:srgbClr val="FFD700"/>
      </a:accent2>
      <a:accent3>
        <a:srgbClr val="0067A8"/>
      </a:accent3>
      <a:accent4>
        <a:srgbClr val="00568E"/>
      </a:accent4>
      <a:accent5>
        <a:srgbClr val="004372"/>
      </a:accent5>
      <a:accent6>
        <a:srgbClr val="002E52"/>
      </a:accent6>
      <a:hlink>
        <a:srgbClr val="33CCFF"/>
      </a:hlink>
      <a:folHlink>
        <a:srgbClr val="063E8D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223BFC-8A8E-B842-987C-A03594B982EF}" vid="{3590F904-1640-5046-A3B4-B3786F297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08768CDC8BD8F24E88688A23E1BBFFD40083F9DB452809BE4E9E961773873B9725" ma:contentTypeVersion="12" ma:contentTypeDescription="" ma:contentTypeScope="" ma:versionID="ccf7c8939642961021bbb5e2375da5c4">
  <xsd:schema xmlns:xsd="http://www.w3.org/2001/XMLSchema" xmlns:xs="http://www.w3.org/2001/XMLSchema" xmlns:p="http://schemas.microsoft.com/office/2006/metadata/properties" xmlns:ns2="e2a6d7fd-cfb8-4aa2-8f9d-00d20bdc3a83" xmlns:ns4="78237fa5-fae7-4a08-ad29-c8feb430a382" targetNamespace="http://schemas.microsoft.com/office/2006/metadata/properties" ma:root="true" ma:fieldsID="7ba22b555d239708a9679c6b61f18d10" ns2:_="" ns4:_="">
    <xsd:import namespace="e2a6d7fd-cfb8-4aa2-8f9d-00d20bdc3a83"/>
    <xsd:import namespace="78237fa5-fae7-4a08-ad29-c8feb430a382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4:UnswBus_ResourceType"/>
                <xsd:element ref="ns4:UnswBus_Description" minOccurs="0"/>
                <xsd:element ref="ns2:l106d6d0667840b48999320499b4dd29" minOccurs="0"/>
                <xsd:element ref="ns2:cfdce602ab9848b4bf80c62eae0cddb3" minOccurs="0"/>
                <xsd:element ref="ns2:i7e4caf4883549738b3fce866cf588f7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6d7fd-cfb8-4aa2-8f9d-00d20bdc3a8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2cec8c26-97b4-48cb-a8fc-0ef68138d153}" ma:internalName="TaxCatchAll" ma:showField="CatchAllData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2cec8c26-97b4-48cb-a8fc-0ef68138d153}" ma:internalName="TaxCatchAllLabel" ma:readOnly="true" ma:showField="CatchAllDataLabel" ma:web="e2a6d7fd-cfb8-4aa2-8f9d-00d20bdc3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106d6d0667840b48999320499b4dd29" ma:index="15" nillable="true" ma:taxonomy="true" ma:internalName="l106d6d0667840b48999320499b4dd29" ma:taxonomyFieldName="UnswBus_EnterpriseKeywords" ma:displayName="Enterprise Keywords" ma:default="" ma:fieldId="{5106d6d0-6678-40b4-8999-320499b4dd29}" ma:taxonomyMulti="true" ma:sspId="2b026aac-6b52-4d7e-a64d-f3ee90946f56" ma:termSetId="6b154277-0339-4047-8b7c-9c64337183f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fdce602ab9848b4bf80c62eae0cddb3" ma:index="16" nillable="true" ma:taxonomy="true" ma:internalName="cfdce602ab9848b4bf80c62eae0cddb3" ma:taxonomyFieldName="UnswBus_SchoolUnit" ma:displayName="School or Unit" ma:default="" ma:fieldId="{cfdce602-ab98-48b4-bf80-c62eae0cddb3}" ma:sspId="2b026aac-6b52-4d7e-a64d-f3ee90946f56" ma:termSetId="99342006-19d9-4d76-ae6d-6a49808a1b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4caf4883549738b3fce866cf588f7" ma:index="17" ma:taxonomy="true" ma:internalName="i7e4caf4883549738b3fce866cf588f7" ma:taxonomyFieldName="UnswBus_ResourceCategory" ma:displayName="Resource Category" ma:default="" ma:fieldId="{27e4caf4-8835-4973-8b3f-ce866cf588f7}" ma:taxonomyMulti="true" ma:sspId="2b026aac-6b52-4d7e-a64d-f3ee90946f56" ma:termSetId="59e748ed-3424-4b0f-8a51-22a7215e598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37fa5-fae7-4a08-ad29-c8feb430a382" elementFormDefault="qualified">
    <xsd:import namespace="http://schemas.microsoft.com/office/2006/documentManagement/types"/>
    <xsd:import namespace="http://schemas.microsoft.com/office/infopath/2007/PartnerControls"/>
    <xsd:element name="UnswBus_ResourceType" ma:index="11" ma:displayName="Resource Type" ma:default="Brochure" ma:format="Dropdown" ma:internalName="UnswBus_ResourceType" ma:readOnly="false">
      <xsd:simpleType>
        <xsd:restriction base="dms:Choice">
          <xsd:enumeration value="Brochure"/>
          <xsd:enumeration value="Form"/>
          <xsd:enumeration value="Guidelines"/>
          <xsd:enumeration value="Manuals"/>
          <xsd:enumeration value="Minutes"/>
          <xsd:enumeration value="Newsletter"/>
          <xsd:enumeration value="Policy"/>
          <xsd:enumeration value="Procedure"/>
          <xsd:enumeration value="Protocol"/>
          <xsd:enumeration value="Reference"/>
          <xsd:enumeration value="Report"/>
          <xsd:enumeration value="Template"/>
        </xsd:restriction>
      </xsd:simpleType>
    </xsd:element>
    <xsd:element name="UnswBus_Description" ma:index="13" nillable="true" ma:displayName="Description" ma:internalName="UnswBus_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A88D3-C8FA-43F4-B901-104849B358D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2AF81F6-8F2A-47D5-9E54-F37BF3E413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48C029-ECC1-452C-8742-C4F7F6B2C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6d7fd-cfb8-4aa2-8f9d-00d20bdc3a83"/>
    <ds:schemaRef ds:uri="78237fa5-fae7-4a08-ad29-c8feb430a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ASB Presentation Template v2</Template>
  <TotalTime>293</TotalTime>
  <Words>846</Words>
  <Application>Microsoft Macintosh PowerPoint</Application>
  <PresentationFormat>On-screen Show (4:3)</PresentationFormat>
  <Paragraphs>107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Sommet</vt:lpstr>
      <vt:lpstr>Sommet bold</vt:lpstr>
      <vt:lpstr>Arial</vt:lpstr>
      <vt:lpstr>Calibri</vt:lpstr>
      <vt:lpstr>Lucida Grande</vt:lpstr>
      <vt:lpstr>Wingdings</vt:lpstr>
      <vt:lpstr>ASB Presentation Template v2</vt:lpstr>
      <vt:lpstr>PowerPoint Presentation</vt:lpstr>
      <vt:lpstr>Outlines</vt:lpstr>
      <vt:lpstr>The problem</vt:lpstr>
      <vt:lpstr>Solution</vt:lpstr>
      <vt:lpstr>Solution</vt:lpstr>
      <vt:lpstr>Use cases</vt:lpstr>
      <vt:lpstr>Use cases</vt:lpstr>
      <vt:lpstr>Use cases</vt:lpstr>
      <vt:lpstr>Use cases</vt:lpstr>
      <vt:lpstr>Implementation</vt:lpstr>
      <vt:lpstr>Evaluation</vt:lpstr>
      <vt:lpstr>Evaluation</vt:lpstr>
      <vt:lpstr>Evaluation</vt:lpstr>
      <vt:lpstr>Highlights</vt:lpstr>
      <vt:lpstr>Limitation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Zifei Gong</dc:creator>
  <cp:lastModifiedBy>Zifei Gong</cp:lastModifiedBy>
  <cp:revision>31</cp:revision>
  <dcterms:created xsi:type="dcterms:W3CDTF">2020-12-16T12:04:58Z</dcterms:created>
  <dcterms:modified xsi:type="dcterms:W3CDTF">2020-12-17T03:31:04Z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15500.0000000000</vt:lpwstr>
  </property>
  <property fmtid="{D5CDD505-2E9C-101B-9397-08002B2CF9AE}" pid="3" name="OHS Newsletter?">
    <vt:lpwstr>0</vt:lpwstr>
  </property>
  <property fmtid="{D5CDD505-2E9C-101B-9397-08002B2CF9AE}" pid="4" name="Category">
    <vt:lpwstr>AGSM</vt:lpwstr>
  </property>
  <property fmtid="{D5CDD505-2E9C-101B-9397-08002B2CF9AE}" pid="5" name="ContentType">
    <vt:lpwstr>Document</vt:lpwstr>
  </property>
  <property fmtid="{D5CDD505-2E9C-101B-9397-08002B2CF9AE}" pid="6" name="Date">
    <vt:lpwstr/>
  </property>
  <property fmtid="{D5CDD505-2E9C-101B-9397-08002B2CF9AE}" pid="7" name="PublishingExpirationDate">
    <vt:lpwstr/>
  </property>
  <property fmtid="{D5CDD505-2E9C-101B-9397-08002B2CF9AE}" pid="8" name="PublishingStartDate">
    <vt:lpwstr/>
  </property>
  <property fmtid="{D5CDD505-2E9C-101B-9397-08002B2CF9AE}" pid="9" name="ASBDocumentType">
    <vt:lpwstr>16</vt:lpwstr>
  </property>
  <property fmtid="{D5CDD505-2E9C-101B-9397-08002B2CF9AE}" pid="10" name="ASBDepartment">
    <vt:lpwstr>8</vt:lpwstr>
  </property>
  <property fmtid="{D5CDD505-2E9C-101B-9397-08002B2CF9AE}" pid="11" name="ASBUpdatedDate">
    <vt:lpwstr>2015-08-04T00:00:00Z</vt:lpwstr>
  </property>
  <property fmtid="{D5CDD505-2E9C-101B-9397-08002B2CF9AE}" pid="12" name="ASBTopic">
    <vt:lpwstr>1</vt:lpwstr>
  </property>
  <property fmtid="{D5CDD505-2E9C-101B-9397-08002B2CF9AE}" pid="13" name="ASBProgram">
    <vt:lpwstr>5</vt:lpwstr>
  </property>
  <property fmtid="{D5CDD505-2E9C-101B-9397-08002B2CF9AE}" pid="14" name="Format">
    <vt:lpwstr>PowerPoint</vt:lpwstr>
  </property>
  <property fmtid="{D5CDD505-2E9C-101B-9397-08002B2CF9AE}" pid="15" name="UnswBus_ResourceCategory">
    <vt:lpwstr>78;#AGSM|e641e8a1-99e5-404f-bd7c-35803f4d985d</vt:lpwstr>
  </property>
  <property fmtid="{D5CDD505-2E9C-101B-9397-08002B2CF9AE}" pid="16" name="UnswBus_ResourceType">
    <vt:lpwstr>Template</vt:lpwstr>
  </property>
  <property fmtid="{D5CDD505-2E9C-101B-9397-08002B2CF9AE}" pid="17" name="ContentTypeId">
    <vt:lpwstr>0x01010008768CDC8BD8F24E88688A23E1BBFFD40083F9DB452809BE4E9E961773873B9725</vt:lpwstr>
  </property>
  <property fmtid="{D5CDD505-2E9C-101B-9397-08002B2CF9AE}" pid="18" name="i7e4caf4883549738b3fce866cf588f7">
    <vt:lpwstr>AGSM|e641e8a1-99e5-404f-bd7c-35803f4d985d</vt:lpwstr>
  </property>
  <property fmtid="{D5CDD505-2E9C-101B-9397-08002B2CF9AE}" pid="19" name="TaxCatchAll">
    <vt:lpwstr>78;#AGSM|e641e8a1-99e5-404f-bd7c-35803f4d985d</vt:lpwstr>
  </property>
  <property fmtid="{D5CDD505-2E9C-101B-9397-08002B2CF9AE}" pid="20" name="l106d6d0667840b48999320499b4dd29">
    <vt:lpwstr/>
  </property>
  <property fmtid="{D5CDD505-2E9C-101B-9397-08002B2CF9AE}" pid="21" name="UnswBus_EnterpriseKeywords">
    <vt:lpwstr/>
  </property>
  <property fmtid="{D5CDD505-2E9C-101B-9397-08002B2CF9AE}" pid="22" name="cfdce602ab9848b4bf80c62eae0cddb3">
    <vt:lpwstr/>
  </property>
  <property fmtid="{D5CDD505-2E9C-101B-9397-08002B2CF9AE}" pid="23" name="UnswBus_SchoolUnit">
    <vt:lpwstr/>
  </property>
  <property fmtid="{D5CDD505-2E9C-101B-9397-08002B2CF9AE}" pid="24" name="UnswBus_Description">
    <vt:lpwstr>Branded templates produced by the UNSW Business School Marketing team</vt:lpwstr>
  </property>
</Properties>
</file>