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11/28/20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11/28/20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AU" dirty="0"/>
              <a:t>Closing the AI Accountability Gap: Defining an End-to-End Framework for Internal Algorithmic</a:t>
            </a:r>
            <a:endParaRPr lang="en-AU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FMEA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060F-974D-9B48-BA97-A7F48CAF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C609-D334-B741-8790-33AB33FF7F6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1D79A-3C0A-F94B-ADC4-989179AE2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harmful</a:t>
            </a:r>
            <a:r>
              <a:rPr lang="zh-CN" altLang="en-US" dirty="0"/>
              <a:t> </a:t>
            </a:r>
            <a:r>
              <a:rPr lang="en-US" altLang="zh-CN" dirty="0"/>
              <a:t>repercussions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deployed,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difficult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trace</a:t>
            </a:r>
            <a:r>
              <a:rPr lang="zh-CN" altLang="en-US" dirty="0"/>
              <a:t> </a:t>
            </a:r>
            <a:r>
              <a:rPr lang="en-US" altLang="zh-CN" dirty="0"/>
              <a:t>back.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endParaRPr lang="en-AU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inform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  <a:r>
              <a:rPr lang="zh-CN" altLang="en-US" dirty="0"/>
              <a:t> </a:t>
            </a:r>
            <a:r>
              <a:rPr lang="en-US" altLang="zh-CN" dirty="0"/>
              <a:t>outweigh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lacks</a:t>
            </a:r>
            <a:r>
              <a:rPr lang="zh-CN" altLang="en-US" dirty="0"/>
              <a:t> </a:t>
            </a:r>
            <a:r>
              <a:rPr lang="en-US" altLang="zh-CN" dirty="0"/>
              <a:t>proven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Avoiding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unfair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10D-B025-8541-A97B-7AC7C76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1489-63D3-9247-BAC4-29B4AE7F381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algorithmic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mechanism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SMACTR,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deployment.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expectations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standards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E3ED-CC73-734F-9B51-FEF8B9D39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7F70-4B8B-F44F-8CEC-E45C6F9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A9C6-04C1-EE41-97FF-4B857B380BA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Aerospace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Remarkable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Traceability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(FMEA)</a:t>
            </a:r>
          </a:p>
          <a:p>
            <a:endParaRPr lang="en-US" altLang="zh-CN" dirty="0"/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audits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daily</a:t>
            </a:r>
            <a:r>
              <a:rPr lang="zh-CN" altLang="en-US" dirty="0"/>
              <a:t> </a:t>
            </a:r>
            <a:r>
              <a:rPr lang="en-US" altLang="zh-CN" dirty="0"/>
              <a:t>occurrence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controls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altLang="zh-CN" dirty="0"/>
              <a:t>Finance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financial</a:t>
            </a:r>
            <a:r>
              <a:rPr lang="zh-CN" altLang="en-US" dirty="0"/>
              <a:t> </a:t>
            </a:r>
            <a:r>
              <a:rPr lang="en-US" altLang="zh-CN" dirty="0"/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Audit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2ACD-219A-E44F-A4DB-5C753664E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DB5F-99FA-B044-AAB1-91CADFC9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E6AA-0B7B-2941-AC24-C58F04C9381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waterfall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verification-and-validation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Documentation-oriented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Auditable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Requirements-driven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/>
              <a:t>Risk-based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</a:p>
          <a:p>
            <a:pPr lvl="1"/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audit</a:t>
            </a:r>
          </a:p>
          <a:p>
            <a:pPr lvl="1"/>
            <a:r>
              <a:rPr lang="en-US" altLang="zh-CN" dirty="0"/>
              <a:t>Standardization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A956-31FB-DC47-8539-C198F209B7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778-29DF-9747-B7CC-123498FB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DB78-18F4-2A41-B156-CE43F06DE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5" name="Picture 1" descr="page6image27255952">
            <a:extLst>
              <a:ext uri="{FF2B5EF4-FFF2-40B4-BE49-F238E27FC236}">
                <a16:creationId xmlns:a16="http://schemas.microsoft.com/office/drawing/2014/main" id="{60EBD794-5FB0-304E-BE3D-869D69D2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8" y="1268760"/>
            <a:ext cx="7376864" cy="188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0970B-7D13-2640-AC42-BA0193B9A7C7}"/>
              </a:ext>
            </a:extLst>
          </p:cNvPr>
          <p:cNvSpPr txBox="1"/>
          <p:nvPr/>
        </p:nvSpPr>
        <p:spPr>
          <a:xfrm>
            <a:off x="1538957" y="3136627"/>
            <a:ext cx="6066084" cy="6940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SMACTR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framework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(Raji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2020)</a:t>
            </a: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Orange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auditors,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blue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engineering,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endParaRPr lang="en-AU" altLang="zh-CN" sz="1150" b="1" dirty="0">
              <a:latin typeface="Sommet bold"/>
              <a:ea typeface="+mn-ea"/>
            </a:endParaRPr>
          </a:p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Green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documents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produced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teams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1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5AF7-7184-3248-8771-332C74B3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ED4C-A850-2349-BAB5-E3E479633D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scoping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endParaRPr lang="en-AU" altLang="zh-C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product/request</a:t>
            </a:r>
            <a:r>
              <a:rPr lang="zh-CN" altLang="en-US" dirty="0"/>
              <a:t> </a:t>
            </a:r>
            <a:r>
              <a:rPr lang="en-US" altLang="zh-CN" dirty="0"/>
              <a:t>documents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Ethical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pPr marL="0" indent="0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mapping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Stakeholder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Ethnographic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5C01-D63D-9D4D-80B4-93F855798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8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2D2-ED95-D144-9A76-6E200F8E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0DE-5F10-754E-8C2D-98C827FD02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artifact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zh-CN" altLang="en-US" b="1" dirty="0"/>
              <a:t> </a:t>
            </a:r>
            <a:r>
              <a:rPr lang="en-US" altLang="zh-CN" b="1" dirty="0"/>
              <a:t>stage</a:t>
            </a:r>
          </a:p>
          <a:p>
            <a:pPr marL="269875" lvl="2" indent="0">
              <a:buNone/>
            </a:pPr>
            <a:r>
              <a:rPr lang="en-US" altLang="zh-CN" dirty="0"/>
              <a:t>Artifact: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checklist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built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(scope)</a:t>
            </a:r>
            <a:endParaRPr lang="en-AU" altLang="zh-CN" dirty="0"/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experienced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(risk)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dirty="0"/>
              <a:t>Datasheets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62C-8A3D-2A49-8AC7-F72138FCC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3517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265</TotalTime>
  <Words>339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Lessons from other industries</vt:lpstr>
      <vt:lpstr>Lessons from other industries</vt:lpstr>
      <vt:lpstr>The approach</vt:lpstr>
      <vt:lpstr>The approach</vt:lpstr>
      <vt:lpstr>The approach</vt:lpstr>
      <vt:lpstr>The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23</cp:revision>
  <dcterms:created xsi:type="dcterms:W3CDTF">2020-11-28T06:54:32Z</dcterms:created>
  <dcterms:modified xsi:type="dcterms:W3CDTF">2020-11-28T11:19:35Z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