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A8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34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2B5B2F-03F9-724E-B798-CFF5CCE84D03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33444-1731-E843-8BF6-09FF9657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8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5B23B26-4293-5446-92C4-FBA6152EFAB2}" type="datetime1">
              <a:rPr lang="en-US" altLang="en-US"/>
              <a:pPr/>
              <a:t>12/3/20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821E9A2-B3A0-A346-B2EE-FDFF26B32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98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47" y="980728"/>
            <a:ext cx="6842125" cy="719138"/>
          </a:xfrm>
        </p:spPr>
        <p:txBody>
          <a:bodyPr anchor="ctr"/>
          <a:lstStyle>
            <a:lvl1pPr>
              <a:spcBef>
                <a:spcPts val="600"/>
              </a:spcBef>
              <a:defRPr sz="1800" b="1" baseline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1333-FD06-7140-9D59-C389B13D9F5B}"/>
              </a:ext>
            </a:extLst>
          </p:cNvPr>
          <p:cNvSpPr txBox="1"/>
          <p:nvPr userDrawn="1"/>
        </p:nvSpPr>
        <p:spPr>
          <a:xfrm>
            <a:off x="539552" y="6309320"/>
            <a:ext cx="1438795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07B03-AA94-3A4E-A7EB-8153E7BAFE2F}"/>
              </a:ext>
            </a:extLst>
          </p:cNvPr>
          <p:cNvSpPr txBox="1"/>
          <p:nvPr userDrawn="1"/>
        </p:nvSpPr>
        <p:spPr>
          <a:xfrm>
            <a:off x="7014120" y="6306740"/>
            <a:ext cx="18002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Zifei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Gong,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z3224950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B65A7-C4B9-654F-8093-FB0E457DD368}"/>
              </a:ext>
            </a:extLst>
          </p:cNvPr>
          <p:cNvSpPr txBox="1"/>
          <p:nvPr userDrawn="1"/>
        </p:nvSpPr>
        <p:spPr>
          <a:xfrm>
            <a:off x="323526" y="6309320"/>
            <a:ext cx="3312369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CSE,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UNSW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33388"/>
            <a:ext cx="8208962" cy="461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1D798-ED97-A040-9708-BD54A0A6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5972" y="1227138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717275" y="1227137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87CDB-BA81-0E45-86DF-27C05E7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+mj-lt"/>
                <a:cs typeface="Microsoft Sans Serif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532F-7D3E-C54B-92C8-B19CECD18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5EDF1-A3EB-0D44-88BA-73D29F6BB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Placeholder 2"/>
          <p:cNvSpPr>
            <a:spLocks noGrp="1"/>
          </p:cNvSpPr>
          <p:nvPr>
            <p:ph type="title"/>
          </p:nvPr>
        </p:nvSpPr>
        <p:spPr bwMode="auto">
          <a:xfrm>
            <a:off x="468313" y="433388"/>
            <a:ext cx="8208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0"/>
            <a:ext cx="9144000" cy="6857464"/>
          </a:xfrm>
          <a:prstGeom prst="rect">
            <a:avLst/>
          </a:prstGeom>
        </p:spPr>
      </p:pic>
      <p:sp>
        <p:nvSpPr>
          <p:cNvPr id="1030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68313" y="1225550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0DD4D-8800-464E-A020-21E808CF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8313" y="64246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0" r:id="rId2"/>
    <p:sldLayoutId id="2147484091" r:id="rId3"/>
    <p:sldLayoutId id="2147484092" r:id="rId4"/>
    <p:sldLayoutId id="214748409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9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39750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75" indent="-285750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936104"/>
          </a:xfrm>
        </p:spPr>
        <p:txBody>
          <a:bodyPr anchor="b"/>
          <a:lstStyle/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Literature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review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for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“</a:t>
            </a:r>
            <a:r>
              <a:rPr lang="en-US" altLang="zh-CN" dirty="0" err="1">
                <a:latin typeface="Arial" charset="0"/>
                <a:ea typeface="Microsoft Sans Serif" charset="0"/>
                <a:cs typeface="Arial" charset="0"/>
              </a:rPr>
              <a:t>Imagenet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-trained CNNs are Biased towards Texture”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AU" dirty="0"/>
              <a:t>(</a:t>
            </a:r>
            <a:r>
              <a:rPr lang="en-AU" dirty="0" err="1"/>
              <a:t>Geirhos</a:t>
            </a:r>
            <a:r>
              <a:rPr lang="en-AU" dirty="0"/>
              <a:t> </a:t>
            </a:r>
            <a:r>
              <a:rPr lang="en-AU" i="1" dirty="0"/>
              <a:t>et al.</a:t>
            </a:r>
            <a:r>
              <a:rPr lang="en-AU" dirty="0"/>
              <a:t>, 2019)</a:t>
            </a:r>
            <a:endParaRPr lang="en-AU" altLang="en-US" dirty="0">
              <a:latin typeface="Arial" charset="0"/>
              <a:ea typeface="Microsoft Sans Serif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32C9C7-6F56-F649-9140-F938E6AD36AC}"/>
              </a:ext>
            </a:extLst>
          </p:cNvPr>
          <p:cNvSpPr txBox="1"/>
          <p:nvPr/>
        </p:nvSpPr>
        <p:spPr>
          <a:xfrm>
            <a:off x="4233606" y="6328048"/>
            <a:ext cx="67678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2020.12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E7F-1B53-2E47-940B-B9FFE935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6B89-FBF5-E345-836D-7E3FC4046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D626-508C-3546-9BD7-E623EDB3B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498A-4725-FF4B-A7D8-6548F8D2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19201-82C2-DA43-8B9D-202B7DC77BB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conflicting</a:t>
            </a:r>
            <a:r>
              <a:rPr lang="zh-CN" altLang="en-US" dirty="0"/>
              <a:t> </a:t>
            </a:r>
            <a:r>
              <a:rPr lang="en-US" altLang="zh-CN" dirty="0"/>
              <a:t>hypotheses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CNNs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representing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shapes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textures.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tried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quantify</a:t>
            </a:r>
            <a:r>
              <a:rPr lang="zh-CN" altLang="en-US" dirty="0"/>
              <a:t> </a:t>
            </a:r>
            <a:r>
              <a:rPr lang="en-US" altLang="zh-CN" dirty="0"/>
              <a:t>that.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ImageNet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CNNs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strongly</a:t>
            </a:r>
            <a:r>
              <a:rPr lang="zh-CN" altLang="en-US" dirty="0"/>
              <a:t> </a:t>
            </a:r>
            <a:r>
              <a:rPr lang="en-US" altLang="zh-CN" dirty="0"/>
              <a:t>biased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recognizing</a:t>
            </a:r>
            <a:r>
              <a:rPr lang="zh-CN" altLang="en-US" dirty="0"/>
              <a:t> </a:t>
            </a:r>
            <a:r>
              <a:rPr lang="en-US" altLang="zh-CN" dirty="0"/>
              <a:t>textures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shapes.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DFD6A-7FD6-4449-9741-15442F293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5191F-CA08-CC40-A762-BF121D12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996952"/>
            <a:ext cx="6591300" cy="2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2E06E-0896-5446-AA5D-A39C548FAFFF}"/>
              </a:ext>
            </a:extLst>
          </p:cNvPr>
          <p:cNvSpPr txBox="1"/>
          <p:nvPr/>
        </p:nvSpPr>
        <p:spPr>
          <a:xfrm>
            <a:off x="1182290" y="5620900"/>
            <a:ext cx="6779420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mixing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elephant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texture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with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cat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image,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CNNs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classify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elephant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(c).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</a:t>
            </a:r>
            <a:r>
              <a:rPr lang="en-AU" altLang="zh-CN" sz="1150" b="1" dirty="0" err="1">
                <a:latin typeface="Sommet bold"/>
                <a:ea typeface="+mn-ea"/>
              </a:rPr>
              <a:t>Geirhos</a:t>
            </a:r>
            <a:r>
              <a:rPr lang="en-AU" altLang="zh-CN" sz="1150" b="1" dirty="0">
                <a:latin typeface="Sommet bold"/>
                <a:ea typeface="+mn-ea"/>
              </a:rPr>
              <a:t> et al., 2019)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9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708920"/>
            <a:ext cx="6388100" cy="27051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b="1" dirty="0"/>
              <a:t>Texture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Shape</a:t>
            </a:r>
            <a:r>
              <a:rPr lang="zh-CN" altLang="en-US" b="1" dirty="0"/>
              <a:t> </a:t>
            </a:r>
            <a:r>
              <a:rPr lang="en-US" altLang="zh-CN" b="1" dirty="0"/>
              <a:t>bias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humans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ImageNet-trained</a:t>
            </a:r>
            <a:r>
              <a:rPr lang="zh-CN" altLang="en-US" b="1" dirty="0"/>
              <a:t> </a:t>
            </a:r>
            <a:r>
              <a:rPr lang="en-US" altLang="zh-CN" b="1" dirty="0"/>
              <a:t>CNNs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handles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Greyscale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handles</a:t>
            </a:r>
            <a:r>
              <a:rPr lang="zh-CN" altLang="en-US" dirty="0"/>
              <a:t> </a:t>
            </a:r>
            <a:r>
              <a:rPr lang="en-US" altLang="zh-CN" dirty="0"/>
              <a:t>well,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CNNs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silhouette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(no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  <a:r>
              <a:rPr lang="zh-CN" altLang="en-US" dirty="0"/>
              <a:t> </a:t>
            </a:r>
            <a:r>
              <a:rPr lang="en-US" altLang="zh-CN" dirty="0"/>
              <a:t>information)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2311616" y="5620900"/>
            <a:ext cx="452078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Accuracies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for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five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different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experiments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72345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950" y="2767996"/>
            <a:ext cx="6388100" cy="236018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ImageNet</a:t>
            </a:r>
            <a:r>
              <a:rPr lang="zh-CN" altLang="en-US" dirty="0"/>
              <a:t> </a:t>
            </a:r>
            <a:r>
              <a:rPr lang="en-US" altLang="zh-CN" dirty="0"/>
              <a:t>(IN)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simply</a:t>
            </a:r>
            <a:r>
              <a:rPr lang="zh-CN" altLang="en-US" dirty="0"/>
              <a:t> </a:t>
            </a:r>
            <a:r>
              <a:rPr lang="en-US" altLang="zh-CN" dirty="0"/>
              <a:t>suffice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integrate</a:t>
            </a:r>
            <a:r>
              <a:rPr lang="zh-CN" altLang="en-US" dirty="0"/>
              <a:t> </a:t>
            </a:r>
            <a:r>
              <a:rPr lang="en-US" altLang="zh-CN" dirty="0"/>
              <a:t>evidence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classifying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shapes.</a:t>
            </a:r>
          </a:p>
          <a:p>
            <a:endParaRPr lang="en-US" altLang="zh-CN" b="1" dirty="0"/>
          </a:p>
          <a:p>
            <a:r>
              <a:rPr lang="en-US" altLang="zh-CN" b="1" dirty="0"/>
              <a:t>Using</a:t>
            </a:r>
            <a:r>
              <a:rPr lang="zh-CN" altLang="en-US" b="1" dirty="0"/>
              <a:t> </a:t>
            </a:r>
            <a:r>
              <a:rPr lang="en-US" altLang="zh-CN" b="1" dirty="0"/>
              <a:t>Stylized-ImageNet</a:t>
            </a:r>
            <a:r>
              <a:rPr lang="zh-CN" altLang="en-US" b="1" dirty="0"/>
              <a:t> </a:t>
            </a:r>
            <a:r>
              <a:rPr lang="en-US" altLang="zh-CN" b="1" dirty="0"/>
              <a:t>(SIN)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967515" y="5175920"/>
            <a:ext cx="7209026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3: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Stylized-ImageNet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(SIN),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ten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different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painting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texture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to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random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ImageNet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image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399288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1023938"/>
            <a:ext cx="4103687" cy="47841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4103687" cy="46069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observers</a:t>
            </a:r>
            <a:r>
              <a:rPr lang="zh-CN" altLang="en-US" dirty="0"/>
              <a:t> </a:t>
            </a:r>
            <a:r>
              <a:rPr lang="en-US" altLang="zh-CN" dirty="0"/>
              <a:t>(red)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shape.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AlexNet</a:t>
            </a:r>
            <a:r>
              <a:rPr lang="zh-CN" altLang="en-US" dirty="0"/>
              <a:t> </a:t>
            </a:r>
            <a:r>
              <a:rPr lang="en-US" altLang="zh-CN" dirty="0"/>
              <a:t>(purple</a:t>
            </a:r>
            <a:r>
              <a:rPr lang="zh-CN" altLang="en-US" dirty="0"/>
              <a:t> </a:t>
            </a:r>
            <a:r>
              <a:rPr lang="en-US" altLang="zh-CN" dirty="0"/>
              <a:t>diamonds),</a:t>
            </a:r>
            <a:r>
              <a:rPr lang="zh-CN" altLang="en-US" dirty="0"/>
              <a:t> </a:t>
            </a:r>
            <a:r>
              <a:rPr lang="en-US" altLang="zh-CN" dirty="0"/>
              <a:t>VGG16</a:t>
            </a:r>
            <a:r>
              <a:rPr lang="zh-CN" altLang="en-US" dirty="0"/>
              <a:t> （</a:t>
            </a:r>
            <a:r>
              <a:rPr lang="en-US" altLang="zh-CN" dirty="0"/>
              <a:t>blue</a:t>
            </a:r>
            <a:r>
              <a:rPr lang="zh-CN" altLang="en-US" dirty="0"/>
              <a:t> </a:t>
            </a:r>
            <a:r>
              <a:rPr lang="en-US" altLang="zh-CN" dirty="0"/>
              <a:t>triangles)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ResNet-50</a:t>
            </a:r>
            <a:r>
              <a:rPr lang="zh-CN" altLang="en-US" dirty="0"/>
              <a:t> </a:t>
            </a:r>
            <a:r>
              <a:rPr lang="en-US" altLang="zh-CN" dirty="0"/>
              <a:t>(grey</a:t>
            </a:r>
            <a:r>
              <a:rPr lang="zh-CN" altLang="en-US" dirty="0"/>
              <a:t> </a:t>
            </a:r>
            <a:r>
              <a:rPr lang="en-US" altLang="zh-CN" dirty="0"/>
              <a:t>squares)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texture.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2680294" y="5839338"/>
            <a:ext cx="378340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4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Classification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result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using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33025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0652" y="3933056"/>
            <a:ext cx="5642696" cy="12961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marL="0" indent="0"/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alone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harder,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textures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predictive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ResNet-50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79.0%</a:t>
            </a:r>
            <a:r>
              <a:rPr lang="zh-CN" altLang="en-US" dirty="0"/>
              <a:t> </a:t>
            </a:r>
            <a:r>
              <a:rPr lang="en-US" altLang="zh-CN" dirty="0"/>
              <a:t>top-5</a:t>
            </a:r>
            <a:r>
              <a:rPr lang="zh-CN" altLang="en-US" dirty="0"/>
              <a:t> </a:t>
            </a:r>
            <a:r>
              <a:rPr lang="en-US" altLang="zh-CN" dirty="0"/>
              <a:t>accuracy,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92.9%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IN.</a:t>
            </a:r>
            <a:r>
              <a:rPr lang="zh-CN" altLang="en-US" dirty="0"/>
              <a:t> </a:t>
            </a:r>
            <a:endParaRPr lang="en-AU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ImageNet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poorly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(16.4%)</a:t>
            </a:r>
            <a:endParaRPr lang="en-AU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generalize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(82.6%)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Network:</a:t>
            </a:r>
            <a:r>
              <a:rPr lang="zh-CN" altLang="en-US" dirty="0"/>
              <a:t> </a:t>
            </a:r>
            <a:r>
              <a:rPr lang="en-US" altLang="zh-CN" dirty="0" err="1"/>
              <a:t>BagNets</a:t>
            </a:r>
            <a:r>
              <a:rPr lang="zh-CN" altLang="en-US" dirty="0"/>
              <a:t> </a:t>
            </a:r>
            <a:r>
              <a:rPr lang="en-US" altLang="zh-CN" dirty="0"/>
              <a:t>(ResNet-50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maximum</a:t>
            </a:r>
            <a:r>
              <a:rPr lang="zh-CN" altLang="en-US" dirty="0"/>
              <a:t> </a:t>
            </a:r>
            <a:r>
              <a:rPr lang="en-US" altLang="zh-CN" dirty="0"/>
              <a:t>receptive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9x9,</a:t>
            </a:r>
            <a:r>
              <a:rPr lang="zh-CN" altLang="en-US" dirty="0"/>
              <a:t> </a:t>
            </a:r>
            <a:r>
              <a:rPr lang="en-US" altLang="zh-CN" dirty="0"/>
              <a:t>17x17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33x33)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2708354" y="5437675"/>
            <a:ext cx="3727303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5: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Top-5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accuracy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comparison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293942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770-F948-C246-B715-9F5959AD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7FF-5474-6743-B85E-D97735EE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2048" y="1023938"/>
            <a:ext cx="3903590" cy="47841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97FD-730D-8746-9176-87BE46FEB9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4103687" cy="46069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SIN</a:t>
            </a:r>
            <a:r>
              <a:rPr lang="zh-CN" altLang="en-US" dirty="0"/>
              <a:t> </a:t>
            </a:r>
            <a:r>
              <a:rPr lang="en-US" altLang="zh-CN" dirty="0"/>
              <a:t>(orange</a:t>
            </a:r>
            <a:r>
              <a:rPr lang="zh-CN" altLang="en-US" dirty="0"/>
              <a:t> </a:t>
            </a:r>
            <a:r>
              <a:rPr lang="en-US" altLang="zh-CN" dirty="0"/>
              <a:t>squares)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comparing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(grey</a:t>
            </a:r>
            <a:r>
              <a:rPr lang="zh-CN" altLang="en-US" dirty="0"/>
              <a:t> </a:t>
            </a:r>
            <a:r>
              <a:rPr lang="en-US" altLang="zh-CN" dirty="0"/>
              <a:t>squares)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2541-971E-614D-ADCC-05F37182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4FDA-9EA1-214D-BEBB-92B8C9465960}"/>
              </a:ext>
            </a:extLst>
          </p:cNvPr>
          <p:cNvSpPr txBox="1"/>
          <p:nvPr/>
        </p:nvSpPr>
        <p:spPr>
          <a:xfrm>
            <a:off x="2445456" y="5839338"/>
            <a:ext cx="4253087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6: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Classification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result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using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IN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and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SIN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</a:rPr>
              <a:t>(</a:t>
            </a:r>
            <a:r>
              <a:rPr lang="en-AU" altLang="zh-CN" sz="1150" b="1" dirty="0" err="1">
                <a:latin typeface="Sommet bold"/>
              </a:rPr>
              <a:t>Geirhos</a:t>
            </a:r>
            <a:r>
              <a:rPr lang="en-AU" altLang="zh-CN" sz="1150" b="1" dirty="0">
                <a:latin typeface="Sommet bold"/>
              </a:rPr>
              <a:t> et al., 2019)</a:t>
            </a:r>
            <a:endParaRPr lang="en-AU" sz="1150" b="1" dirty="0">
              <a:latin typeface="Sommet bold"/>
            </a:endParaRPr>
          </a:p>
        </p:txBody>
      </p:sp>
    </p:spTree>
    <p:extLst>
      <p:ext uri="{BB962C8B-B14F-4D97-AF65-F5344CB8AC3E}">
        <p14:creationId xmlns:p14="http://schemas.microsoft.com/office/powerpoint/2010/main" val="2474342593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223BFC-8A8E-B842-987C-A03594B982EF}" vid="{3590F904-1640-5046-A3B4-B3786F297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AF81F6-8F2A-47D5-9E54-F37BF3E41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55</TotalTime>
  <Words>370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Sommet</vt:lpstr>
      <vt:lpstr>Sommet bold</vt:lpstr>
      <vt:lpstr>Arial</vt:lpstr>
      <vt:lpstr>Calibri</vt:lpstr>
      <vt:lpstr>Lucida Grande</vt:lpstr>
      <vt:lpstr>Wingdings</vt:lpstr>
      <vt:lpstr>ASB Presentation Template v2</vt:lpstr>
      <vt:lpstr>PowerPoint Presentation</vt:lpstr>
      <vt:lpstr>Outline</vt:lpstr>
      <vt:lpstr>The problem</vt:lpstr>
      <vt:lpstr>The experiment</vt:lpstr>
      <vt:lpstr>The experiment</vt:lpstr>
      <vt:lpstr>The experiment</vt:lpstr>
      <vt:lpstr>The experiment</vt:lpstr>
      <vt:lpstr>The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Zifei Gong</dc:creator>
  <cp:lastModifiedBy>Zifei Gong</cp:lastModifiedBy>
  <cp:revision>12</cp:revision>
  <dcterms:created xsi:type="dcterms:W3CDTF">2020-12-03T03:59:46Z</dcterms:created>
  <dcterms:modified xsi:type="dcterms:W3CDTF">2020-12-03T04:55:35Z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