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57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9" r:id="rId16"/>
    <p:sldId id="26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7A8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2" autoAdjust="0"/>
    <p:restoredTop sz="96327" autoAdjust="0"/>
  </p:normalViewPr>
  <p:slideViewPr>
    <p:cSldViewPr>
      <p:cViewPr varScale="1">
        <p:scale>
          <a:sx n="179" d="100"/>
          <a:sy n="179" d="100"/>
        </p:scale>
        <p:origin x="18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34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2B5B2F-03F9-724E-B798-CFF5CCE84D03}" type="datetime1">
              <a:rPr lang="en-US" altLang="en-US"/>
              <a:pPr/>
              <a:t>12/2/20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033444-1731-E843-8BF6-09FF96577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884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5B23B26-4293-5446-92C4-FBA6152EFAB2}" type="datetime1">
              <a:rPr lang="en-US" altLang="en-US"/>
              <a:pPr/>
              <a:t>12/2/20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821E9A2-B3A0-A346-B2EE-FDFF26B32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598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8347" y="980728"/>
            <a:ext cx="6842125" cy="719138"/>
          </a:xfrm>
        </p:spPr>
        <p:txBody>
          <a:bodyPr anchor="ctr"/>
          <a:lstStyle>
            <a:lvl1pPr>
              <a:spcBef>
                <a:spcPts val="600"/>
              </a:spcBef>
              <a:defRPr sz="1800" b="1" baseline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61333-FD06-7140-9D59-C389B13D9F5B}"/>
              </a:ext>
            </a:extLst>
          </p:cNvPr>
          <p:cNvSpPr txBox="1"/>
          <p:nvPr userDrawn="1"/>
        </p:nvSpPr>
        <p:spPr>
          <a:xfrm>
            <a:off x="539552" y="6309320"/>
            <a:ext cx="1438795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07B03-AA94-3A4E-A7EB-8153E7BAFE2F}"/>
              </a:ext>
            </a:extLst>
          </p:cNvPr>
          <p:cNvSpPr txBox="1"/>
          <p:nvPr userDrawn="1"/>
        </p:nvSpPr>
        <p:spPr>
          <a:xfrm>
            <a:off x="7014120" y="6306740"/>
            <a:ext cx="18002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Zifei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Gong,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z3224950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B65A7-C4B9-654F-8093-FB0E457DD368}"/>
              </a:ext>
            </a:extLst>
          </p:cNvPr>
          <p:cNvSpPr txBox="1"/>
          <p:nvPr userDrawn="1"/>
        </p:nvSpPr>
        <p:spPr>
          <a:xfrm>
            <a:off x="323526" y="6309320"/>
            <a:ext cx="3312369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CSE,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UNSW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3" y="433388"/>
            <a:ext cx="8208962" cy="4619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1D798-ED97-A040-9708-BD54A0A6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5972" y="1227138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717275" y="1227137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87CDB-BA81-0E45-86DF-27C05E74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8229600" cy="79356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+mj-lt"/>
                <a:cs typeface="Microsoft Sans Serif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532F-7D3E-C54B-92C8-B19CECD18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5EDF1-A3EB-0D44-88BA-73D29F6BB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Placeholder 2"/>
          <p:cNvSpPr>
            <a:spLocks noGrp="1"/>
          </p:cNvSpPr>
          <p:nvPr>
            <p:ph type="title"/>
          </p:nvPr>
        </p:nvSpPr>
        <p:spPr bwMode="auto">
          <a:xfrm>
            <a:off x="468313" y="433388"/>
            <a:ext cx="8208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0" y="0"/>
            <a:ext cx="9144000" cy="6857464"/>
          </a:xfrm>
          <a:prstGeom prst="rect">
            <a:avLst/>
          </a:prstGeom>
        </p:spPr>
      </p:pic>
      <p:sp>
        <p:nvSpPr>
          <p:cNvPr id="1030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68313" y="1225550"/>
            <a:ext cx="8229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 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0DD4D-8800-464E-A020-21E808CF4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8313" y="642461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0" r:id="rId2"/>
    <p:sldLayoutId id="2147484091" r:id="rId3"/>
    <p:sldLayoutId id="2147484092" r:id="rId4"/>
    <p:sldLayoutId id="2147484093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9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39750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95375" indent="-285750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2001.0097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8" y="1052736"/>
            <a:ext cx="6696744" cy="936104"/>
          </a:xfrm>
        </p:spPr>
        <p:txBody>
          <a:bodyPr anchor="b"/>
          <a:lstStyle/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Literature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AU" altLang="zh-CN" dirty="0"/>
              <a:t>Closing the AI Accountability Gap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AU" altLang="zh-CN" dirty="0"/>
              <a:t>Raji et al. 2020</a:t>
            </a:r>
            <a:r>
              <a:rPr lang="en-US" altLang="zh-CN" dirty="0"/>
              <a:t>)</a:t>
            </a:r>
            <a:endParaRPr lang="en-AU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D2D2-ED95-D144-9A76-6E200F8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0DE-5F10-754E-8C2D-98C827FD02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reflection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Mitigation/Action</a:t>
            </a:r>
            <a:r>
              <a:rPr lang="zh-CN" altLang="en-US" dirty="0"/>
              <a:t> </a:t>
            </a:r>
            <a:r>
              <a:rPr lang="en-US" altLang="zh-CN" dirty="0"/>
              <a:t>plan,</a:t>
            </a:r>
            <a:r>
              <a:rPr lang="zh-CN" altLang="en-US" dirty="0"/>
              <a:t> </a:t>
            </a:r>
            <a:r>
              <a:rPr lang="en-US" altLang="zh-CN" dirty="0"/>
              <a:t>developed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audit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teams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Algorithmic</a:t>
            </a:r>
            <a:r>
              <a:rPr lang="zh-CN" altLang="en-US" dirty="0"/>
              <a:t> </a:t>
            </a:r>
            <a:r>
              <a:rPr lang="en-US" altLang="zh-CN" dirty="0"/>
              <a:t>use-related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FMEA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AU" dirty="0"/>
              <a:t>Algorithmic Design History File</a:t>
            </a:r>
            <a:r>
              <a:rPr lang="zh-CN" altLang="en-US" dirty="0"/>
              <a:t> </a:t>
            </a:r>
            <a:r>
              <a:rPr lang="en-US" altLang="zh-CN" dirty="0"/>
              <a:t>(ADHF)</a:t>
            </a:r>
            <a:endParaRPr lang="en-AU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AU" dirty="0"/>
              <a:t>Algorithmic Audit Summary Report</a:t>
            </a:r>
          </a:p>
          <a:p>
            <a:pPr marL="539750" lvl="3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162C-8A3D-2A49-8AC7-F72138FCC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6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2C0A-A4B1-5C46-AA0A-8400E4F9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D08E5-D6CD-7449-8C79-DFA323F0E86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Limitation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aspect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viewpoint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7D9C3-2E06-CB4D-8B09-B3ED85041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9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A7FE-CFE3-2949-8BDC-04D7D35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A948E-7807-6F4C-A795-713B63687AA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end-to-end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auditing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A8483-3169-8248-AB06-75A549DC9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5" name="Picture 1" descr="page2image17784544">
            <a:extLst>
              <a:ext uri="{FF2B5EF4-FFF2-40B4-BE49-F238E27FC236}">
                <a16:creationId xmlns:a16="http://schemas.microsoft.com/office/drawing/2014/main" id="{27D98F7E-6808-3344-B122-A47E8DD7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1800"/>
            <a:ext cx="32004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5F5CC-C4D2-734B-9F0A-5052166F8930}"/>
              </a:ext>
            </a:extLst>
          </p:cNvPr>
          <p:cNvSpPr txBox="1"/>
          <p:nvPr/>
        </p:nvSpPr>
        <p:spPr>
          <a:xfrm>
            <a:off x="2023866" y="5162475"/>
            <a:ext cx="5096267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High-level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overview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of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the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context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of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internal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audit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(Raji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al.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>
                <a:latin typeface="Sommet bold"/>
                <a:ea typeface="+mn-ea"/>
              </a:rPr>
              <a:t>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434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B52F-0FFD-3F45-947E-5BA3556F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DE065-C596-494A-B24A-EE768A8CC4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AU" dirty="0"/>
              <a:t>Raji, I. D. </a:t>
            </a:r>
            <a:r>
              <a:rPr lang="en-AU" i="1" dirty="0"/>
              <a:t>et al.</a:t>
            </a:r>
            <a:r>
              <a:rPr lang="en-AU" dirty="0"/>
              <a:t> (2020) ‘Closing the AI Accountability Gap: Defining an End-to-End Framework for Internal Algorithmic Auditing’, </a:t>
            </a:r>
            <a:r>
              <a:rPr lang="en-AU" i="1" dirty="0"/>
              <a:t>arXiv:2001.00973 [cs]</a:t>
            </a:r>
            <a:r>
              <a:rPr lang="en-AU" dirty="0"/>
              <a:t>. Available at: </a:t>
            </a:r>
            <a:r>
              <a:rPr lang="en-AU" dirty="0">
                <a:hlinkClick r:id="rId2"/>
              </a:rPr>
              <a:t>http://arxiv.org/abs/2001.00973</a:t>
            </a:r>
            <a:r>
              <a:rPr lang="en-AU" dirty="0"/>
              <a:t> (Accessed: 17 November 2020).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F332F-58D7-414C-A82F-98E9A907E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1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060F-974D-9B48-BA97-A7F48CAF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1C609-D334-B741-8790-33AB33FF7F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1D79A-3C0A-F94B-ADC4-989179AE2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FE7F-1B53-2E47-940B-B9FFE935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6B89-FBF5-E345-836D-7E3FC40462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remains</a:t>
            </a:r>
            <a:r>
              <a:rPr lang="zh-CN" altLang="en-US" dirty="0"/>
              <a:t> </a:t>
            </a:r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harmful</a:t>
            </a:r>
            <a:r>
              <a:rPr lang="zh-CN" altLang="en-US" dirty="0"/>
              <a:t> </a:t>
            </a:r>
            <a:r>
              <a:rPr lang="en-US" altLang="zh-CN" dirty="0"/>
              <a:t>repercussions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b="1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deployment.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risks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outside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conducted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deployment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Once</a:t>
            </a:r>
            <a:r>
              <a:rPr lang="zh-CN" altLang="en-US" dirty="0"/>
              <a:t> </a:t>
            </a:r>
            <a:r>
              <a:rPr lang="en-US" altLang="zh-CN" dirty="0"/>
              <a:t>deployed,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/>
              <a:t>difficult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/>
              <a:t>back.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AU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inform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risks</a:t>
            </a:r>
            <a:r>
              <a:rPr lang="zh-CN" altLang="en-US" dirty="0"/>
              <a:t> </a:t>
            </a:r>
            <a:r>
              <a:rPr lang="en-US" altLang="zh-CN" dirty="0"/>
              <a:t>outweigh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benefits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  <a:r>
              <a:rPr lang="zh-CN" altLang="en-US" dirty="0"/>
              <a:t> </a:t>
            </a:r>
            <a:r>
              <a:rPr lang="en-US" altLang="zh-CN" dirty="0"/>
              <a:t>lacks</a:t>
            </a:r>
            <a:r>
              <a:rPr lang="zh-CN" altLang="en-US" dirty="0"/>
              <a:t> </a:t>
            </a:r>
            <a:r>
              <a:rPr lang="en-US" altLang="zh-CN" dirty="0"/>
              <a:t>proven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  <a:p>
            <a:pPr marL="269875" lvl="2" indent="0">
              <a:buNone/>
            </a:pPr>
            <a:r>
              <a:rPr lang="en-US" altLang="zh-CN" dirty="0"/>
              <a:t>Some AI principle examples: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Avoiding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unfair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D626-508C-3546-9BD7-E623EDB3B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910D-B025-8541-A97B-7AC7C765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81489-63D3-9247-BAC4-29B4AE7F381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algorithmic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mechanism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SMACTR,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deployment.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0E3ED-CC73-734F-9B51-FEF8B9D39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1" descr="page6image27255952">
            <a:extLst>
              <a:ext uri="{FF2B5EF4-FFF2-40B4-BE49-F238E27FC236}">
                <a16:creationId xmlns:a16="http://schemas.microsoft.com/office/drawing/2014/main" id="{5E52A0A2-B65E-9F43-BBBC-65947E034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68" y="2348880"/>
            <a:ext cx="7376864" cy="188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F15FC-9B92-C248-B4D8-5A338472B0BE}"/>
              </a:ext>
            </a:extLst>
          </p:cNvPr>
          <p:cNvSpPr txBox="1"/>
          <p:nvPr/>
        </p:nvSpPr>
        <p:spPr>
          <a:xfrm>
            <a:off x="1538957" y="4216747"/>
            <a:ext cx="6066084" cy="69403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1: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SMACTR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framework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(Raji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al.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2020)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Orange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produced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auditors,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blue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produced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the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engineering,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endParaRPr lang="en-AU" altLang="zh-CN" sz="1150" b="1" dirty="0">
              <a:latin typeface="Sommet bold"/>
              <a:ea typeface="+mn-ea"/>
            </a:endParaRP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Green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produced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both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teams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28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7F70-4B8B-F44F-8CEC-E45C6F9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industries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A9C6-04C1-EE41-97FF-4B857B380BA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Aerospace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Remarkable</a:t>
            </a:r>
            <a:r>
              <a:rPr lang="zh-CN" altLang="en-US" dirty="0"/>
              <a:t> </a:t>
            </a:r>
            <a:r>
              <a:rPr lang="en-US" altLang="zh-CN" dirty="0"/>
              <a:t>safety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checklists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Traceability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modes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(FMEA)</a:t>
            </a:r>
          </a:p>
          <a:p>
            <a:endParaRPr lang="en-US" altLang="zh-CN" dirty="0"/>
          </a:p>
          <a:p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occurrence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controls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Intended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Vulnerability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US" altLang="zh-CN" dirty="0"/>
              <a:t>Finance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auditing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Audit</a:t>
            </a:r>
            <a:r>
              <a:rPr lang="zh-CN" altLang="en-US" dirty="0"/>
              <a:t> </a:t>
            </a:r>
            <a:r>
              <a:rPr lang="en-US" altLang="zh-CN" dirty="0"/>
              <a:t>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02ACD-219A-E44F-A4DB-5C753664E0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DB5F-99FA-B044-AAB1-91CADFC9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industries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DE6AA-0B7B-2941-AC24-C58F04C9381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waterfall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verification-and-validation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Documentation-oriented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Auditable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Requirements-driven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r>
              <a:rPr lang="en-US" altLang="zh-CN" dirty="0"/>
              <a:t>Risk-based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</a:p>
          <a:p>
            <a:pPr lvl="1"/>
            <a:r>
              <a:rPr lang="en-US" altLang="zh-CN" dirty="0"/>
              <a:t>Explicit</a:t>
            </a:r>
            <a:r>
              <a:rPr lang="zh-CN" altLang="en-US" dirty="0"/>
              <a:t> </a:t>
            </a:r>
            <a:r>
              <a:rPr lang="en-US" altLang="zh-CN" dirty="0"/>
              <a:t>documentation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purpose,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risks</a:t>
            </a:r>
          </a:p>
          <a:p>
            <a:pPr lvl="1"/>
            <a:r>
              <a:rPr lang="en-US" altLang="zh-CN" dirty="0"/>
              <a:t>Assess</a:t>
            </a:r>
            <a:r>
              <a:rPr lang="zh-CN" altLang="en-US" dirty="0"/>
              <a:t> </a:t>
            </a:r>
            <a:r>
              <a:rPr lang="en-US" altLang="zh-CN" dirty="0"/>
              <a:t>practices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scope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audit</a:t>
            </a:r>
          </a:p>
          <a:p>
            <a:pPr lvl="1"/>
            <a:r>
              <a:rPr lang="en-US" altLang="zh-CN" dirty="0"/>
              <a:t>Standardization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CA956-31FB-DC47-8539-C198F209B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8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5AF7-7184-3248-8771-332C74B3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EED4C-A850-2349-BAB5-E3E479633D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scoping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endParaRPr lang="en-AU" altLang="zh-C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product/request</a:t>
            </a:r>
            <a:r>
              <a:rPr lang="zh-CN" altLang="en-US" dirty="0"/>
              <a:t> </a:t>
            </a:r>
            <a:r>
              <a:rPr lang="en-US" altLang="zh-CN" dirty="0"/>
              <a:t>documents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Ethical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</a:p>
          <a:p>
            <a:pPr marL="0" indent="0"/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mapping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Stakeholder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Ethnographic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25C01-D63D-9D4D-80B4-93F855798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8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D2D2-ED95-D144-9A76-6E200F8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0DE-5F10-754E-8C2D-98C827FD02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artifact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checklist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built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(scope)</a:t>
            </a:r>
            <a:endParaRPr lang="en-AU" altLang="zh-CN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experienced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(risk)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Intended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Datasheets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162C-8A3D-2A49-8AC7-F72138FCC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5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D2D2-ED95-D144-9A76-6E200F8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0DE-5F10-754E-8C2D-98C827FD02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testing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FMEA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pre-release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post-launch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Ethical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Considers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likelihood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severity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162C-8A3D-2A49-8AC7-F72138FCC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28976"/>
      </p:ext>
    </p:extLst>
  </p:cSld>
  <p:clrMapOvr>
    <a:masterClrMapping/>
  </p:clrMapOvr>
</p:sld>
</file>

<file path=ppt/theme/theme1.xml><?xml version="1.0" encoding="utf-8"?>
<a:theme xmlns:a="http://schemas.openxmlformats.org/drawingml/2006/main" name="ASB Presentation Template v2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223BFC-8A8E-B842-987C-A03594B982EF}" vid="{3590F904-1640-5046-A3B4-B3786F297D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48C029-ECC1-452C-8742-C4F7F6B2C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7A88D3-C8FA-43F4-B901-104849B358DC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72AF81F6-8F2A-47D5-9E54-F37BF3E413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ASB Presentation Template v2</Template>
  <TotalTime>3238</TotalTime>
  <Words>503</Words>
  <Application>Microsoft Macintosh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Sommet</vt:lpstr>
      <vt:lpstr>Sommet bold</vt:lpstr>
      <vt:lpstr>Arial</vt:lpstr>
      <vt:lpstr>Calibri</vt:lpstr>
      <vt:lpstr>Lucida Grande</vt:lpstr>
      <vt:lpstr>Wingdings</vt:lpstr>
      <vt:lpstr>ASB Presentation Template v2</vt:lpstr>
      <vt:lpstr>PowerPoint Presentation</vt:lpstr>
      <vt:lpstr>Outlines</vt:lpstr>
      <vt:lpstr>The problem</vt:lpstr>
      <vt:lpstr>Solution</vt:lpstr>
      <vt:lpstr>Lessons from other industries</vt:lpstr>
      <vt:lpstr>Lessons from other industries</vt:lpstr>
      <vt:lpstr>The approach</vt:lpstr>
      <vt:lpstr>The approach</vt:lpstr>
      <vt:lpstr>The approach</vt:lpstr>
      <vt:lpstr>The approach</vt:lpstr>
      <vt:lpstr>The approach</vt:lpstr>
      <vt:lpstr>Highlights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Zifei Gong</dc:creator>
  <cp:lastModifiedBy>Zifei Gong</cp:lastModifiedBy>
  <cp:revision>42</cp:revision>
  <dcterms:created xsi:type="dcterms:W3CDTF">2020-11-28T06:54:32Z</dcterms:created>
  <dcterms:modified xsi:type="dcterms:W3CDTF">2020-12-02T11:03:29Z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15500.0000000000</vt:lpwstr>
  </property>
  <property fmtid="{D5CDD505-2E9C-101B-9397-08002B2CF9AE}" pid="3" name="OHS Newsletter?">
    <vt:lpwstr>0</vt:lpwstr>
  </property>
  <property fmtid="{D5CDD505-2E9C-101B-9397-08002B2CF9AE}" pid="4" name="Category">
    <vt:lpwstr>AGSM</vt:lpwstr>
  </property>
  <property fmtid="{D5CDD505-2E9C-101B-9397-08002B2CF9AE}" pid="5" name="ContentType">
    <vt:lpwstr>Document</vt:lpwstr>
  </property>
  <property fmtid="{D5CDD505-2E9C-101B-9397-08002B2CF9AE}" pid="6" name="Date">
    <vt:lpwstr/>
  </property>
  <property fmtid="{D5CDD505-2E9C-101B-9397-08002B2CF9AE}" pid="7" name="PublishingExpirationDate">
    <vt:lpwstr/>
  </property>
  <property fmtid="{D5CDD505-2E9C-101B-9397-08002B2CF9AE}" pid="8" name="PublishingStartDate">
    <vt:lpwstr/>
  </property>
  <property fmtid="{D5CDD505-2E9C-101B-9397-08002B2CF9AE}" pid="9" name="ASBDocumentType">
    <vt:lpwstr>16</vt:lpwstr>
  </property>
  <property fmtid="{D5CDD505-2E9C-101B-9397-08002B2CF9AE}" pid="10" name="ASBDepartment">
    <vt:lpwstr>8</vt:lpwstr>
  </property>
  <property fmtid="{D5CDD505-2E9C-101B-9397-08002B2CF9AE}" pid="11" name="ASBUpdatedDate">
    <vt:lpwstr>2015-08-04T00:00:00Z</vt:lpwstr>
  </property>
  <property fmtid="{D5CDD505-2E9C-101B-9397-08002B2CF9AE}" pid="12" name="ASBTopic">
    <vt:lpwstr>1</vt:lpwstr>
  </property>
  <property fmtid="{D5CDD505-2E9C-101B-9397-08002B2CF9AE}" pid="13" name="ASBProgram">
    <vt:lpwstr>5</vt:lpwstr>
  </property>
  <property fmtid="{D5CDD505-2E9C-101B-9397-08002B2CF9AE}" pid="14" name="Format">
    <vt:lpwstr>PowerPoint</vt:lpwstr>
  </property>
  <property fmtid="{D5CDD505-2E9C-101B-9397-08002B2CF9AE}" pid="15" name="UnswBus_ResourceCategory">
    <vt:lpwstr>78;#AGSM|e641e8a1-99e5-404f-bd7c-35803f4d985d</vt:lpwstr>
  </property>
  <property fmtid="{D5CDD505-2E9C-101B-9397-08002B2CF9AE}" pid="16" name="UnswBus_ResourceType">
    <vt:lpwstr>Template</vt:lpwstr>
  </property>
  <property fmtid="{D5CDD505-2E9C-101B-9397-08002B2CF9AE}" pid="17" name="ContentTypeId">
    <vt:lpwstr>0x01010008768CDC8BD8F24E88688A23E1BBFFD40083F9DB452809BE4E9E961773873B9725</vt:lpwstr>
  </property>
  <property fmtid="{D5CDD505-2E9C-101B-9397-08002B2CF9AE}" pid="18" name="i7e4caf4883549738b3fce866cf588f7">
    <vt:lpwstr>AGSM|e641e8a1-99e5-404f-bd7c-35803f4d985d</vt:lpwstr>
  </property>
  <property fmtid="{D5CDD505-2E9C-101B-9397-08002B2CF9AE}" pid="19" name="TaxCatchAll">
    <vt:lpwstr>78;#AGSM|e641e8a1-99e5-404f-bd7c-35803f4d985d</vt:lpwstr>
  </property>
  <property fmtid="{D5CDD505-2E9C-101B-9397-08002B2CF9AE}" pid="20" name="l106d6d0667840b48999320499b4dd29">
    <vt:lpwstr/>
  </property>
  <property fmtid="{D5CDD505-2E9C-101B-9397-08002B2CF9AE}" pid="21" name="UnswBus_EnterpriseKeywords">
    <vt:lpwstr/>
  </property>
  <property fmtid="{D5CDD505-2E9C-101B-9397-08002B2CF9AE}" pid="22" name="cfdce602ab9848b4bf80c62eae0cddb3">
    <vt:lpwstr/>
  </property>
  <property fmtid="{D5CDD505-2E9C-101B-9397-08002B2CF9AE}" pid="23" name="UnswBus_SchoolUnit">
    <vt:lpwstr/>
  </property>
  <property fmtid="{D5CDD505-2E9C-101B-9397-08002B2CF9AE}" pid="24" name="UnswBus_Description">
    <vt:lpwstr>Branded templates produced by the UNSW Business School Marketing team</vt:lpwstr>
  </property>
</Properties>
</file>