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3" autoAdjust="0"/>
    <p:restoredTop sz="87178" autoAdjust="0"/>
  </p:normalViewPr>
  <p:slideViewPr>
    <p:cSldViewPr>
      <p:cViewPr>
        <p:scale>
          <a:sx n="200" d="100"/>
          <a:sy n="200" d="100"/>
        </p:scale>
        <p:origin x="904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12/17/20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12/17/20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Users can add to an assertion database. 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model assertions can be used to validate human labels (data collection) or historical data (validation), and to monitor deployments (e.g., to populate dashboards). 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model assertions can be used at training time to select which data points to label in active learning. 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model assertions can be used to generate weak labels to further train ML models without additional human labels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59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TV news as example: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person as identity, and gender/hair colour as attributes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Given the identity, </a:t>
            </a:r>
            <a:r>
              <a:rPr lang="en-AU" dirty="0" err="1"/>
              <a:t>attrs</a:t>
            </a:r>
            <a:r>
              <a:rPr lang="en-AU" dirty="0"/>
              <a:t> and T value, OMG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automatically generates Boolean assertions to check for matching attributes and to check that when an identifier appears in the data, it persists for at least T seconds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11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TV news as example: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person as identity, and gender/hair colour as attributes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Given the identity, </a:t>
            </a:r>
            <a:r>
              <a:rPr lang="en-AU" dirty="0" err="1"/>
              <a:t>attrs</a:t>
            </a:r>
            <a:r>
              <a:rPr lang="en-AU" dirty="0"/>
              <a:t> and T value, OMG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automatically generates Boolean assertions to check for matching attributes and to check that when an identifier appears in the data, it persists for at least T seconds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85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TV news as example: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person as identity, and gender/hair colour as attributes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Given the identity, </a:t>
            </a:r>
            <a:r>
              <a:rPr lang="en-AU" dirty="0" err="1"/>
              <a:t>attrs</a:t>
            </a:r>
            <a:r>
              <a:rPr lang="en-AU" dirty="0"/>
              <a:t> and T value, OMG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automatically generates Boolean assertions to check for matching attributes and to check that when an identifier appears in the data, it persists for at least T seconds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003.0166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Literature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review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for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“Model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Assertions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for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Monitoring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and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Improving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ML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Models”</a:t>
            </a:r>
            <a:r>
              <a:rPr lang="en-AU" dirty="0"/>
              <a:t> (Kang </a:t>
            </a:r>
            <a:r>
              <a:rPr lang="en-AU" i="1" dirty="0"/>
              <a:t>et al.</a:t>
            </a:r>
            <a:r>
              <a:rPr lang="en-AU" dirty="0"/>
              <a:t>, 2020)</a:t>
            </a:r>
            <a:endParaRPr lang="en-AU" altLang="en-US" dirty="0">
              <a:latin typeface="Arial" charset="0"/>
              <a:ea typeface="Microsoft Sans Serif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B95E7-B7A7-9941-BA6C-E8BD61B30BC0}"/>
              </a:ext>
            </a:extLst>
          </p:cNvPr>
          <p:cNvSpPr txBox="1"/>
          <p:nvPr/>
        </p:nvSpPr>
        <p:spPr>
          <a:xfrm>
            <a:off x="4233606" y="6309320"/>
            <a:ext cx="676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2020.12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8ED1-F0B9-1E41-A88A-6F499362753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dirty="0"/>
              <a:t>Model assertions in OMG (a Python lib)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OMG logs user-defined assertions as </a:t>
            </a:r>
            <a:r>
              <a:rPr lang="en-AU" dirty="0" err="1"/>
              <a:t>callbacks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OMG provides an API to add consistency assertions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For active learning, OMG take a batch of data and return indices for which data points to label (using BAL)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For weak supervision, OMG take data and return weak labels where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5E7C-5BC3-4E4E-9124-5F7802D7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5" y="1268760"/>
            <a:ext cx="8962930" cy="1283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BD1F-EB9E-B348-9FEB-42E89276D4B1}"/>
              </a:ext>
            </a:extLst>
          </p:cNvPr>
          <p:cNvSpPr txBox="1"/>
          <p:nvPr/>
        </p:nvSpPr>
        <p:spPr>
          <a:xfrm>
            <a:off x="1744943" y="2551956"/>
            <a:ext cx="5654113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Table 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 summary of tasks, models, and assertions used in user cases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44367D-3791-594E-B7A5-511E4F60632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FB604-581D-DA46-B07E-C8D6248C7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546" y="3068960"/>
            <a:ext cx="4740905" cy="1773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83952-38A1-F04E-BBA4-59185FB1405E}"/>
              </a:ext>
            </a:extLst>
          </p:cNvPr>
          <p:cNvSpPr txBox="1"/>
          <p:nvPr/>
        </p:nvSpPr>
        <p:spPr>
          <a:xfrm>
            <a:off x="2668281" y="4884217"/>
            <a:ext cx="3807454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Table 2: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Lines of code for each assertion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72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5E7C-5BC3-4E4E-9124-5F7802D70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263" y="1381100"/>
            <a:ext cx="4585474" cy="17872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BD1F-EB9E-B348-9FEB-42E89276D4B1}"/>
              </a:ext>
            </a:extLst>
          </p:cNvPr>
          <p:cNvSpPr txBox="1"/>
          <p:nvPr/>
        </p:nvSpPr>
        <p:spPr>
          <a:xfrm>
            <a:off x="2770071" y="3254332"/>
            <a:ext cx="3603872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Table 3: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Precision of model assertions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5B7B9-7ED7-E547-A16B-FF72A1679B62}"/>
              </a:ext>
            </a:extLst>
          </p:cNvPr>
          <p:cNvSpPr txBox="1"/>
          <p:nvPr/>
        </p:nvSpPr>
        <p:spPr>
          <a:xfrm>
            <a:off x="2770071" y="3609616"/>
            <a:ext cx="4229043" cy="48167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Randomly sampled 50 data points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dirty="0">
                <a:latin typeface="Sommet bold"/>
                <a:ea typeface="+mn-ea"/>
              </a:rPr>
              <a:t>Check if the data point had an incorrect output from the ML model</a:t>
            </a:r>
            <a:endParaRPr kumimoji="0" lang="en-AU" sz="115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20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5E7C-5BC3-4E4E-9124-5F7802D70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124744"/>
            <a:ext cx="5587883" cy="29119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BD1F-EB9E-B348-9FEB-42E89276D4B1}"/>
              </a:ext>
            </a:extLst>
          </p:cNvPr>
          <p:cNvSpPr txBox="1"/>
          <p:nvPr/>
        </p:nvSpPr>
        <p:spPr>
          <a:xfrm>
            <a:off x="1555552" y="4131482"/>
            <a:ext cx="5428089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 6: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Confidence of the top-10 ranked errors for video analytics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32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CAB5-78CF-9B40-886A-4440BE7F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C28-DF45-124D-94F6-AE3575BD229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Introduce the abstraction of model assertions for monitoring ML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Show that model assertions can find high confidence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Show that model assertions using BAL for active learning, reduce labelling cost by up to 40%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Propose an API for consistency assertions for weak supervision, improve model quality by up to 46%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9CE7-7108-E14C-BDDC-EB801EE64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58A-42AD-954D-9F55-DE309F0F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D7D2-449B-BC49-8BB7-779D6C29E94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Some model assertions may be difficult to express in the API (need domain-specific assertions)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Not evaluated in real-time system, assertions may add overhead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Still not solving bias in training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61DF-75B2-BF47-8AFB-3F19D4BCE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2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6305-884B-484C-ADBB-FF416B41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FEF4-37B9-0142-B64F-3E6CD50AD1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dirty="0"/>
              <a:t>Kang, D. </a:t>
            </a:r>
            <a:r>
              <a:rPr lang="en-AU" i="1" dirty="0"/>
              <a:t>et al.</a:t>
            </a:r>
            <a:r>
              <a:rPr lang="en-AU" dirty="0"/>
              <a:t> (2020) ‘Model Assertions for Monitoring and Improving ML Models’, </a:t>
            </a:r>
            <a:r>
              <a:rPr lang="en-AU" i="1" dirty="0"/>
              <a:t>arXiv:2003.01668 [cs]</a:t>
            </a:r>
            <a:r>
              <a:rPr lang="en-AU" dirty="0"/>
              <a:t>. Available at: </a:t>
            </a:r>
            <a:r>
              <a:rPr lang="en-AU" dirty="0">
                <a:hlinkClick r:id="rId2"/>
              </a:rPr>
              <a:t>http://arxiv.org/abs/2003.01668</a:t>
            </a:r>
            <a:r>
              <a:rPr lang="en-AU" dirty="0"/>
              <a:t> (Accessed: 8 December 2020).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CAA09-A9E5-E14E-AC50-2783F2E00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1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Highlights</a:t>
            </a:r>
          </a:p>
          <a:p>
            <a:r>
              <a:rPr lang="en-US" dirty="0"/>
              <a:t>Limits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934E-7058-5F4D-99B7-C44EE3C9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355BB-EE75-194D-9859-04F0A954106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misbehave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unexpected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Deployment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schema,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AU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Deployment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A86F-6800-8B4D-8F96-4FEE55544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3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A0B4-147F-F445-BD83-6D299E84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EF62-1DE5-E542-A0EB-E65C9EF9EF7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assertion:</a:t>
            </a:r>
          </a:p>
          <a:p>
            <a:pPr lvl="1"/>
            <a:r>
              <a:rPr lang="en-US" altLang="zh-CN" dirty="0"/>
              <a:t>A</a:t>
            </a:r>
            <a:r>
              <a:rPr lang="en-AU" dirty="0"/>
              <a:t>n arbitrary function over a model’s input and output that returns a Boolean (0 or 1) or continuous (floating point) severity </a:t>
            </a:r>
            <a:r>
              <a:rPr lang="en-US" altLang="zh-CN" dirty="0"/>
              <a:t>score</a:t>
            </a:r>
            <a:endParaRPr lang="en-AU" dirty="0"/>
          </a:p>
          <a:p>
            <a:endParaRPr lang="en-US" dirty="0"/>
          </a:p>
          <a:p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assertions: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bandit-based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(BAL)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supervision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consistency</a:t>
            </a:r>
            <a:r>
              <a:rPr lang="zh-CN" altLang="en-US" dirty="0"/>
              <a:t> </a:t>
            </a:r>
            <a:r>
              <a:rPr lang="en-US" altLang="zh-CN" dirty="0"/>
              <a:t>assertions</a:t>
            </a:r>
          </a:p>
          <a:p>
            <a:endParaRPr lang="en-AU" altLang="zh-CN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C2547-A430-9740-BB98-98FD9A1D1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A0B4-147F-F445-BD83-6D299E84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EF62-1DE5-E542-A0EB-E65C9EF9EF7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AU" altLang="zh-CN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C2547-A430-9740-BB98-98FD9A1D1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3E1CD-6BB2-1F46-A000-65CABEE7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57" y="1628800"/>
            <a:ext cx="6750281" cy="2567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22B52-20F8-F441-955E-8A6C8CA6AE55}"/>
              </a:ext>
            </a:extLst>
          </p:cNvPr>
          <p:cNvSpPr txBox="1"/>
          <p:nvPr/>
        </p:nvSpPr>
        <p:spPr>
          <a:xfrm>
            <a:off x="2015850" y="4527848"/>
            <a:ext cx="511229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How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model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assertions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integrate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into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pipeline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43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TV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identity,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hair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204864"/>
            <a:ext cx="48260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1522139" y="5221734"/>
            <a:ext cx="609974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Two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frame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from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same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scene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with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inconsistent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attribute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identity)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30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Autonomous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(AVs)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0377" y="1997560"/>
            <a:ext cx="4035310" cy="2295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1158245" y="4437112"/>
            <a:ext cx="6827510" cy="48167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3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Examples of errors that </a:t>
            </a:r>
            <a:r>
              <a:rPr kumimoji="0" lang="en-US" altLang="zh-CN" sz="115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multibox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and </a:t>
            </a:r>
            <a:r>
              <a:rPr kumimoji="0" lang="en-US" altLang="zh-CN" sz="115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agree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assertions catch.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1150" b="1" dirty="0">
                <a:latin typeface="Sommet bold"/>
                <a:ea typeface="+mn-ea"/>
              </a:rPr>
              <a:t>SSD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(Liu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2016)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green,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LIDAR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model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pink,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and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disagree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59D1D-B3D5-7347-9C91-9B09FCD7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997560"/>
            <a:ext cx="3997122" cy="22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0846" y="3753650"/>
            <a:ext cx="4750411" cy="1456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2809358" y="5221734"/>
            <a:ext cx="3525324" cy="48167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4: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Examples of errors </a:t>
            </a:r>
            <a:r>
              <a:rPr kumimoji="0" lang="en-US" altLang="zh-CN" sz="115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multibox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assertions catch.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</a:t>
            </a:r>
            <a:r>
              <a:rPr lang="en-US" altLang="zh-CN" sz="1150" b="1" dirty="0">
                <a:latin typeface="Sommet bold"/>
                <a:ea typeface="+mn-ea"/>
              </a:rPr>
              <a:t>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highly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overlap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898C1-6903-8641-A136-BB004D18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47" y="1974611"/>
            <a:ext cx="4750410" cy="17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Atrial</a:t>
            </a:r>
            <a:r>
              <a:rPr lang="zh-CN" altLang="en-US" dirty="0"/>
              <a:t> </a:t>
            </a:r>
            <a:r>
              <a:rPr lang="en-US" altLang="zh-CN" dirty="0"/>
              <a:t>fibrillation</a:t>
            </a:r>
            <a:r>
              <a:rPr lang="zh-CN" altLang="en-US" dirty="0"/>
              <a:t> </a:t>
            </a:r>
            <a:r>
              <a:rPr lang="en-US" altLang="zh-CN" dirty="0"/>
              <a:t>(AF,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heart</a:t>
            </a:r>
            <a:r>
              <a:rPr lang="zh-CN" altLang="en-US" dirty="0"/>
              <a:t> </a:t>
            </a:r>
            <a:r>
              <a:rPr lang="en-US" altLang="zh-CN" dirty="0"/>
              <a:t>condition)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rapidly</a:t>
            </a:r>
            <a:r>
              <a:rPr lang="zh-CN" altLang="en-US" dirty="0"/>
              <a:t> </a:t>
            </a:r>
            <a:r>
              <a:rPr lang="en-US" altLang="zh-CN" dirty="0"/>
              <a:t>oscillate, require at least 30 sec of signal before calling a detection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744" y="1700808"/>
            <a:ext cx="4505129" cy="2050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2493172" y="3751782"/>
            <a:ext cx="4054315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5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Examples of </a:t>
            </a:r>
            <a:r>
              <a:rPr kumimoji="0" lang="en-US" altLang="zh-CN" sz="115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flicker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assertions catch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725434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337</TotalTime>
  <Words>863</Words>
  <Application>Microsoft Macintosh PowerPoint</Application>
  <PresentationFormat>On-screen Show (4:3)</PresentationFormat>
  <Paragraphs>118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Outlines</vt:lpstr>
      <vt:lpstr>The problem</vt:lpstr>
      <vt:lpstr>Solution</vt:lpstr>
      <vt:lpstr>Solution</vt:lpstr>
      <vt:lpstr>Use cases</vt:lpstr>
      <vt:lpstr>Use cases</vt:lpstr>
      <vt:lpstr>Use cases</vt:lpstr>
      <vt:lpstr>Use cases</vt:lpstr>
      <vt:lpstr>Implementation</vt:lpstr>
      <vt:lpstr>Evaluation</vt:lpstr>
      <vt:lpstr>Evaluation</vt:lpstr>
      <vt:lpstr>Evaluation</vt:lpstr>
      <vt:lpstr>Highlights</vt:lpstr>
      <vt:lpstr>Limitation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37</cp:revision>
  <dcterms:created xsi:type="dcterms:W3CDTF">2020-12-16T12:04:58Z</dcterms:created>
  <dcterms:modified xsi:type="dcterms:W3CDTF">2020-12-17T04:14:18Z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