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9" r:id="rId15"/>
    <p:sldId id="270" r:id="rId16"/>
    <p:sldId id="273" r:id="rId17"/>
    <p:sldId id="276" r:id="rId18"/>
    <p:sldId id="275" r:id="rId19"/>
    <p:sldId id="277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6327" autoAdjust="0"/>
  </p:normalViewPr>
  <p:slideViewPr>
    <p:cSldViewPr>
      <p:cViewPr varScale="1">
        <p:scale>
          <a:sx n="179" d="100"/>
          <a:sy n="179" d="100"/>
        </p:scale>
        <p:origin x="6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12/2/20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12/2/20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001.0097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AU" altLang="zh-CN" dirty="0"/>
              <a:t>Closing the AI Accountability Gap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AU" altLang="zh-CN" dirty="0"/>
              <a:t>Raji et al. 2020</a:t>
            </a:r>
            <a:r>
              <a:rPr lang="en-US" altLang="zh-CN" dirty="0"/>
              <a:t>)</a:t>
            </a:r>
            <a:endParaRPr lang="en-AU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DBD72-48A6-8447-A881-ACCC9BD6F51C}"/>
              </a:ext>
            </a:extLst>
          </p:cNvPr>
          <p:cNvSpPr txBox="1"/>
          <p:nvPr/>
        </p:nvSpPr>
        <p:spPr>
          <a:xfrm>
            <a:off x="4233606" y="6309320"/>
            <a:ext cx="67678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2020.12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reflection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Mitigation/Action</a:t>
            </a:r>
            <a:r>
              <a:rPr lang="zh-CN" altLang="en-US" dirty="0"/>
              <a:t> </a:t>
            </a:r>
            <a:r>
              <a:rPr lang="en-US" altLang="zh-CN" dirty="0"/>
              <a:t>plan,</a:t>
            </a:r>
            <a:r>
              <a:rPr lang="zh-CN" altLang="en-US" dirty="0"/>
              <a:t> </a:t>
            </a:r>
            <a:r>
              <a:rPr lang="en-US" altLang="zh-CN" dirty="0"/>
              <a:t>developed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teams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use-related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FMEA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AU" dirty="0"/>
              <a:t>Algorithmic Design History File</a:t>
            </a:r>
            <a:r>
              <a:rPr lang="zh-CN" altLang="en-US" dirty="0"/>
              <a:t> </a:t>
            </a:r>
            <a:r>
              <a:rPr lang="en-US" altLang="zh-CN" dirty="0"/>
              <a:t>(ADHF)</a:t>
            </a:r>
            <a:endParaRPr lang="en-AU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AU" dirty="0"/>
              <a:t>Algorithmic Audit Summary Report</a:t>
            </a:r>
          </a:p>
          <a:p>
            <a:pPr marL="539750" lvl="3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6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A7FE-CFE3-2949-8BDC-04D7D35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948E-7807-6F4C-A795-713B63687AA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dynamics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systems,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it:</a:t>
            </a:r>
            <a:endParaRPr lang="en-AU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AU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inform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  <a:r>
              <a:rPr lang="zh-CN" altLang="en-US" dirty="0"/>
              <a:t> </a:t>
            </a:r>
            <a:r>
              <a:rPr lang="en-US" altLang="zh-CN" dirty="0"/>
              <a:t>outweigh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b="1" dirty="0"/>
              <a:t>before</a:t>
            </a:r>
            <a:r>
              <a:rPr lang="zh-CN" altLang="en-US" b="1" dirty="0"/>
              <a:t> </a:t>
            </a:r>
            <a:r>
              <a:rPr lang="en-US" altLang="zh-CN" dirty="0"/>
              <a:t>deployment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8483-3169-8248-AB06-75A549DC9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4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A7FE-CFE3-2949-8BDC-04D7D35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948E-7807-6F4C-A795-713B63687AA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end-to-end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8483-3169-8248-AB06-75A549DC9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5" name="Picture 1" descr="page2image17784544">
            <a:extLst>
              <a:ext uri="{FF2B5EF4-FFF2-40B4-BE49-F238E27FC236}">
                <a16:creationId xmlns:a16="http://schemas.microsoft.com/office/drawing/2014/main" id="{27D98F7E-6808-3344-B122-A47E8DD7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1800"/>
            <a:ext cx="3200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5F5CC-C4D2-734B-9F0A-5052166F8930}"/>
              </a:ext>
            </a:extLst>
          </p:cNvPr>
          <p:cNvSpPr txBox="1"/>
          <p:nvPr/>
        </p:nvSpPr>
        <p:spPr>
          <a:xfrm>
            <a:off x="2023866" y="5162475"/>
            <a:ext cx="5096267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High-level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overview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of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the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context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of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internal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audit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(Raji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7031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1AAD-9588-564B-AFD1-D339FB2A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A81D-4322-984D-AD45-B180D7E3FE6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0A6E-0470-B741-A299-81ECCF954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40EA8-0E6B-9249-9642-B87A3860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72816"/>
            <a:ext cx="8213777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BD3C3-3FBC-6E4B-830D-4AA5C6E90EA7}"/>
              </a:ext>
            </a:extLst>
          </p:cNvPr>
          <p:cNvSpPr txBox="1"/>
          <p:nvPr/>
        </p:nvSpPr>
        <p:spPr>
          <a:xfrm>
            <a:off x="2628198" y="5190319"/>
            <a:ext cx="3887603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3: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sample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A.I.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principle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</a:rPr>
              <a:t>(Raji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et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al.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974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1AAD-9588-564B-AFD1-D339FB2A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2475"/>
            <a:ext cx="8208962" cy="461962"/>
          </a:xfrm>
        </p:spPr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A81D-4322-984D-AD45-B180D7E3FE6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7457" y="672678"/>
            <a:ext cx="8208962" cy="4606925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0A6E-0470-B741-A299-81ECCF954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BD3C3-3FBC-6E4B-830D-4AA5C6E90EA7}"/>
              </a:ext>
            </a:extLst>
          </p:cNvPr>
          <p:cNvSpPr txBox="1"/>
          <p:nvPr/>
        </p:nvSpPr>
        <p:spPr>
          <a:xfrm>
            <a:off x="3216436" y="5916018"/>
            <a:ext cx="2710999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4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sample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</a:rPr>
              <a:t>(Raji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et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al.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70B2D-7880-0545-99CE-EA036D521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5"/>
          <a:stretch/>
        </p:blipFill>
        <p:spPr>
          <a:xfrm>
            <a:off x="1007542" y="1052736"/>
            <a:ext cx="7128792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55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1AAD-9588-564B-AFD1-D339FB2A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9304"/>
            <a:ext cx="8208962" cy="461962"/>
          </a:xfrm>
        </p:spPr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A81D-4322-984D-AD45-B180D7E3FE6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692696"/>
            <a:ext cx="8208962" cy="4606925"/>
          </a:xfrm>
        </p:spPr>
        <p:txBody>
          <a:bodyPr/>
          <a:lstStyle/>
          <a:p>
            <a:r>
              <a:rPr lang="en-US" altLang="zh-CN" dirty="0"/>
              <a:t>Datasheet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reproducibility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0A6E-0470-B741-A299-81ECCF954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40EA8-0E6B-9249-9642-B87A38604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8"/>
          <a:stretch/>
        </p:blipFill>
        <p:spPr>
          <a:xfrm>
            <a:off x="1043198" y="1078470"/>
            <a:ext cx="7057603" cy="460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BD3C3-3FBC-6E4B-830D-4AA5C6E90EA7}"/>
              </a:ext>
            </a:extLst>
          </p:cNvPr>
          <p:cNvSpPr txBox="1"/>
          <p:nvPr/>
        </p:nvSpPr>
        <p:spPr>
          <a:xfrm>
            <a:off x="3191113" y="5807185"/>
            <a:ext cx="3066865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5: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sample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datasheet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</a:rPr>
              <a:t>(Raji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et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al.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06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1AAD-9588-564B-AFD1-D339FB2A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94879"/>
            <a:ext cx="8208962" cy="461962"/>
          </a:xfrm>
        </p:spPr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A81D-4322-984D-AD45-B180D7E3FE6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648118"/>
            <a:ext cx="8208962" cy="4606925"/>
          </a:xfrm>
        </p:spPr>
        <p:txBody>
          <a:bodyPr/>
          <a:lstStyle/>
          <a:p>
            <a:r>
              <a:rPr lang="en-US" altLang="zh-CN" dirty="0"/>
              <a:t>Datasheet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reproducibility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0A6E-0470-B741-A299-81ECCF954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BD3C3-3FBC-6E4B-830D-4AA5C6E90EA7}"/>
              </a:ext>
            </a:extLst>
          </p:cNvPr>
          <p:cNvSpPr txBox="1"/>
          <p:nvPr/>
        </p:nvSpPr>
        <p:spPr>
          <a:xfrm>
            <a:off x="3166180" y="5940578"/>
            <a:ext cx="3142206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6: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sample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model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card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</a:rPr>
              <a:t>(Raji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et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al.</a:t>
            </a:r>
            <a:r>
              <a:rPr lang="zh-CN" altLang="en-US" sz="1150" b="1" dirty="0">
                <a:latin typeface="Sommet bold"/>
              </a:rPr>
              <a:t> </a:t>
            </a:r>
            <a:r>
              <a:rPr lang="en-US" altLang="zh-CN" sz="1150" b="1" dirty="0">
                <a:latin typeface="Sommet bold"/>
              </a:rPr>
              <a:t>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BB3BD-CC62-7247-BE02-68735C787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8"/>
          <a:stretch/>
        </p:blipFill>
        <p:spPr>
          <a:xfrm>
            <a:off x="1604935" y="1015292"/>
            <a:ext cx="6264696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34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C0A-A4B1-5C46-AA0A-8400E4F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08E5-D6CD-7449-8C79-DFA323F0E86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aspect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viewpoint at the same time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D9C3-2E06-CB4D-8B09-B3ED85041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9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52F-0FFD-3F45-947E-5BA3556F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E065-C596-494A-B24A-EE768A8CC4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AU" dirty="0"/>
              <a:t>Raji, I. D. </a:t>
            </a:r>
            <a:r>
              <a:rPr lang="en-AU" i="1" dirty="0"/>
              <a:t>et al.</a:t>
            </a:r>
            <a:r>
              <a:rPr lang="en-AU" dirty="0"/>
              <a:t> (2020) ‘Closing the AI Accountability Gap: Defining an End-to-End Framework for Internal Algorithmic Auditing’, </a:t>
            </a:r>
            <a:r>
              <a:rPr lang="en-AU" i="1" dirty="0"/>
              <a:t>arXiv:2001.00973 [cs]</a:t>
            </a:r>
            <a:r>
              <a:rPr lang="en-AU" dirty="0"/>
              <a:t>. Available at: </a:t>
            </a:r>
            <a:r>
              <a:rPr lang="en-AU" dirty="0">
                <a:hlinkClick r:id="rId2"/>
              </a:rPr>
              <a:t>http://arxiv.org/abs/2001.00973</a:t>
            </a:r>
            <a:r>
              <a:rPr lang="en-AU" dirty="0"/>
              <a:t> (Accessed: 17 November 2020).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F332F-58D7-414C-A82F-98E9A907E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060F-974D-9B48-BA97-A7F48CA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C609-D334-B741-8790-33AB33FF7F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D79A-3C0A-F94B-ADC4-989179AE2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harmful</a:t>
            </a:r>
            <a:r>
              <a:rPr lang="zh-CN" altLang="en-US" dirty="0"/>
              <a:t> </a:t>
            </a:r>
            <a:r>
              <a:rPr lang="en-US" altLang="zh-CN" dirty="0"/>
              <a:t>repercussions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b="1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deployed,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back.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lacks</a:t>
            </a:r>
            <a:r>
              <a:rPr lang="zh-CN" altLang="en-US" dirty="0"/>
              <a:t> </a:t>
            </a:r>
            <a:r>
              <a:rPr lang="en-US" altLang="zh-CN" dirty="0"/>
              <a:t>proven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marL="269875" lvl="2" indent="0">
              <a:buNone/>
            </a:pPr>
            <a:r>
              <a:rPr lang="en-US" altLang="zh-CN" dirty="0"/>
              <a:t>Some AI principle examples: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Avoiding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unfair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23DB1-F383-D14D-ADEC-DA3FB060B156}"/>
              </a:ext>
            </a:extLst>
          </p:cNvPr>
          <p:cNvSpPr/>
          <p:nvPr/>
        </p:nvSpPr>
        <p:spPr>
          <a:xfrm>
            <a:off x="1979712" y="1988840"/>
            <a:ext cx="1656184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External</a:t>
            </a:r>
            <a:r>
              <a:rPr lang="zh-CN" altLang="en-US" sz="1600" dirty="0"/>
              <a:t> </a:t>
            </a:r>
            <a:r>
              <a:rPr lang="en-US" altLang="zh-CN" sz="1600" dirty="0"/>
              <a:t>audit</a:t>
            </a:r>
            <a:endParaRPr lang="en-AU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84D3A-BD91-AF4A-8729-C10EBF1E570F}"/>
              </a:ext>
            </a:extLst>
          </p:cNvPr>
          <p:cNvSpPr/>
          <p:nvPr/>
        </p:nvSpPr>
        <p:spPr>
          <a:xfrm>
            <a:off x="1115615" y="3235027"/>
            <a:ext cx="1368922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Identify</a:t>
            </a:r>
            <a:r>
              <a:rPr lang="zh-CN" altLang="en-US" sz="1400" dirty="0"/>
              <a:t> </a:t>
            </a:r>
            <a:r>
              <a:rPr lang="en-US" altLang="zh-CN" sz="1400" dirty="0"/>
              <a:t>risks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outside</a:t>
            </a:r>
            <a:endParaRPr lang="en-A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F16CF-24BE-624A-9E7A-C51490C4EBE7}"/>
              </a:ext>
            </a:extLst>
          </p:cNvPr>
          <p:cNvSpPr/>
          <p:nvPr/>
        </p:nvSpPr>
        <p:spPr>
          <a:xfrm>
            <a:off x="2987824" y="3235027"/>
            <a:ext cx="1368921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Conducted</a:t>
            </a:r>
            <a:r>
              <a:rPr lang="zh-CN" altLang="en-US" sz="1400" dirty="0"/>
              <a:t> </a:t>
            </a:r>
            <a:r>
              <a:rPr lang="en-US" altLang="zh-CN" sz="1400" dirty="0"/>
              <a:t>after</a:t>
            </a:r>
            <a:r>
              <a:rPr lang="zh-CN" altLang="en-US" sz="1400" dirty="0"/>
              <a:t> </a:t>
            </a:r>
            <a:r>
              <a:rPr lang="en-US" altLang="zh-CN" sz="1400" dirty="0"/>
              <a:t>deployment</a:t>
            </a:r>
            <a:endParaRPr lang="en-AU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91790-55BE-C042-9C05-6A41D768BD8B}"/>
              </a:ext>
            </a:extLst>
          </p:cNvPr>
          <p:cNvSpPr/>
          <p:nvPr/>
        </p:nvSpPr>
        <p:spPr>
          <a:xfrm>
            <a:off x="5416325" y="1988840"/>
            <a:ext cx="165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Internal</a:t>
            </a:r>
            <a:r>
              <a:rPr lang="zh-CN" altLang="en-US" sz="1600" dirty="0"/>
              <a:t> </a:t>
            </a:r>
            <a:r>
              <a:rPr lang="en-US" altLang="zh-CN" sz="1600" dirty="0"/>
              <a:t>audit</a:t>
            </a:r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ED50E7-6141-4F40-988D-0193853C2547}"/>
              </a:ext>
            </a:extLst>
          </p:cNvPr>
          <p:cNvSpPr/>
          <p:nvPr/>
        </p:nvSpPr>
        <p:spPr>
          <a:xfrm>
            <a:off x="4573214" y="3235027"/>
            <a:ext cx="13673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Operate</a:t>
            </a:r>
            <a:r>
              <a:rPr lang="zh-CN" altLang="en-US" sz="1400" dirty="0"/>
              <a:t> </a:t>
            </a:r>
            <a:r>
              <a:rPr lang="en-US" altLang="zh-CN" sz="1400" dirty="0"/>
              <a:t>within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context</a:t>
            </a:r>
            <a:endParaRPr lang="en-AU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E78FB-12F1-3545-86D0-062F9C1CEBE7}"/>
              </a:ext>
            </a:extLst>
          </p:cNvPr>
          <p:cNvSpPr/>
          <p:nvPr/>
        </p:nvSpPr>
        <p:spPr>
          <a:xfrm>
            <a:off x="6516985" y="3235027"/>
            <a:ext cx="13673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Inform</a:t>
            </a:r>
            <a:r>
              <a:rPr lang="zh-CN" altLang="en-US" sz="1400" dirty="0"/>
              <a:t> </a:t>
            </a:r>
            <a:r>
              <a:rPr lang="en-US" altLang="zh-CN" sz="1400" dirty="0"/>
              <a:t>when</a:t>
            </a:r>
            <a:r>
              <a:rPr lang="zh-CN" altLang="en-US" sz="1400" dirty="0"/>
              <a:t> </a:t>
            </a:r>
            <a:r>
              <a:rPr lang="en-US" altLang="zh-CN" sz="1400" dirty="0"/>
              <a:t>risk</a:t>
            </a:r>
            <a:r>
              <a:rPr lang="zh-CN" altLang="en-US" sz="1400" dirty="0"/>
              <a:t> </a:t>
            </a:r>
            <a:r>
              <a:rPr lang="en-US" altLang="zh-CN" sz="1400" dirty="0"/>
              <a:t>outweigh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benefits</a:t>
            </a:r>
            <a:endParaRPr lang="en-AU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BFE4D4-5D91-644A-A3C4-2527B911D3F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800076" y="2903240"/>
            <a:ext cx="1007728" cy="33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726A72-32DD-AC46-A1FA-920059DAC18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07804" y="2903240"/>
            <a:ext cx="1075926" cy="33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E82F3B-AF55-2F49-B3C4-72C32BD56F1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256906" y="2903240"/>
            <a:ext cx="987511" cy="33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A75F1-10A5-654E-AE47-28F11F6FB1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244417" y="2903240"/>
            <a:ext cx="956260" cy="33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10D-B025-8541-A97B-7AC7C765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1489-63D3-9247-BAC4-29B4AE7F38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SMACTR,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E3ED-CC73-734F-9B51-FEF8B9D39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1" descr="page6image27255952">
            <a:extLst>
              <a:ext uri="{FF2B5EF4-FFF2-40B4-BE49-F238E27FC236}">
                <a16:creationId xmlns:a16="http://schemas.microsoft.com/office/drawing/2014/main" id="{5E52A0A2-B65E-9F43-BBBC-65947E03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8" y="2348880"/>
            <a:ext cx="7376864" cy="18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F15FC-9B92-C248-B4D8-5A338472B0BE}"/>
              </a:ext>
            </a:extLst>
          </p:cNvPr>
          <p:cNvSpPr txBox="1"/>
          <p:nvPr/>
        </p:nvSpPr>
        <p:spPr>
          <a:xfrm>
            <a:off x="1538957" y="4216747"/>
            <a:ext cx="6066084" cy="69403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SMACTR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framework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(Raji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2020)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Orange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auditors,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blue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engineering,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endParaRPr lang="en-AU" altLang="zh-CN" sz="1150" b="1" dirty="0">
              <a:latin typeface="Sommet bold"/>
              <a:ea typeface="+mn-ea"/>
            </a:endParaRP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Green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teams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28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7F70-4B8B-F44F-8CEC-E45C6F9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A9C6-04C1-EE41-97FF-4B857B380BA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Aerospace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remarkable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Traceability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(FMEA)</a:t>
            </a:r>
          </a:p>
          <a:p>
            <a:endParaRPr lang="en-US" altLang="zh-CN" dirty="0"/>
          </a:p>
          <a:p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occurrence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US" altLang="zh-CN" dirty="0"/>
              <a:t>Finance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auditing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02ACD-219A-E44F-A4DB-5C753664E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DB5F-99FA-B044-AAB1-91CADFC9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E6AA-0B7B-2941-AC24-C58F04C9381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waterfall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verification-and-validation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Documentation-oriented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Auditable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Requirements-driven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r>
              <a:rPr lang="en-US" altLang="zh-CN" dirty="0"/>
              <a:t>Risk-based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Explicit</a:t>
            </a:r>
            <a:r>
              <a:rPr lang="zh-CN" altLang="en-US" dirty="0"/>
              <a:t> </a:t>
            </a:r>
            <a:r>
              <a:rPr lang="en-US" altLang="zh-CN" dirty="0"/>
              <a:t>documentation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purpose,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</a:p>
          <a:p>
            <a:pPr lvl="1"/>
            <a:r>
              <a:rPr lang="en-US" altLang="zh-CN" dirty="0"/>
              <a:t>Assess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</a:p>
          <a:p>
            <a:pPr lvl="1"/>
            <a:r>
              <a:rPr lang="en-US" altLang="zh-CN" dirty="0"/>
              <a:t>Standardization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A956-31FB-DC47-8539-C198F209B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5AF7-7184-3248-8771-332C74B3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ED4C-A850-2349-BAB5-E3E479633D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scoping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endParaRPr lang="en-AU" altLang="zh-C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product/request</a:t>
            </a:r>
            <a:r>
              <a:rPr lang="zh-CN" altLang="en-US" dirty="0"/>
              <a:t> </a:t>
            </a:r>
            <a:r>
              <a:rPr lang="en-US" altLang="zh-CN" dirty="0"/>
              <a:t>documents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</a:p>
          <a:p>
            <a:pPr marL="0" indent="0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mapping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Stakeholder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Ethnographic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5C01-D63D-9D4D-80B4-93F855798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artifact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built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(scope)</a:t>
            </a:r>
            <a:endParaRPr lang="en-AU" altLang="zh-CN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experienced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(risk)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Datasheets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FMEA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pre-release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post-launch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Considers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likelihood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severity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8976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4167</TotalTime>
  <Words>661</Words>
  <Application>Microsoft Macintosh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Outlines</vt:lpstr>
      <vt:lpstr>The problem</vt:lpstr>
      <vt:lpstr>Solution</vt:lpstr>
      <vt:lpstr>Lessons from other industries</vt:lpstr>
      <vt:lpstr>Lessons from other industries</vt:lpstr>
      <vt:lpstr>The approach</vt:lpstr>
      <vt:lpstr>The approach</vt:lpstr>
      <vt:lpstr>The approach</vt:lpstr>
      <vt:lpstr>The approach</vt:lpstr>
      <vt:lpstr>Highlights</vt:lpstr>
      <vt:lpstr>Highlights</vt:lpstr>
      <vt:lpstr>Highlights</vt:lpstr>
      <vt:lpstr>Highlights</vt:lpstr>
      <vt:lpstr>Highlights</vt:lpstr>
      <vt:lpstr>Highlights</vt:lpstr>
      <vt:lpstr>Limitation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60</cp:revision>
  <dcterms:created xsi:type="dcterms:W3CDTF">2020-11-28T06:54:32Z</dcterms:created>
  <dcterms:modified xsi:type="dcterms:W3CDTF">2020-12-03T02:32:49Z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