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78" r:id="rId3"/>
    <p:sldId id="267" r:id="rId4"/>
    <p:sldId id="356" r:id="rId5"/>
    <p:sldId id="268" r:id="rId6"/>
    <p:sldId id="366" r:id="rId7"/>
    <p:sldId id="379" r:id="rId8"/>
    <p:sldId id="380" r:id="rId9"/>
    <p:sldId id="382" r:id="rId10"/>
    <p:sldId id="313" r:id="rId11"/>
    <p:sldId id="384" r:id="rId12"/>
    <p:sldId id="328" r:id="rId13"/>
    <p:sldId id="390" r:id="rId14"/>
    <p:sldId id="381" r:id="rId15"/>
    <p:sldId id="387" r:id="rId16"/>
    <p:sldId id="385" r:id="rId17"/>
    <p:sldId id="388" r:id="rId18"/>
    <p:sldId id="393" r:id="rId19"/>
    <p:sldId id="391" r:id="rId20"/>
    <p:sldId id="392" r:id="rId21"/>
    <p:sldId id="386" r:id="rId22"/>
    <p:sldId id="389" r:id="rId23"/>
    <p:sldId id="383" r:id="rId24"/>
    <p:sldId id="28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8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04"/>
    <p:restoredTop sz="88924"/>
  </p:normalViewPr>
  <p:slideViewPr>
    <p:cSldViewPr snapToGrid="0" snapToObjects="1" showGuides="1">
      <p:cViewPr varScale="1">
        <p:scale>
          <a:sx n="72" d="100"/>
          <a:sy n="72" d="100"/>
        </p:scale>
        <p:origin x="216" y="62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D3CFF2-8481-F64E-BB35-683174E1F864}" type="datetimeFigureOut">
              <a:rPr lang="en-US" smtClean="0"/>
              <a:t>9/27/18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AF9C3-6898-734B-B094-6E43BB77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0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www.bloomberg.com</a:t>
            </a:r>
            <a:r>
              <a:rPr lang="en-US" dirty="0"/>
              <a:t>/news/articles/2013-04-18/</a:t>
            </a:r>
            <a:r>
              <a:rPr lang="en-US" dirty="0" err="1"/>
              <a:t>faq</a:t>
            </a:r>
            <a:r>
              <a:rPr lang="en-US" dirty="0"/>
              <a:t>-</a:t>
            </a:r>
            <a:r>
              <a:rPr lang="en-US" dirty="0" err="1"/>
              <a:t>reinhart</a:t>
            </a:r>
            <a:r>
              <a:rPr lang="en-US" dirty="0"/>
              <a:t>-</a:t>
            </a:r>
            <a:r>
              <a:rPr lang="en-US" dirty="0" err="1"/>
              <a:t>rogoff</a:t>
            </a:r>
            <a:r>
              <a:rPr lang="en-US" dirty="0"/>
              <a:t>-and-the-excel-error-that-changed-history</a:t>
            </a:r>
          </a:p>
          <a:p>
            <a:r>
              <a:rPr lang="en-US" dirty="0"/>
              <a:t>https://</a:t>
            </a:r>
            <a:r>
              <a:rPr lang="en-US" dirty="0" err="1"/>
              <a:t>www.fa-mag.com</a:t>
            </a:r>
            <a:r>
              <a:rPr lang="en-US" dirty="0"/>
              <a:t>/news/reinhart-rogoff-paper-cited-by-ryan-faulted-by-umass-economists-13993.html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AF9C3-6898-734B-B094-6E43BB7752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01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Thomas Herndon</a:t>
            </a:r>
          </a:p>
          <a:p>
            <a:r>
              <a:rPr lang="en-US" dirty="0"/>
              <a:t>http://</a:t>
            </a:r>
            <a:r>
              <a:rPr lang="en-US" dirty="0" err="1"/>
              <a:t>www.bbc.com</a:t>
            </a:r>
            <a:r>
              <a:rPr lang="en-US" dirty="0"/>
              <a:t>/news/magazine-22223190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AF9C3-6898-734B-B094-6E43BB7752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734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Australia, Austria, Belgium, Canada and Denmark - 15/20 were included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www.bloomberg.com</a:t>
            </a:r>
            <a:r>
              <a:rPr lang="en-US" dirty="0"/>
              <a:t>/news/articles/2013-04-18/</a:t>
            </a:r>
            <a:r>
              <a:rPr lang="en-US" dirty="0" err="1"/>
              <a:t>faq</a:t>
            </a:r>
            <a:r>
              <a:rPr lang="en-US" dirty="0"/>
              <a:t>-</a:t>
            </a:r>
            <a:r>
              <a:rPr lang="en-US" dirty="0" err="1"/>
              <a:t>reinhart</a:t>
            </a:r>
            <a:r>
              <a:rPr lang="en-US" dirty="0"/>
              <a:t>-</a:t>
            </a:r>
            <a:r>
              <a:rPr lang="en-US" dirty="0" err="1"/>
              <a:t>rogoff</a:t>
            </a:r>
            <a:r>
              <a:rPr lang="en-US" dirty="0"/>
              <a:t>-and-the-excel-error-that-changed-history</a:t>
            </a:r>
          </a:p>
          <a:p>
            <a:r>
              <a:rPr lang="en-US" dirty="0"/>
              <a:t>https://</a:t>
            </a:r>
            <a:r>
              <a:rPr lang="en-US" dirty="0" err="1"/>
              <a:t>www.fa-mag.com</a:t>
            </a:r>
            <a:r>
              <a:rPr lang="en-US" dirty="0"/>
              <a:t>/news/reinhart-rogoff-paper-cited-by-ryan-faulted-by-umass-economists-13993.html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AF9C3-6898-734B-B094-6E43BB7752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69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Septin</a:t>
            </a:r>
            <a:r>
              <a:rPr lang="en-US" dirty="0"/>
              <a:t> 2 – SEPT2</a:t>
            </a:r>
          </a:p>
          <a:p>
            <a:r>
              <a:rPr lang="en-US" dirty="0"/>
              <a:t>Membrane-Associated Ring Finger (C3HC4) 1 – MARCH1</a:t>
            </a:r>
          </a:p>
          <a:p>
            <a:r>
              <a:rPr lang="en-US" dirty="0"/>
              <a:t>2310009E13</a:t>
            </a:r>
          </a:p>
          <a:p>
            <a:r>
              <a:rPr lang="en-US" dirty="0"/>
              <a:t>20% of papers between 2005-2015 – checked 35,000 lists of genes!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AF9C3-6898-734B-B094-6E43BB7752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16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whit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Source Sans Pro"/>
              </a:rPr>
              <a:t>https://</a:t>
            </a:r>
            <a:r>
              <a:rPr lang="en-US" sz="1200" dirty="0" err="1">
                <a:solidFill>
                  <a:prstClr val="whit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Source Sans Pro"/>
              </a:rPr>
              <a:t>peerj.com</a:t>
            </a:r>
            <a:r>
              <a:rPr lang="en-US" sz="1200" dirty="0">
                <a:solidFill>
                  <a:prstClr val="whit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Source Sans Pro"/>
              </a:rPr>
              <a:t>/preprints/3182.pdf + https://</a:t>
            </a:r>
            <a:r>
              <a:rPr lang="en-US" sz="1200" dirty="0" err="1">
                <a:solidFill>
                  <a:prstClr val="whit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Source Sans Pro"/>
              </a:rPr>
              <a:t>gdsdata.blog.gov.uk</a:t>
            </a:r>
            <a:r>
              <a:rPr lang="en-US" sz="1200" dirty="0">
                <a:solidFill>
                  <a:prstClr val="whit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Source Sans Pro"/>
              </a:rPr>
              <a:t>/2017/03/27/reproducible-analytical-pipeline/ + http://</a:t>
            </a:r>
            <a:r>
              <a:rPr lang="en-US" sz="1200" dirty="0" err="1">
                <a:solidFill>
                  <a:prstClr val="whit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Source Sans Pro"/>
              </a:rPr>
              <a:t>archive.somervillema.gov</a:t>
            </a:r>
            <a:r>
              <a:rPr lang="en-US" sz="1200" dirty="0">
                <a:solidFill>
                  <a:prstClr val="whit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Source Sans Pro"/>
              </a:rPr>
              <a:t>/dashboard/</a:t>
            </a:r>
            <a:r>
              <a:rPr lang="en-US" sz="1200" dirty="0" err="1">
                <a:solidFill>
                  <a:prstClr val="whit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Source Sans Pro"/>
              </a:rPr>
              <a:t>daily.html</a:t>
            </a:r>
            <a:endParaRPr lang="en-US" sz="1200" dirty="0">
              <a:solidFill>
                <a:prstClr val="white"/>
              </a:solidFill>
              <a:latin typeface="Roboto Light" panose="02000000000000000000" pitchFamily="2" charset="0"/>
              <a:ea typeface="Roboto Light" panose="02000000000000000000" pitchFamily="2" charset="0"/>
              <a:cs typeface="Source Sans Pr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AF9C3-6898-734B-B094-6E43BB7752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75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69FB-647F-5B42-BB71-6678A7C72A7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C16A60-E973-DA44-AA69-0835EDAA0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9183C-DB08-9348-8491-8FA4465A51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2CE1-1E40-A04B-997C-97A4ECE655DB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2206A-82C5-3F42-ABB3-4076B5205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D57B5-D232-984F-A9D0-AC3A5CF2D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1B5A7-038C-D043-90C7-5973CB4AA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8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D665F-3384-7A45-9951-0790F77C5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3B5DE1-6311-4643-9C87-E5487B64A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9B0C2-547A-BE40-884F-A36EA6987B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2CE1-1E40-A04B-997C-97A4ECE655DB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75410-786E-3947-8C5F-822A8DA35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BCDF5-CA6D-624D-AE0F-2E946AC7E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1B5A7-038C-D043-90C7-5973CB4AA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1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EE679C-D989-0F44-B0A9-6C1C84DD3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2184A-5D98-5044-AF5B-A368B6E7E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2E300-C64C-404D-B31A-DD02C3B1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2CE1-1E40-A04B-997C-97A4ECE655DB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B10F7-07F8-9145-88F8-4EFDF4878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CCDD6-96E2-1B47-AB47-FCA0BD3F3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1B5A7-038C-D043-90C7-5973CB4AA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5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9BC6-9FB0-AD44-B8A4-E41C10883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855"/>
            <a:ext cx="10515600" cy="912016"/>
          </a:xfrm>
        </p:spPr>
        <p:txBody>
          <a:bodyPr/>
          <a:lstStyle>
            <a:lvl1pPr algn="ctr">
              <a:defRPr spc="10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4CB0D-1F9A-9842-83A4-2C4C09172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6115C-655E-2542-AEC6-E216122EFA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2CE1-1E40-A04B-997C-97A4ECE655DB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A8217-00F3-9A42-9F49-A3EA991F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8CA51-12CE-8044-A567-6E3E90716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1B5A7-038C-D043-90C7-5973CB4AA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9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229CE-0379-1341-9CBB-CEB13F099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 spc="10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DFFDD-BAB5-5F4F-9F50-9FDF32E03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3B167-299A-9D46-AE80-2B9C66994E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2CE1-1E40-A04B-997C-97A4ECE655DB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57FC7-61ED-4B44-9800-9CE620F53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1BC99-BDAA-4241-B072-55FA33A3E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1B5A7-038C-D043-90C7-5973CB4AA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28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B12F2-5A6C-074C-897F-DB0535B88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8D40F-ABC7-CF4F-B6DB-BEF517581D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FD94A7-9423-2749-ACF2-2975782A2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FD6FF-1C3D-8044-A4B3-A1298EE756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2CE1-1E40-A04B-997C-97A4ECE655DB}" type="datetimeFigureOut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A9E8F-D343-7C4B-AD83-0F9A710DD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D94DC-0B04-3846-A3B3-E97E7C3E8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1B5A7-038C-D043-90C7-5973CB4AA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26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74463-E4D1-2845-B03C-1AEBAD483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0ECC8-19D0-7246-9491-9BFA58A0F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84CF99-BBFB-D74C-859B-32BFD916D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575A12-FB6D-974E-8592-D62ECE69A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59445D-9A21-8040-9A39-AEF1BAA406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2967B4-66A8-C242-978E-B400333B5D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2CE1-1E40-A04B-997C-97A4ECE655DB}" type="datetimeFigureOut">
              <a:rPr lang="en-US" smtClean="0"/>
              <a:t>9/27/18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788E44-0F95-F143-95A4-60C62F020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B78237-AC9E-4F4F-8DE7-579833E4C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1B5A7-038C-D043-90C7-5973CB4AA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81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E64C1-D2C4-8B47-86B3-6EE0BEE54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855"/>
            <a:ext cx="10515600" cy="912016"/>
          </a:xfrm>
        </p:spPr>
        <p:txBody>
          <a:bodyPr/>
          <a:lstStyle>
            <a:lvl1pPr algn="ctr">
              <a:defRPr spc="10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44DE19-C222-2644-9E14-F7EA915537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2CE1-1E40-A04B-997C-97A4ECE655DB}" type="datetimeFigureOut">
              <a:rPr lang="en-US" smtClean="0"/>
              <a:t>9/27/18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C4EDF1-97E4-9B46-998C-2EA686A5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007792-E6B8-9E4C-BAB7-7152072A6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1B5A7-038C-D043-90C7-5973CB4AA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07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4D06CB-330E-1948-B926-37B62CACC2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2CE1-1E40-A04B-997C-97A4ECE655DB}" type="datetimeFigureOut">
              <a:rPr lang="en-US" smtClean="0"/>
              <a:t>9/27/18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6EA2E1-690E-6645-9B3D-5E4D82BB6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92284-6B2B-E94B-8263-2914264EE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1B5A7-038C-D043-90C7-5973CB4AA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48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DD656-6F15-EA40-B8EB-427F3E02B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80D54-971D-AA4E-ABC6-0255C3936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F1F86-F6B5-CF48-8B76-147355882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AC1D1-C9CA-3C43-8042-8B7E813242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2CE1-1E40-A04B-997C-97A4ECE655DB}" type="datetimeFigureOut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A70AF-B059-6F49-AF45-53BBD83D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31AD0-700C-1442-92D3-6D6BBF328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1B5A7-038C-D043-90C7-5973CB4AA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49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F158B-11B1-F747-8C3F-025C252F9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5A4110-BB27-0344-9EB7-EFB1C13054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AF373-2CBE-9248-87C6-BF9503ED7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C1CB9-8661-284C-80C9-A275EDC9A2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2CE1-1E40-A04B-997C-97A4ECE655DB}" type="datetimeFigureOut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E6D28-9903-7D4A-8EE6-66C799BC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43A36-A8D0-F444-953E-55D31ECDB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1B5A7-038C-D043-90C7-5973CB4AA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5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214009-04AB-3C47-A02A-650482ADB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854"/>
            <a:ext cx="10515600" cy="1120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FF39-AF91-E047-9BFA-1F8709008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640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b="1" i="0" kern="1200" spc="500" baseline="0">
          <a:solidFill>
            <a:schemeClr val="tx1"/>
          </a:solidFill>
          <a:latin typeface="Avenir Next Demi Bold" panose="020B05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136" userDrawn="1">
          <p15:clr>
            <a:srgbClr val="F26B43"/>
          </p15:clr>
        </p15:guide>
        <p15:guide id="4" pos="2544" userDrawn="1">
          <p15:clr>
            <a:srgbClr val="F26B43"/>
          </p15:clr>
        </p15:guide>
        <p15:guide id="5" pos="5760" userDrawn="1">
          <p15:clr>
            <a:srgbClr val="F26B43"/>
          </p15:clr>
        </p15:guide>
        <p15:guide id="6" pos="1920" userDrawn="1">
          <p15:clr>
            <a:srgbClr val="F26B43"/>
          </p15:clr>
        </p15:guide>
        <p15:guide id="7" pos="7488" userDrawn="1">
          <p15:clr>
            <a:srgbClr val="F26B43"/>
          </p15:clr>
        </p15:guide>
        <p15:guide id="8" pos="96" userDrawn="1">
          <p15:clr>
            <a:srgbClr val="F26B43"/>
          </p15:clr>
        </p15:guide>
        <p15:guide id="9" orient="horz" pos="4224" userDrawn="1">
          <p15:clr>
            <a:srgbClr val="F26B43"/>
          </p15:clr>
        </p15:guide>
        <p15:guide id="10" pos="3936" userDrawn="1">
          <p15:clr>
            <a:srgbClr val="F26B43"/>
          </p15:clr>
        </p15:guide>
        <p15:guide id="11" pos="3744" userDrawn="1">
          <p15:clr>
            <a:srgbClr val="F26B43"/>
          </p15:clr>
        </p15:guide>
        <p15:guide id="12" pos="5236" userDrawn="1">
          <p15:clr>
            <a:srgbClr val="F26B43"/>
          </p15:clr>
        </p15:guide>
        <p15:guide id="13" pos="5040" userDrawn="1">
          <p15:clr>
            <a:srgbClr val="F26B43"/>
          </p15:clr>
        </p15:guide>
        <p15:guide id="14" pos="2640" userDrawn="1">
          <p15:clr>
            <a:srgbClr val="F26B43"/>
          </p15:clr>
        </p15:guide>
        <p15:guide id="15" pos="2448" userDrawn="1">
          <p15:clr>
            <a:srgbClr val="F26B43"/>
          </p15:clr>
        </p15:guide>
        <p15:guide id="16" pos="2020" userDrawn="1">
          <p15:clr>
            <a:srgbClr val="F26B43"/>
          </p15:clr>
        </p15:guide>
        <p15:guide id="17" pos="1800" userDrawn="1">
          <p15:clr>
            <a:srgbClr val="F26B43"/>
          </p15:clr>
        </p15:guide>
        <p15:guide id="18" pos="5860" userDrawn="1">
          <p15:clr>
            <a:srgbClr val="F26B43"/>
          </p15:clr>
        </p15:guide>
        <p15:guide id="19" pos="5664" userDrawn="1">
          <p15:clr>
            <a:srgbClr val="F26B43"/>
          </p15:clr>
        </p15:guide>
        <p15:guide id="20" pos="196" userDrawn="1">
          <p15:clr>
            <a:srgbClr val="F26B43"/>
          </p15:clr>
        </p15:guide>
        <p15:guide id="21" pos="7584" userDrawn="1">
          <p15:clr>
            <a:srgbClr val="F26B43"/>
          </p15:clr>
        </p15:guide>
        <p15:guide id="22" orient="horz" pos="936" userDrawn="1">
          <p15:clr>
            <a:srgbClr val="F26B43"/>
          </p15:clr>
        </p15:guide>
        <p15:guide id="23" orient="horz" pos="8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4AEEE-AB9E-2E49-AE24-AE9A5D2C1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150" y="1122363"/>
            <a:ext cx="11576050" cy="2387600"/>
          </a:xfrm>
        </p:spPr>
        <p:txBody>
          <a:bodyPr>
            <a:noAutofit/>
          </a:bodyPr>
          <a:lstStyle/>
          <a:p>
            <a:r>
              <a:rPr lang="en-US" sz="6600" spc="1000" dirty="0"/>
              <a:t>DATA WRANGLING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C4D54C-096E-8148-9C48-547F29D6E0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MPA 630: Data Science for Public Management</a:t>
            </a:r>
          </a:p>
          <a:p>
            <a:r>
              <a:rPr lang="en-US" dirty="0"/>
              <a:t>September 27, 2018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D55386-9888-0744-8B86-BDAD01868E9E}"/>
              </a:ext>
            </a:extLst>
          </p:cNvPr>
          <p:cNvSpPr/>
          <p:nvPr/>
        </p:nvSpPr>
        <p:spPr>
          <a:xfrm>
            <a:off x="0" y="5349874"/>
            <a:ext cx="12192000" cy="15081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D0CCEE-3A09-F340-BB42-6F662B25F4F1}"/>
              </a:ext>
            </a:extLst>
          </p:cNvPr>
          <p:cNvSpPr/>
          <p:nvPr/>
        </p:nvSpPr>
        <p:spPr>
          <a:xfrm>
            <a:off x="0" y="0"/>
            <a:ext cx="12192000" cy="729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34CE0E-A2AA-4044-80FC-C6E9B77E8176}"/>
              </a:ext>
            </a:extLst>
          </p:cNvPr>
          <p:cNvSpPr/>
          <p:nvPr/>
        </p:nvSpPr>
        <p:spPr>
          <a:xfrm rot="1160608">
            <a:off x="-2097911" y="5480937"/>
            <a:ext cx="8426124" cy="954107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Fill out your reading report </a:t>
            </a:r>
            <a:br>
              <a:rPr lang="en-US" sz="2800" b="1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</a:br>
            <a:r>
              <a:rPr lang="en-US" sz="2800" b="1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on Learning Suite</a:t>
            </a: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98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2DA302-9D5C-B543-9277-E12AECCF4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GUIDELINES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B0F3D2-343F-904D-BD40-CB123915FC06}"/>
              </a:ext>
            </a:extLst>
          </p:cNvPr>
          <p:cNvSpPr txBox="1"/>
          <p:nvPr/>
        </p:nvSpPr>
        <p:spPr>
          <a:xfrm>
            <a:off x="3202270" y="1475509"/>
            <a:ext cx="5809981" cy="1138773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Don’t touch the raw data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If you do, explain what you did!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32CAA2-22DA-F649-B844-9DF873310133}"/>
              </a:ext>
            </a:extLst>
          </p:cNvPr>
          <p:cNvCxnSpPr/>
          <p:nvPr/>
        </p:nvCxnSpPr>
        <p:spPr>
          <a:xfrm>
            <a:off x="4191000" y="1077687"/>
            <a:ext cx="3810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BBD09E9-B4EA-074B-ACAE-75D9AAF4824F}"/>
              </a:ext>
            </a:extLst>
          </p:cNvPr>
          <p:cNvSpPr txBox="1"/>
          <p:nvPr/>
        </p:nvSpPr>
        <p:spPr>
          <a:xfrm>
            <a:off x="2834553" y="2803095"/>
            <a:ext cx="6545414" cy="1138773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Use self-documenting code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R Markdown!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7B9421-B9DD-854A-BFBF-5269C4EF0EAF}"/>
              </a:ext>
            </a:extLst>
          </p:cNvPr>
          <p:cNvSpPr txBox="1"/>
          <p:nvPr/>
        </p:nvSpPr>
        <p:spPr>
          <a:xfrm>
            <a:off x="2632863" y="4130681"/>
            <a:ext cx="6948795" cy="1138773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Ensure code is reproducible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R Markdown!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F01FFC-FE4A-894A-9ED6-6ECE26F38D66}"/>
              </a:ext>
            </a:extLst>
          </p:cNvPr>
          <p:cNvSpPr txBox="1"/>
          <p:nvPr/>
        </p:nvSpPr>
        <p:spPr>
          <a:xfrm>
            <a:off x="3978938" y="5458266"/>
            <a:ext cx="4256645" cy="120032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Use open formats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Use .csv, not .</a:t>
            </a:r>
            <a:r>
              <a:rPr lang="en-US" sz="3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xlsx</a:t>
            </a:r>
            <a:endParaRPr lang="en-US" sz="32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53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2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9E14E-B175-2E49-B9C1-A5DB0D7D8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 MARKDOWN IN REAL LIFE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C8D13B-A21F-4348-8DB7-87D744C50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23" y="1918446"/>
            <a:ext cx="5781615" cy="3651081"/>
          </a:xfrm>
          <a:prstGeom prst="rect">
            <a:avLst/>
          </a:prstGeom>
          <a:ln>
            <a:solidFill>
              <a:schemeClr val="accent3"/>
            </a:solidFill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667A12EC-0D5F-034E-ABCC-A7D7613FE5E4}"/>
              </a:ext>
            </a:extLst>
          </p:cNvPr>
          <p:cNvGrpSpPr/>
          <p:nvPr/>
        </p:nvGrpSpPr>
        <p:grpSpPr>
          <a:xfrm>
            <a:off x="6343762" y="2486483"/>
            <a:ext cx="5834388" cy="2168645"/>
            <a:chOff x="6551431" y="1918446"/>
            <a:chExt cx="5366772" cy="199483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3415CE2-39B9-2846-882C-7EFEC3ED4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431" y="1918446"/>
              <a:ext cx="5366772" cy="96818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64E2699-EBE1-4941-951F-B521502AC5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34392"/>
            <a:stretch/>
          </p:blipFill>
          <p:spPr>
            <a:xfrm>
              <a:off x="6605218" y="2988824"/>
              <a:ext cx="3112523" cy="924454"/>
            </a:xfrm>
            <a:prstGeom prst="rect">
              <a:avLst/>
            </a:prstGeom>
          </p:spPr>
        </p:pic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EA643C-88AB-AD4D-B2DD-585A8EF702C9}"/>
              </a:ext>
            </a:extLst>
          </p:cNvPr>
          <p:cNvCxnSpPr/>
          <p:nvPr/>
        </p:nvCxnSpPr>
        <p:spPr>
          <a:xfrm>
            <a:off x="4191000" y="1077687"/>
            <a:ext cx="3810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894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CCC4B-7EFD-8E4C-9FBB-B0617A745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294226"/>
          </a:xfrm>
        </p:spPr>
        <p:txBody>
          <a:bodyPr/>
          <a:lstStyle/>
          <a:p>
            <a:r>
              <a:rPr lang="en-US" dirty="0"/>
              <a:t>TECHNICAL STUFF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B121D-C61D-BE47-A7D2-AD12B94BE9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A5F18F-7D72-FE4D-820C-6CA6AF9697B1}"/>
              </a:ext>
            </a:extLst>
          </p:cNvPr>
          <p:cNvSpPr/>
          <p:nvPr/>
        </p:nvSpPr>
        <p:spPr>
          <a:xfrm>
            <a:off x="0" y="0"/>
            <a:ext cx="12192000" cy="7290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F5D09C-A866-7044-A78D-B4DBE71FA637}"/>
              </a:ext>
            </a:extLst>
          </p:cNvPr>
          <p:cNvSpPr/>
          <p:nvPr/>
        </p:nvSpPr>
        <p:spPr>
          <a:xfrm>
            <a:off x="0" y="6128951"/>
            <a:ext cx="12192000" cy="7290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12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18BBD-8135-C443-8ADF-EFFDA2576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564"/>
            <a:ext cx="10515600" cy="912016"/>
          </a:xfrm>
        </p:spPr>
        <p:txBody>
          <a:bodyPr/>
          <a:lstStyle/>
          <a:p>
            <a:r>
              <a:rPr lang="en-US" dirty="0"/>
              <a:t>LEFT_JOIN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401BF9B-E46E-0C4A-BA6E-FFDD9E0D8DA6}"/>
              </a:ext>
            </a:extLst>
          </p:cNvPr>
          <p:cNvCxnSpPr/>
          <p:nvPr/>
        </p:nvCxnSpPr>
        <p:spPr>
          <a:xfrm>
            <a:off x="4191000" y="1077687"/>
            <a:ext cx="3810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github.com/gadenbuie/tidy-animated-verbs/raw/master/images/left-join.gif">
            <a:extLst>
              <a:ext uri="{FF2B5EF4-FFF2-40B4-BE49-F238E27FC236}">
                <a16:creationId xmlns:a16="http://schemas.microsoft.com/office/drawing/2014/main" id="{B549B77F-7AF0-884B-A2E1-BF25F3F3F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242904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895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2873E-7721-B04A-94C0-221FE178E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LEFT_JOIN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E1C5E50-F5C2-1F42-ABD4-81E48C076E23}"/>
              </a:ext>
            </a:extLst>
          </p:cNvPr>
          <p:cNvCxnSpPr/>
          <p:nvPr/>
        </p:nvCxnSpPr>
        <p:spPr>
          <a:xfrm>
            <a:off x="4191000" y="1077687"/>
            <a:ext cx="3810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CD746EA-A8F5-7847-9239-D14F8EA61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719" y="1485900"/>
            <a:ext cx="4064561" cy="28985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7F678E0-6642-EF44-9284-E7EA2705D351}"/>
              </a:ext>
            </a:extLst>
          </p:cNvPr>
          <p:cNvSpPr/>
          <p:nvPr/>
        </p:nvSpPr>
        <p:spPr>
          <a:xfrm>
            <a:off x="1831975" y="5312653"/>
            <a:ext cx="8832850" cy="954107"/>
          </a:xfrm>
          <a:prstGeom prst="rect">
            <a:avLst/>
          </a:prstGeom>
          <a:solidFill>
            <a:srgbClr val="272822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libraries </a:t>
            </a:r>
            <a:r>
              <a:rPr lang="en-US" sz="2800" dirty="0">
                <a:solidFill>
                  <a:srgbClr val="FD448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%&gt;%</a:t>
            </a:r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US" sz="2800" dirty="0" err="1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left_join</a:t>
            </a:r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county_seats</a:t>
            </a:r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by </a:t>
            </a:r>
            <a:r>
              <a:rPr lang="en-US" sz="2800" dirty="0">
                <a:solidFill>
                  <a:srgbClr val="FD448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EBE0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"County"</a:t>
            </a:r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FCCCFC-E161-EA4E-9B22-51119929C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288" y="1485900"/>
            <a:ext cx="3210111" cy="235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484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18BBD-8135-C443-8ADF-EFFDA2576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LEFT_JOIN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282DD9-FBAC-914E-BECF-C3D6859BB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229" y="1862417"/>
            <a:ext cx="7863541" cy="4887154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401BF9B-E46E-0C4A-BA6E-FFDD9E0D8DA6}"/>
              </a:ext>
            </a:extLst>
          </p:cNvPr>
          <p:cNvCxnSpPr/>
          <p:nvPr/>
        </p:nvCxnSpPr>
        <p:spPr>
          <a:xfrm>
            <a:off x="4191000" y="1077687"/>
            <a:ext cx="3810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148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2873E-7721-B04A-94C0-221FE178E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LEFT_JOIN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E1C5E50-F5C2-1F42-ABD4-81E48C076E23}"/>
              </a:ext>
            </a:extLst>
          </p:cNvPr>
          <p:cNvCxnSpPr/>
          <p:nvPr/>
        </p:nvCxnSpPr>
        <p:spPr>
          <a:xfrm>
            <a:off x="4191000" y="1077687"/>
            <a:ext cx="3810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CD746EA-A8F5-7847-9239-D14F8EA61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719" y="1485900"/>
            <a:ext cx="4064561" cy="28985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A79592-D983-9042-AC7F-4AE7FF5BD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366" y="1485900"/>
            <a:ext cx="4089267" cy="341854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7F678E0-6642-EF44-9284-E7EA2705D351}"/>
              </a:ext>
            </a:extLst>
          </p:cNvPr>
          <p:cNvSpPr/>
          <p:nvPr/>
        </p:nvSpPr>
        <p:spPr>
          <a:xfrm>
            <a:off x="1831975" y="5312653"/>
            <a:ext cx="8832850" cy="954107"/>
          </a:xfrm>
          <a:prstGeom prst="rect">
            <a:avLst/>
          </a:prstGeom>
          <a:solidFill>
            <a:srgbClr val="272822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libraries </a:t>
            </a:r>
            <a:r>
              <a:rPr lang="en-US" sz="2800" dirty="0">
                <a:solidFill>
                  <a:srgbClr val="FD448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%&gt;%</a:t>
            </a:r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US" sz="2800" dirty="0" err="1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left_join</a:t>
            </a:r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(lions, by </a:t>
            </a:r>
            <a:r>
              <a:rPr lang="en-US" sz="2800" dirty="0">
                <a:solidFill>
                  <a:srgbClr val="FD448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75E0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EBE0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"County"</a:t>
            </a:r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EBE0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"Year"</a:t>
            </a:r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183609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18BBD-8135-C443-8ADF-EFFDA2576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LEFT_JOIN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401BF9B-E46E-0C4A-BA6E-FFDD9E0D8DA6}"/>
              </a:ext>
            </a:extLst>
          </p:cNvPr>
          <p:cNvCxnSpPr/>
          <p:nvPr/>
        </p:nvCxnSpPr>
        <p:spPr>
          <a:xfrm>
            <a:off x="4191000" y="1077687"/>
            <a:ext cx="3810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B678E22-B2F8-5340-872B-FC89FD6BB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596" y="1539687"/>
            <a:ext cx="9272808" cy="504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063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B98B-2804-6549-B627-44C46701A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RIGHT_JOIN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CC348DE-1646-9448-A5B2-ED699412F755}"/>
              </a:ext>
            </a:extLst>
          </p:cNvPr>
          <p:cNvCxnSpPr/>
          <p:nvPr/>
        </p:nvCxnSpPr>
        <p:spPr>
          <a:xfrm>
            <a:off x="4191000" y="1077687"/>
            <a:ext cx="3810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s://github.com/gadenbuie/tidy-animated-verbs/raw/master/images/right-join.gif">
            <a:extLst>
              <a:ext uri="{FF2B5EF4-FFF2-40B4-BE49-F238E27FC236}">
                <a16:creationId xmlns:a16="http://schemas.microsoft.com/office/drawing/2014/main" id="{E1B33F92-CA68-A447-977D-E26294302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295400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52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2873E-7721-B04A-94C0-221FE178E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RIGHT_JOIN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E1C5E50-F5C2-1F42-ABD4-81E48C076E23}"/>
              </a:ext>
            </a:extLst>
          </p:cNvPr>
          <p:cNvCxnSpPr/>
          <p:nvPr/>
        </p:nvCxnSpPr>
        <p:spPr>
          <a:xfrm>
            <a:off x="4191000" y="1077687"/>
            <a:ext cx="3810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CD746EA-A8F5-7847-9239-D14F8EA61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719" y="1485900"/>
            <a:ext cx="4064561" cy="28985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A79592-D983-9042-AC7F-4AE7FF5BD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366" y="1485900"/>
            <a:ext cx="4089267" cy="341854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7F678E0-6642-EF44-9284-E7EA2705D351}"/>
              </a:ext>
            </a:extLst>
          </p:cNvPr>
          <p:cNvSpPr/>
          <p:nvPr/>
        </p:nvSpPr>
        <p:spPr>
          <a:xfrm>
            <a:off x="1561446" y="5312653"/>
            <a:ext cx="9069107" cy="954107"/>
          </a:xfrm>
          <a:prstGeom prst="rect">
            <a:avLst/>
          </a:prstGeom>
          <a:solidFill>
            <a:srgbClr val="272822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libraries </a:t>
            </a:r>
            <a:r>
              <a:rPr lang="en-US" sz="2800" dirty="0">
                <a:solidFill>
                  <a:srgbClr val="FD448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%&gt;%</a:t>
            </a:r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US" sz="2800" dirty="0" err="1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right_join</a:t>
            </a:r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(lions, by </a:t>
            </a:r>
            <a:r>
              <a:rPr lang="en-US" sz="2800" dirty="0">
                <a:solidFill>
                  <a:srgbClr val="FD448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75E0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EBE0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"County"</a:t>
            </a:r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EBE0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"Year"</a:t>
            </a:r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481464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9FE8B-F6A8-3142-A3DF-EC94DD0C1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F2CACB-704B-F74F-88BC-999DE12C06AB}"/>
              </a:ext>
            </a:extLst>
          </p:cNvPr>
          <p:cNvSpPr/>
          <p:nvPr/>
        </p:nvSpPr>
        <p:spPr>
          <a:xfrm>
            <a:off x="5113996" y="1707408"/>
            <a:ext cx="1997870" cy="769441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¡Exam!</a:t>
            </a:r>
            <a:endParaRPr lang="en-US" sz="4400" b="1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 Condensed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77CDB6E-AE65-4E4B-94AD-33164BBE2155}"/>
              </a:ext>
            </a:extLst>
          </p:cNvPr>
          <p:cNvCxnSpPr/>
          <p:nvPr/>
        </p:nvCxnSpPr>
        <p:spPr>
          <a:xfrm>
            <a:off x="4191000" y="1077687"/>
            <a:ext cx="3810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62C3C2F-239D-3447-B50A-933B061F3251}"/>
              </a:ext>
            </a:extLst>
          </p:cNvPr>
          <p:cNvSpPr/>
          <p:nvPr/>
        </p:nvSpPr>
        <p:spPr>
          <a:xfrm>
            <a:off x="4121725" y="2697515"/>
            <a:ext cx="3995918" cy="769441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Reproducibility</a:t>
            </a:r>
            <a:endParaRPr lang="en-US" sz="4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 Condensed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D8DAD6-A8A6-F24B-94AE-B3578C602D15}"/>
              </a:ext>
            </a:extLst>
          </p:cNvPr>
          <p:cNvSpPr/>
          <p:nvPr/>
        </p:nvSpPr>
        <p:spPr>
          <a:xfrm>
            <a:off x="4093674" y="3687622"/>
            <a:ext cx="4004650" cy="769441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Technical stuff</a:t>
            </a:r>
            <a:endParaRPr lang="en-US" sz="4400" b="1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 Condensed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9748C3-AACA-B44F-943F-280BA381FADC}"/>
              </a:ext>
            </a:extLst>
          </p:cNvPr>
          <p:cNvSpPr/>
          <p:nvPr/>
        </p:nvSpPr>
        <p:spPr>
          <a:xfrm>
            <a:off x="3130498" y="4677729"/>
            <a:ext cx="5926282" cy="144655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Answering your own questions with data</a:t>
            </a:r>
            <a:endParaRPr lang="en-US" sz="4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 Condensed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6754635-E873-F841-8113-5487E1001039}"/>
              </a:ext>
            </a:extLst>
          </p:cNvPr>
          <p:cNvCxnSpPr/>
          <p:nvPr/>
        </p:nvCxnSpPr>
        <p:spPr>
          <a:xfrm>
            <a:off x="1621041" y="2573834"/>
            <a:ext cx="8983780" cy="0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09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18BBD-8135-C443-8ADF-EFFDA2576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RIGHT_JOIN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401BF9B-E46E-0C4A-BA6E-FFDD9E0D8DA6}"/>
              </a:ext>
            </a:extLst>
          </p:cNvPr>
          <p:cNvCxnSpPr/>
          <p:nvPr/>
        </p:nvCxnSpPr>
        <p:spPr>
          <a:xfrm>
            <a:off x="4191000" y="1077687"/>
            <a:ext cx="3810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7BB31A3-E5D1-3747-B490-649F440C5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548" y="1416050"/>
            <a:ext cx="8142903" cy="528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640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2873E-7721-B04A-94C0-221FE178E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LEFT_JOIN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E1C5E50-F5C2-1F42-ABD4-81E48C076E23}"/>
              </a:ext>
            </a:extLst>
          </p:cNvPr>
          <p:cNvCxnSpPr/>
          <p:nvPr/>
        </p:nvCxnSpPr>
        <p:spPr>
          <a:xfrm>
            <a:off x="4191000" y="1077687"/>
            <a:ext cx="3810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CD746EA-A8F5-7847-9239-D14F8EA61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719" y="1485900"/>
            <a:ext cx="4064561" cy="28985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A79592-D983-9042-AC7F-4AE7FF5BD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366" y="1485900"/>
            <a:ext cx="4089267" cy="341854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7F678E0-6642-EF44-9284-E7EA2705D351}"/>
              </a:ext>
            </a:extLst>
          </p:cNvPr>
          <p:cNvSpPr/>
          <p:nvPr/>
        </p:nvSpPr>
        <p:spPr>
          <a:xfrm>
            <a:off x="1219200" y="5115430"/>
            <a:ext cx="9969433" cy="1384995"/>
          </a:xfrm>
          <a:prstGeom prst="rect">
            <a:avLst/>
          </a:prstGeom>
          <a:solidFill>
            <a:srgbClr val="272822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libraries </a:t>
            </a:r>
            <a:r>
              <a:rPr lang="en-US" sz="2800" dirty="0">
                <a:solidFill>
                  <a:srgbClr val="FD448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%&gt;%</a:t>
            </a:r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US" sz="2800" dirty="0" err="1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left_join</a:t>
            </a:r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(lions, by </a:t>
            </a:r>
            <a:r>
              <a:rPr lang="en-US" sz="2800" dirty="0">
                <a:solidFill>
                  <a:srgbClr val="FD448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75E0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EBE0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"County"</a:t>
            </a:r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EBE0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"Year"</a:t>
            </a:r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sz="2800" dirty="0">
                <a:solidFill>
                  <a:srgbClr val="FD448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%&gt;%</a:t>
            </a:r>
          </a:p>
          <a:p>
            <a:r>
              <a:rPr lang="en-US" sz="2800" dirty="0">
                <a:solidFill>
                  <a:srgbClr val="FD448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 err="1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left_join</a:t>
            </a:r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county_seats</a:t>
            </a:r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by </a:t>
            </a:r>
            <a:r>
              <a:rPr lang="en-US" sz="2800" dirty="0">
                <a:solidFill>
                  <a:srgbClr val="FD448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EBE08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"County"</a:t>
            </a:r>
            <a:r>
              <a:rPr lang="en-US" sz="2800" dirty="0">
                <a:solidFill>
                  <a:srgbClr val="F9F9F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14173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18BBD-8135-C443-8ADF-EFFDA2576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LEFT_JOIN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401BF9B-E46E-0C4A-BA6E-FFDD9E0D8DA6}"/>
              </a:ext>
            </a:extLst>
          </p:cNvPr>
          <p:cNvCxnSpPr/>
          <p:nvPr/>
        </p:nvCxnSpPr>
        <p:spPr>
          <a:xfrm>
            <a:off x="4191000" y="1077687"/>
            <a:ext cx="3810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222B95A-2D1F-E44D-A064-3D66E0612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529" y="1771650"/>
            <a:ext cx="10056941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203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B0D9C-1DA9-BD4A-B229-AA8E8493B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855"/>
            <a:ext cx="12192000" cy="912016"/>
          </a:xfrm>
        </p:spPr>
        <p:txBody>
          <a:bodyPr>
            <a:normAutofit/>
          </a:bodyPr>
          <a:lstStyle/>
          <a:p>
            <a:r>
              <a:rPr lang="en-US" dirty="0"/>
              <a:t>COMMON PROBLEM SET ISSUES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21993F-9A45-3849-92B5-B7B52EE130A1}"/>
              </a:ext>
            </a:extLst>
          </p:cNvPr>
          <p:cNvCxnSpPr/>
          <p:nvPr/>
        </p:nvCxnSpPr>
        <p:spPr>
          <a:xfrm>
            <a:off x="4191000" y="1077687"/>
            <a:ext cx="3810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79E249B-01E2-A94F-8047-2B053C3B5851}"/>
              </a:ext>
            </a:extLst>
          </p:cNvPr>
          <p:cNvSpPr txBox="1"/>
          <p:nvPr/>
        </p:nvSpPr>
        <p:spPr>
          <a:xfrm>
            <a:off x="4554681" y="2054835"/>
            <a:ext cx="3082637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.ZIP files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366F0-808F-874D-877B-F39120B042C3}"/>
              </a:ext>
            </a:extLst>
          </p:cNvPr>
          <p:cNvSpPr txBox="1"/>
          <p:nvPr/>
        </p:nvSpPr>
        <p:spPr>
          <a:xfrm>
            <a:off x="2942358" y="3436804"/>
            <a:ext cx="6307282" cy="175432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Working directories and projects</a:t>
            </a:r>
          </a:p>
        </p:txBody>
      </p:sp>
    </p:spTree>
    <p:extLst>
      <p:ext uri="{BB962C8B-B14F-4D97-AF65-F5344CB8AC3E}">
        <p14:creationId xmlns:p14="http://schemas.microsoft.com/office/powerpoint/2010/main" val="285066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249328-FA89-BC42-BCC9-43E01622D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295400"/>
            <a:ext cx="10515600" cy="3715748"/>
          </a:xfrm>
        </p:spPr>
        <p:txBody>
          <a:bodyPr/>
          <a:lstStyle/>
          <a:p>
            <a:r>
              <a:rPr lang="en-US" spc="1000" dirty="0"/>
              <a:t>ANSWERING YOUR OWN QUESTIONS WITH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1D5134-5849-D94B-AC4A-6D6E91A6E89E}"/>
              </a:ext>
            </a:extLst>
          </p:cNvPr>
          <p:cNvSpPr/>
          <p:nvPr/>
        </p:nvSpPr>
        <p:spPr>
          <a:xfrm>
            <a:off x="0" y="0"/>
            <a:ext cx="12192000" cy="72904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3F64D5-FB37-C54C-B206-79119037F4FA}"/>
              </a:ext>
            </a:extLst>
          </p:cNvPr>
          <p:cNvSpPr/>
          <p:nvPr/>
        </p:nvSpPr>
        <p:spPr>
          <a:xfrm>
            <a:off x="0" y="6128951"/>
            <a:ext cx="12192000" cy="72904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DCAF6-1F0D-5B4F-BBE2-E9A5D51EE4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30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249328-FA89-BC42-BCC9-43E01622D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9"/>
            <a:ext cx="12192000" cy="2252662"/>
          </a:xfrm>
        </p:spPr>
        <p:txBody>
          <a:bodyPr/>
          <a:lstStyle/>
          <a:p>
            <a:r>
              <a:rPr lang="en-US" spc="1000" dirty="0"/>
              <a:t>EXAM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E77CD8-76C1-9843-BCBE-7D1C221985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1D5134-5849-D94B-AC4A-6D6E91A6E89E}"/>
              </a:ext>
            </a:extLst>
          </p:cNvPr>
          <p:cNvSpPr/>
          <p:nvPr/>
        </p:nvSpPr>
        <p:spPr>
          <a:xfrm>
            <a:off x="0" y="0"/>
            <a:ext cx="12192000" cy="729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3F64D5-FB37-C54C-B206-79119037F4FA}"/>
              </a:ext>
            </a:extLst>
          </p:cNvPr>
          <p:cNvSpPr/>
          <p:nvPr/>
        </p:nvSpPr>
        <p:spPr>
          <a:xfrm>
            <a:off x="0" y="6128951"/>
            <a:ext cx="12192000" cy="729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16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E05C991-0043-074B-9BD8-49AAEC539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1976"/>
            <a:ext cx="10515600" cy="4823012"/>
          </a:xfrm>
        </p:spPr>
        <p:txBody>
          <a:bodyPr>
            <a:normAutofit/>
          </a:bodyPr>
          <a:lstStyle/>
          <a:p>
            <a:r>
              <a:rPr lang="en-US" sz="6000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412685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249328-FA89-BC42-BCC9-43E01622D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280371"/>
          </a:xfrm>
        </p:spPr>
        <p:txBody>
          <a:bodyPr/>
          <a:lstStyle/>
          <a:p>
            <a:r>
              <a:rPr lang="en-US" dirty="0"/>
              <a:t>REPRODUCIBILITY</a:t>
            </a:r>
            <a:endParaRPr lang="en-US" spc="1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1D5134-5849-D94B-AC4A-6D6E91A6E89E}"/>
              </a:ext>
            </a:extLst>
          </p:cNvPr>
          <p:cNvSpPr/>
          <p:nvPr/>
        </p:nvSpPr>
        <p:spPr>
          <a:xfrm>
            <a:off x="0" y="0"/>
            <a:ext cx="12192000" cy="7290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3F64D5-FB37-C54C-B206-79119037F4FA}"/>
              </a:ext>
            </a:extLst>
          </p:cNvPr>
          <p:cNvSpPr/>
          <p:nvPr/>
        </p:nvSpPr>
        <p:spPr>
          <a:xfrm>
            <a:off x="0" y="6128951"/>
            <a:ext cx="12192000" cy="7290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14841-D5DB-874A-BAF2-124C80FC94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63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23FDC-07E4-9541-B02D-5BC0D0393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854"/>
            <a:ext cx="12192000" cy="905925"/>
          </a:xfrm>
        </p:spPr>
        <p:txBody>
          <a:bodyPr>
            <a:normAutofit/>
          </a:bodyPr>
          <a:lstStyle/>
          <a:p>
            <a:r>
              <a:rPr lang="en-US" dirty="0"/>
              <a:t>AUSTERITY AND EXCEL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D793BD4-7976-5747-A6EB-752F2A5D261E}"/>
              </a:ext>
            </a:extLst>
          </p:cNvPr>
          <p:cNvCxnSpPr/>
          <p:nvPr/>
        </p:nvCxnSpPr>
        <p:spPr>
          <a:xfrm>
            <a:off x="4191000" y="1077687"/>
            <a:ext cx="3810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55819B0-B2C4-ED41-8278-35BD9F559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88" y="1485900"/>
            <a:ext cx="5893810" cy="3869493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EFAE45-29D1-664F-A8D6-CB0EEC593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00" y="1485900"/>
            <a:ext cx="3593749" cy="4690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B86B01-34C9-364E-AB1F-B1D2E9511A37}"/>
              </a:ext>
            </a:extLst>
          </p:cNvPr>
          <p:cNvSpPr txBox="1"/>
          <p:nvPr/>
        </p:nvSpPr>
        <p:spPr>
          <a:xfrm>
            <a:off x="311150" y="5591725"/>
            <a:ext cx="6505286" cy="58477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3200" b="1" dirty="0" err="1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Debt:GDP</a:t>
            </a:r>
            <a:r>
              <a:rPr lang="en-US" sz="3200" b="1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 = 90%+ </a:t>
            </a:r>
            <a:r>
              <a:rPr lang="is-IS" sz="3200" b="1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→ −0.1% growth</a:t>
            </a:r>
            <a:endParaRPr lang="en-US" sz="3200" b="1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99357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23FDC-07E4-9541-B02D-5BC0D0393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854"/>
            <a:ext cx="12192000" cy="905925"/>
          </a:xfrm>
        </p:spPr>
        <p:txBody>
          <a:bodyPr>
            <a:normAutofit/>
          </a:bodyPr>
          <a:lstStyle/>
          <a:p>
            <a:r>
              <a:rPr lang="en-US" dirty="0"/>
              <a:t>AUSTERITY AND EXCEL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D793BD4-7976-5747-A6EB-752F2A5D261E}"/>
              </a:ext>
            </a:extLst>
          </p:cNvPr>
          <p:cNvCxnSpPr/>
          <p:nvPr/>
        </p:nvCxnSpPr>
        <p:spPr>
          <a:xfrm>
            <a:off x="4191000" y="1077687"/>
            <a:ext cx="3810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65253B6-E754-AA41-B13A-588284606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212" y="2336800"/>
            <a:ext cx="7150100" cy="3149600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A3ACD0-0D91-594A-8AF7-DE6C8FCAF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1485900"/>
            <a:ext cx="36195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92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23FDC-07E4-9541-B02D-5BC0D0393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854"/>
            <a:ext cx="12192000" cy="905925"/>
          </a:xfrm>
        </p:spPr>
        <p:txBody>
          <a:bodyPr>
            <a:normAutofit/>
          </a:bodyPr>
          <a:lstStyle/>
          <a:p>
            <a:r>
              <a:rPr lang="en-US" dirty="0"/>
              <a:t>AUSTERITY AND EXCEL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D793BD4-7976-5747-A6EB-752F2A5D261E}"/>
              </a:ext>
            </a:extLst>
          </p:cNvPr>
          <p:cNvCxnSpPr/>
          <p:nvPr/>
        </p:nvCxnSpPr>
        <p:spPr>
          <a:xfrm>
            <a:off x="4191000" y="1077687"/>
            <a:ext cx="3810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8BA5C8D-D788-FA43-823F-26D541697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631" y="1295400"/>
            <a:ext cx="6662737" cy="5246768"/>
          </a:xfrm>
          <a:prstGeom prst="rect">
            <a:avLst/>
          </a:prstGeom>
          <a:ln>
            <a:solidFill>
              <a:schemeClr val="accent3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233943-EA7C-A84B-991E-DAF7493639C9}"/>
              </a:ext>
            </a:extLst>
          </p:cNvPr>
          <p:cNvSpPr txBox="1"/>
          <p:nvPr/>
        </p:nvSpPr>
        <p:spPr>
          <a:xfrm>
            <a:off x="2764630" y="4280993"/>
            <a:ext cx="6662737" cy="58477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3200" b="1" dirty="0" err="1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Debt:GDP</a:t>
            </a:r>
            <a:r>
              <a:rPr lang="en-US" sz="3200" b="1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  <a:cs typeface="Source Sans Pro"/>
              </a:rPr>
              <a:t> = 90%+ → 2.2% growth</a:t>
            </a:r>
          </a:p>
        </p:txBody>
      </p:sp>
    </p:spTree>
    <p:extLst>
      <p:ext uri="{BB962C8B-B14F-4D97-AF65-F5344CB8AC3E}">
        <p14:creationId xmlns:p14="http://schemas.microsoft.com/office/powerpoint/2010/main" val="214389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FFD13-2765-8B4A-8CE1-21A360C8B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GENES AND EXCEL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A774A4C-A920-1A4A-8330-B8128BF2F75F}"/>
              </a:ext>
            </a:extLst>
          </p:cNvPr>
          <p:cNvCxnSpPr/>
          <p:nvPr/>
        </p:nvCxnSpPr>
        <p:spPr>
          <a:xfrm>
            <a:off x="4191000" y="1077687"/>
            <a:ext cx="3810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4395661-DDFD-414B-BDAE-D0BD4DDCF6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512"/>
          <a:stretch/>
        </p:blipFill>
        <p:spPr>
          <a:xfrm>
            <a:off x="3101787" y="2970952"/>
            <a:ext cx="2256142" cy="2157263"/>
          </a:xfrm>
          <a:prstGeom prst="rect">
            <a:avLst/>
          </a:prstGeom>
          <a:ln>
            <a:solidFill>
              <a:schemeClr val="accent3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576620-4E13-254D-AD2F-37D3F862846E}"/>
              </a:ext>
            </a:extLst>
          </p:cNvPr>
          <p:cNvSpPr txBox="1"/>
          <p:nvPr/>
        </p:nvSpPr>
        <p:spPr>
          <a:xfrm>
            <a:off x="311151" y="1500654"/>
            <a:ext cx="2168813" cy="58477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Septin</a:t>
            </a:r>
            <a:r>
              <a:rPr lang="en-US" sz="3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A76987-5C5A-D041-BE7B-B6A86033A51E}"/>
              </a:ext>
            </a:extLst>
          </p:cNvPr>
          <p:cNvSpPr txBox="1"/>
          <p:nvPr/>
        </p:nvSpPr>
        <p:spPr>
          <a:xfrm>
            <a:off x="3812605" y="1485900"/>
            <a:ext cx="4568820" cy="1077218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Membrane-Associated Ring Finger (C3HC4) 1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415998-0D97-A544-B726-44A5C04EFAAD}"/>
              </a:ext>
            </a:extLst>
          </p:cNvPr>
          <p:cNvSpPr txBox="1"/>
          <p:nvPr/>
        </p:nvSpPr>
        <p:spPr>
          <a:xfrm>
            <a:off x="9258941" y="1500654"/>
            <a:ext cx="2628259" cy="58477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Condensed" charset="0"/>
              </a:rPr>
              <a:t>2310009E13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2D0971-9CBF-4344-A385-2DDB285E82C6}"/>
              </a:ext>
            </a:extLst>
          </p:cNvPr>
          <p:cNvSpPr txBox="1"/>
          <p:nvPr/>
        </p:nvSpPr>
        <p:spPr>
          <a:xfrm>
            <a:off x="879763" y="5587744"/>
            <a:ext cx="10446327" cy="707886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" charset="0"/>
              </a:rPr>
              <a:t>20% of genetics papers between 2005–2015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482904-9607-C142-8673-0BAC2F24C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787" y="2970952"/>
            <a:ext cx="6018353" cy="2157263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68867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ctober Roads 1">
      <a:dk1>
        <a:srgbClr val="4D4D4D"/>
      </a:dk1>
      <a:lt1>
        <a:srgbClr val="FFFFFF"/>
      </a:lt1>
      <a:dk2>
        <a:srgbClr val="44546A"/>
      </a:dk2>
      <a:lt2>
        <a:srgbClr val="E7E6E6"/>
      </a:lt2>
      <a:accent1>
        <a:srgbClr val="6CB9DC"/>
      </a:accent1>
      <a:accent2>
        <a:srgbClr val="821F29"/>
      </a:accent2>
      <a:accent3>
        <a:srgbClr val="D46600"/>
      </a:accent3>
      <a:accent4>
        <a:srgbClr val="7D4A04"/>
      </a:accent4>
      <a:accent5>
        <a:srgbClr val="ADBD06"/>
      </a:accent5>
      <a:accent6>
        <a:srgbClr val="F6E03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2629</TotalTime>
  <Words>311</Words>
  <Application>Microsoft Macintosh PowerPoint</Application>
  <PresentationFormat>Widescreen</PresentationFormat>
  <Paragraphs>73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Avenir Next Demi Bold</vt:lpstr>
      <vt:lpstr>Calibri</vt:lpstr>
      <vt:lpstr>Consolas</vt:lpstr>
      <vt:lpstr>Roboto</vt:lpstr>
      <vt:lpstr>Roboto Condensed</vt:lpstr>
      <vt:lpstr>Roboto Light</vt:lpstr>
      <vt:lpstr>Source Sans Pro</vt:lpstr>
      <vt:lpstr>Office Theme</vt:lpstr>
      <vt:lpstr>DATA WRANGLING I</vt:lpstr>
      <vt:lpstr>PLAN FOR TODAY</vt:lpstr>
      <vt:lpstr>EXAM</vt:lpstr>
      <vt:lpstr>BREAK</vt:lpstr>
      <vt:lpstr>REPRODUCIBILITY</vt:lpstr>
      <vt:lpstr>AUSTERITY AND EXCEL</vt:lpstr>
      <vt:lpstr>AUSTERITY AND EXCEL</vt:lpstr>
      <vt:lpstr>AUSTERITY AND EXCEL</vt:lpstr>
      <vt:lpstr>GENES AND EXCEL</vt:lpstr>
      <vt:lpstr>GENERAL GUIDELINES</vt:lpstr>
      <vt:lpstr>R MARKDOWN IN REAL LIFE</vt:lpstr>
      <vt:lpstr>TECHNICAL STUFF</vt:lpstr>
      <vt:lpstr>LEFT_JOIN</vt:lpstr>
      <vt:lpstr>LEFT_JOIN</vt:lpstr>
      <vt:lpstr>LEFT_JOIN</vt:lpstr>
      <vt:lpstr>LEFT_JOIN</vt:lpstr>
      <vt:lpstr>LEFT_JOIN</vt:lpstr>
      <vt:lpstr>RIGHT_JOIN</vt:lpstr>
      <vt:lpstr>RIGHT_JOIN</vt:lpstr>
      <vt:lpstr>RIGHT_JOIN</vt:lpstr>
      <vt:lpstr>LEFT_JOIN</vt:lpstr>
      <vt:lpstr>LEFT_JOIN</vt:lpstr>
      <vt:lpstr>COMMON PROBLEM SET ISSUES</vt:lpstr>
      <vt:lpstr>ANSWERING YOUR OWN QUESTIONS WITH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</dc:title>
  <dc:creator>Andrew Heiss</dc:creator>
  <cp:lastModifiedBy>Andrew Heiss</cp:lastModifiedBy>
  <cp:revision>137</cp:revision>
  <cp:lastPrinted>2018-09-14T00:51:08Z</cp:lastPrinted>
  <dcterms:created xsi:type="dcterms:W3CDTF">2018-09-04T16:36:47Z</dcterms:created>
  <dcterms:modified xsi:type="dcterms:W3CDTF">2018-09-28T01:06:02Z</dcterms:modified>
</cp:coreProperties>
</file>