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67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268" r:id="rId12"/>
    <p:sldId id="382" r:id="rId13"/>
    <p:sldId id="391" r:id="rId14"/>
    <p:sldId id="392" r:id="rId15"/>
    <p:sldId id="393" r:id="rId16"/>
    <p:sldId id="394" r:id="rId17"/>
    <p:sldId id="395" r:id="rId18"/>
    <p:sldId id="328" r:id="rId19"/>
    <p:sldId id="3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0"/>
    <p:restoredTop sz="88924"/>
  </p:normalViewPr>
  <p:slideViewPr>
    <p:cSldViewPr snapToGrid="0" snapToObjects="1" showGuides="1">
      <p:cViewPr varScale="1">
        <p:scale>
          <a:sx n="59" d="100"/>
          <a:sy n="59" d="100"/>
        </p:scale>
        <p:origin x="216" y="8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3CFF2-8481-F64E-BB35-683174E1F864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F9C3-6898-734B-B094-6E43BB77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www.theanalysisfactor.com</a:t>
            </a:r>
            <a:r>
              <a:rPr lang="en-US" dirty="0"/>
              <a:t>/missing-data-mechanism/</a:t>
            </a:r>
          </a:p>
          <a:p>
            <a:r>
              <a:rPr lang="en-US" dirty="0"/>
              <a:t>https://</a:t>
            </a:r>
            <a:r>
              <a:rPr lang="en-US" dirty="0" err="1"/>
              <a:t>www.theanalysisfactor.com</a:t>
            </a:r>
            <a:r>
              <a:rPr lang="en-US" dirty="0"/>
              <a:t>/mar-and-</a:t>
            </a:r>
            <a:r>
              <a:rPr lang="en-US" dirty="0" err="1"/>
              <a:t>mcar</a:t>
            </a:r>
            <a:r>
              <a:rPr lang="en-US" dirty="0"/>
              <a:t>-missing-data/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www.tylervigen.com</a:t>
            </a:r>
            <a:r>
              <a:rPr lang="en-US" dirty="0"/>
              <a:t>/spurious-correlations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5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9FB-647F-5B42-BB71-6678A7C72A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16A60-E973-DA44-AA69-0835EDAA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183C-DB08-9348-8491-8FA4465A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206A-82C5-3F42-ABB3-4076B520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57B5-D232-984F-A9D0-AC3A5CF2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665F-3384-7A45-9951-0790F77C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5DE1-6311-4643-9C87-E5487B64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B0C2-547A-BE40-884F-A36EA698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5410-786E-3947-8C5F-822A8DA3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CDF5-CA6D-624D-AE0F-2E946AC7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679C-D989-0F44-B0A9-6C1C84DD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184A-5D98-5044-AF5B-A368B6E7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E300-C64C-404D-B31A-DD02C3B1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10F7-07F8-9145-88F8-4EFDF4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CDD6-96E2-1B47-AB47-FCA0BD3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9BC6-9FB0-AD44-B8A4-E41C1088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5"/>
            <a:ext cx="10515600" cy="912016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B0D-1F9A-9842-83A4-2C4C0917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115C-655E-2542-AEC6-E216122E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8217-00F3-9A42-9F49-A3EA991F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51-12CE-8044-A567-6E3E9071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9CE-0379-1341-9CBB-CEB13F09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FFDD-BAB5-5F4F-9F50-9FDF32E0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B167-299A-9D46-AE80-2B9C6699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7FC7-61ED-4B44-9800-9CE620F5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BC99-BDAA-4241-B072-55FA33A3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12F2-5A6C-074C-897F-DB0535B8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D40F-ABC7-CF4F-B6DB-BEF517581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94A7-9423-2749-ACF2-2975782A2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D6FF-1C3D-8044-A4B3-A1298EE7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9E8F-D343-7C4B-AD83-0F9A710D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D94DC-0B04-3846-A3B3-E97E7C3E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4463-E4D1-2845-B03C-1AEBAD4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ECC8-19D0-7246-9491-9BFA58A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CF99-BBFB-D74C-859B-32BFD916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75A12-FB6D-974E-8592-D62ECE69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9445D-9A21-8040-9A39-AEF1BAA40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967B4-66A8-C242-978E-B400333B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88E44-0F95-F143-95A4-60C62F0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78237-AC9E-4F4F-8DE7-579833E4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64C1-D2C4-8B47-86B3-6EE0BEE5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5"/>
            <a:ext cx="10515600" cy="912016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4DE19-C222-2644-9E14-F7EA9155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EDF1-97E4-9B46-998C-2EA686A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07792-E6B8-9E4C-BAB7-7152072A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D06CB-330E-1948-B926-37B62CAC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EA2E1-690E-6645-9B3D-5E4D82B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2284-6B2B-E94B-8263-2914264E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D656-6F15-EA40-B8EB-427F3E02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0D54-971D-AA4E-ABC6-0255C393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1F86-F6B5-CF48-8B76-14735588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1D1-C9CA-3C43-8042-8B7E8132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70AF-B059-6F49-AF45-53BBD83D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1AD0-700C-1442-92D3-6D6BBF3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158B-11B1-F747-8C3F-025C252F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A4110-BB27-0344-9EB7-EFB1C130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F373-2CBE-9248-87C6-BF9503ED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1CB9-8661-284C-80C9-A275EDC9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6D28-9903-7D4A-8EE6-66C799B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43A36-A8D0-F444-953E-55D31ECD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14009-04AB-3C47-A02A-650482AD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4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FF39-AF91-E047-9BFA-1F870900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4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i="0" kern="1200" spc="500" baseline="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36" userDrawn="1">
          <p15:clr>
            <a:srgbClr val="F26B43"/>
          </p15:clr>
        </p15:guide>
        <p15:guide id="4" pos="2544" userDrawn="1">
          <p15:clr>
            <a:srgbClr val="F26B43"/>
          </p15:clr>
        </p15:guide>
        <p15:guide id="5" pos="5760" userDrawn="1">
          <p15:clr>
            <a:srgbClr val="F26B43"/>
          </p15:clr>
        </p15:guide>
        <p15:guide id="6" pos="1920" userDrawn="1">
          <p15:clr>
            <a:srgbClr val="F26B43"/>
          </p15:clr>
        </p15:guide>
        <p15:guide id="7" pos="7488" userDrawn="1">
          <p15:clr>
            <a:srgbClr val="F26B43"/>
          </p15:clr>
        </p15:guide>
        <p15:guide id="8" pos="96" userDrawn="1">
          <p15:clr>
            <a:srgbClr val="F26B43"/>
          </p15:clr>
        </p15:guide>
        <p15:guide id="9" orient="horz" pos="4224" userDrawn="1">
          <p15:clr>
            <a:srgbClr val="F26B43"/>
          </p15:clr>
        </p15:guide>
        <p15:guide id="10" pos="3936" userDrawn="1">
          <p15:clr>
            <a:srgbClr val="F26B43"/>
          </p15:clr>
        </p15:guide>
        <p15:guide id="11" pos="3744" userDrawn="1">
          <p15:clr>
            <a:srgbClr val="F26B43"/>
          </p15:clr>
        </p15:guide>
        <p15:guide id="12" pos="5236" userDrawn="1">
          <p15:clr>
            <a:srgbClr val="F26B43"/>
          </p15:clr>
        </p15:guide>
        <p15:guide id="13" pos="5040" userDrawn="1">
          <p15:clr>
            <a:srgbClr val="F26B43"/>
          </p15:clr>
        </p15:guide>
        <p15:guide id="14" pos="2640" userDrawn="1">
          <p15:clr>
            <a:srgbClr val="F26B43"/>
          </p15:clr>
        </p15:guide>
        <p15:guide id="15" pos="2448" userDrawn="1">
          <p15:clr>
            <a:srgbClr val="F26B43"/>
          </p15:clr>
        </p15:guide>
        <p15:guide id="16" pos="2020" userDrawn="1">
          <p15:clr>
            <a:srgbClr val="F26B43"/>
          </p15:clr>
        </p15:guide>
        <p15:guide id="17" pos="1800" userDrawn="1">
          <p15:clr>
            <a:srgbClr val="F26B43"/>
          </p15:clr>
        </p15:guide>
        <p15:guide id="18" pos="5860" userDrawn="1">
          <p15:clr>
            <a:srgbClr val="F26B43"/>
          </p15:clr>
        </p15:guide>
        <p15:guide id="19" pos="5664" userDrawn="1">
          <p15:clr>
            <a:srgbClr val="F26B43"/>
          </p15:clr>
        </p15:guide>
        <p15:guide id="20" pos="196" userDrawn="1">
          <p15:clr>
            <a:srgbClr val="F26B43"/>
          </p15:clr>
        </p15:guide>
        <p15:guide id="21" pos="7584" userDrawn="1">
          <p15:clr>
            <a:srgbClr val="F26B43"/>
          </p15:clr>
        </p15:guide>
        <p15:guide id="22" orient="horz" pos="936" userDrawn="1">
          <p15:clr>
            <a:srgbClr val="F26B43"/>
          </p15:clr>
        </p15:guide>
        <p15:guide id="2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AEEE-AB9E-2E49-AE24-AE9A5D2C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50" y="1122363"/>
            <a:ext cx="11576050" cy="2387600"/>
          </a:xfrm>
        </p:spPr>
        <p:txBody>
          <a:bodyPr>
            <a:noAutofit/>
          </a:bodyPr>
          <a:lstStyle/>
          <a:p>
            <a:r>
              <a:rPr lang="en-US" sz="6600" spc="1000" dirty="0"/>
              <a:t>DATA WRANGLING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D54C-096E-8148-9C48-547F29D6E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MPA 630: Data Science for Public Management</a:t>
            </a:r>
          </a:p>
          <a:p>
            <a:r>
              <a:rPr lang="en-US" dirty="0"/>
              <a:t>October 4,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55386-9888-0744-8B86-BDAD01868E9E}"/>
              </a:ext>
            </a:extLst>
          </p:cNvPr>
          <p:cNvSpPr/>
          <p:nvPr/>
        </p:nvSpPr>
        <p:spPr>
          <a:xfrm>
            <a:off x="0" y="5349874"/>
            <a:ext cx="12192000" cy="1508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0CCEE-3A09-F340-BB42-6F662B25F4F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CE0E-A2AA-4044-80FC-C6E9B77E8176}"/>
              </a:ext>
            </a:extLst>
          </p:cNvPr>
          <p:cNvSpPr/>
          <p:nvPr/>
        </p:nvSpPr>
        <p:spPr>
          <a:xfrm rot="1160608">
            <a:off x="-2097911" y="5480937"/>
            <a:ext cx="8426124" cy="95410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Fill out your reading report </a:t>
            </a:r>
            <a:b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</a:br>
            <a: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on Learning Suite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06BF-59C4-9642-833E-FE4833C9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 vs. NA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E01122-235C-344A-90F9-910BCDD145A6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3F111A2-1BC9-A84B-855D-CAD83164D97A}"/>
              </a:ext>
            </a:extLst>
          </p:cNvPr>
          <p:cNvSpPr/>
          <p:nvPr/>
        </p:nvSpPr>
        <p:spPr>
          <a:xfrm>
            <a:off x="1489661" y="1485900"/>
            <a:ext cx="9212678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Sometimes NAs are really 0s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0EEE1-E614-8C49-A2D1-9D8D93E7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6" y="2679212"/>
            <a:ext cx="10464800" cy="3187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95FF64-F165-AE45-A193-57B8487A5B82}"/>
              </a:ext>
            </a:extLst>
          </p:cNvPr>
          <p:cNvSpPr/>
          <p:nvPr/>
        </p:nvSpPr>
        <p:spPr>
          <a:xfrm>
            <a:off x="1082626" y="6136894"/>
            <a:ext cx="10022058" cy="461665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mutate(adherents </a:t>
            </a:r>
            <a:r>
              <a:rPr lang="en-US" sz="24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(adherents), </a:t>
            </a:r>
            <a:r>
              <a:rPr lang="en-US" sz="24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adherents))</a:t>
            </a:r>
          </a:p>
        </p:txBody>
      </p:sp>
    </p:spTree>
    <p:extLst>
      <p:ext uri="{BB962C8B-B14F-4D97-AF65-F5344CB8AC3E}">
        <p14:creationId xmlns:p14="http://schemas.microsoft.com/office/powerpoint/2010/main" val="30326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9791"/>
            <a:ext cx="10515600" cy="2280371"/>
          </a:xfrm>
        </p:spPr>
        <p:txBody>
          <a:bodyPr/>
          <a:lstStyle/>
          <a:p>
            <a:r>
              <a:rPr lang="en-US" dirty="0"/>
              <a:t>INTRODUCTION TO CORRELATION</a:t>
            </a:r>
            <a:endParaRPr lang="en-US" spc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4841-D5DB-874A-BAF2-124C80FC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D13-2765-8B4A-8CE1-21A360C8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36E972-24A5-D442-ACA8-3EBD7A48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613" y="1485900"/>
            <a:ext cx="6428773" cy="10425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0B2613-92B2-0945-9EEC-1382351FE27C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ADA888-8627-BD42-9449-ADBDBA02AE07}"/>
              </a:ext>
            </a:extLst>
          </p:cNvPr>
          <p:cNvSpPr txBox="1"/>
          <p:nvPr/>
        </p:nvSpPr>
        <p:spPr>
          <a:xfrm>
            <a:off x="2198077" y="2998139"/>
            <a:ext cx="7795846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How closely two variables are related + direction of relation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2D57D-09E8-E449-AF9D-A593526EE3D7}"/>
              </a:ext>
            </a:extLst>
          </p:cNvPr>
          <p:cNvSpPr txBox="1"/>
          <p:nvPr/>
        </p:nvSpPr>
        <p:spPr>
          <a:xfrm>
            <a:off x="5099539" y="4565062"/>
            <a:ext cx="1992922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−1 to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77325-E376-0242-84E1-52D16489C9A4}"/>
              </a:ext>
            </a:extLst>
          </p:cNvPr>
          <p:cNvSpPr txBox="1"/>
          <p:nvPr/>
        </p:nvSpPr>
        <p:spPr>
          <a:xfrm>
            <a:off x="2198077" y="5420847"/>
            <a:ext cx="7795846" cy="132343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−1 and 1 = perfectly correlated;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 = perfectly uncorrelated</a:t>
            </a:r>
          </a:p>
        </p:txBody>
      </p:sp>
    </p:spTree>
    <p:extLst>
      <p:ext uri="{BB962C8B-B14F-4D97-AF65-F5344CB8AC3E}">
        <p14:creationId xmlns:p14="http://schemas.microsoft.com/office/powerpoint/2010/main" val="6886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ED62B-CA06-2940-B7AD-70059872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000"/>
            <a:ext cx="10515600" cy="635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13EF6-A139-4D40-9795-0D0C3601C15A}"/>
              </a:ext>
            </a:extLst>
          </p:cNvPr>
          <p:cNvSpPr txBox="1"/>
          <p:nvPr/>
        </p:nvSpPr>
        <p:spPr>
          <a:xfrm>
            <a:off x="4347405" y="5159123"/>
            <a:ext cx="1747911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0.849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C1254-2EE2-174E-917C-5DF3432972AF}"/>
              </a:ext>
            </a:extLst>
          </p:cNvPr>
          <p:cNvSpPr txBox="1"/>
          <p:nvPr/>
        </p:nvSpPr>
        <p:spPr>
          <a:xfrm>
            <a:off x="9302750" y="5159123"/>
            <a:ext cx="1747911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0.863</a:t>
            </a:r>
          </a:p>
        </p:txBody>
      </p:sp>
    </p:spTree>
    <p:extLst>
      <p:ext uri="{BB962C8B-B14F-4D97-AF65-F5344CB8AC3E}">
        <p14:creationId xmlns:p14="http://schemas.microsoft.com/office/powerpoint/2010/main" val="387283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2B0DB1-E222-084E-918F-A52F3CC8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" y="0"/>
            <a:ext cx="1218858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BC1254-2EE2-174E-917C-5DF3432972AF}"/>
              </a:ext>
            </a:extLst>
          </p:cNvPr>
          <p:cNvSpPr txBox="1"/>
          <p:nvPr/>
        </p:nvSpPr>
        <p:spPr>
          <a:xfrm>
            <a:off x="9891932" y="2905780"/>
            <a:ext cx="1995268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− 0.868</a:t>
            </a:r>
          </a:p>
        </p:txBody>
      </p:sp>
    </p:spTree>
    <p:extLst>
      <p:ext uri="{BB962C8B-B14F-4D97-AF65-F5344CB8AC3E}">
        <p14:creationId xmlns:p14="http://schemas.microsoft.com/office/powerpoint/2010/main" val="31176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15EE96-255E-A94B-9D89-1ACA4E37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" y="0"/>
            <a:ext cx="1208070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840E3-90EA-7D4D-96A0-D3F5DE47EC76}"/>
              </a:ext>
            </a:extLst>
          </p:cNvPr>
          <p:cNvSpPr txBox="1"/>
          <p:nvPr/>
        </p:nvSpPr>
        <p:spPr>
          <a:xfrm>
            <a:off x="4348089" y="5553019"/>
            <a:ext cx="1747911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0.021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6E034-A461-ED41-86C9-2B7F1CBEDAAD}"/>
              </a:ext>
            </a:extLst>
          </p:cNvPr>
          <p:cNvSpPr txBox="1"/>
          <p:nvPr/>
        </p:nvSpPr>
        <p:spPr>
          <a:xfrm>
            <a:off x="10139289" y="5553019"/>
            <a:ext cx="1747911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 = 0.001</a:t>
            </a:r>
          </a:p>
        </p:txBody>
      </p:sp>
    </p:spTree>
    <p:extLst>
      <p:ext uri="{BB962C8B-B14F-4D97-AF65-F5344CB8AC3E}">
        <p14:creationId xmlns:p14="http://schemas.microsoft.com/office/powerpoint/2010/main" val="26575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F621-6728-E449-9483-0041FFA9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90EFE1-4BD0-3C4C-A899-921C146223AB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212A37-3FB4-C34A-8D0D-AC90B00B875E}"/>
              </a:ext>
            </a:extLst>
          </p:cNvPr>
          <p:cNvSpPr txBox="1"/>
          <p:nvPr/>
        </p:nvSpPr>
        <p:spPr>
          <a:xfrm>
            <a:off x="706902" y="1485900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C7DF2-39B2-4143-9ACF-F5607515E8E5}"/>
              </a:ext>
            </a:extLst>
          </p:cNvPr>
          <p:cNvSpPr txBox="1"/>
          <p:nvPr/>
        </p:nvSpPr>
        <p:spPr>
          <a:xfrm>
            <a:off x="3883025" y="1485904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No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8D6F7-2C48-D644-83A4-C68B617ABFC8}"/>
              </a:ext>
            </a:extLst>
          </p:cNvPr>
          <p:cNvSpPr txBox="1"/>
          <p:nvPr/>
        </p:nvSpPr>
        <p:spPr>
          <a:xfrm>
            <a:off x="706902" y="2258388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0.01–0.19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DA88E-5119-DB44-8D4E-6C69C8B470FD}"/>
              </a:ext>
            </a:extLst>
          </p:cNvPr>
          <p:cNvSpPr txBox="1"/>
          <p:nvPr/>
        </p:nvSpPr>
        <p:spPr>
          <a:xfrm>
            <a:off x="3883025" y="2258392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Little to no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B3489-5015-B34D-BE45-7E68D12C77FF}"/>
              </a:ext>
            </a:extLst>
          </p:cNvPr>
          <p:cNvSpPr txBox="1"/>
          <p:nvPr/>
        </p:nvSpPr>
        <p:spPr>
          <a:xfrm>
            <a:off x="706902" y="3030876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0.20–0.29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BF022-9FC6-0340-A3D6-34A9A9B3862C}"/>
              </a:ext>
            </a:extLst>
          </p:cNvPr>
          <p:cNvSpPr txBox="1"/>
          <p:nvPr/>
        </p:nvSpPr>
        <p:spPr>
          <a:xfrm>
            <a:off x="3883025" y="3030880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Weak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925AF-20B0-D341-9715-457710DBE5AE}"/>
              </a:ext>
            </a:extLst>
          </p:cNvPr>
          <p:cNvSpPr txBox="1"/>
          <p:nvPr/>
        </p:nvSpPr>
        <p:spPr>
          <a:xfrm>
            <a:off x="706902" y="3803364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0.30–0.39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1F3D8-8A97-A347-BCEE-F9AF02E7DA5E}"/>
              </a:ext>
            </a:extLst>
          </p:cNvPr>
          <p:cNvSpPr txBox="1"/>
          <p:nvPr/>
        </p:nvSpPr>
        <p:spPr>
          <a:xfrm>
            <a:off x="3883025" y="3803368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Moderate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961BB-BD9A-CD43-A940-FD7614A0CF16}"/>
              </a:ext>
            </a:extLst>
          </p:cNvPr>
          <p:cNvSpPr txBox="1"/>
          <p:nvPr/>
        </p:nvSpPr>
        <p:spPr>
          <a:xfrm>
            <a:off x="706902" y="4575852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0.40–0.69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980AD-A623-044E-A484-AA2FAA275CD6}"/>
              </a:ext>
            </a:extLst>
          </p:cNvPr>
          <p:cNvSpPr txBox="1"/>
          <p:nvPr/>
        </p:nvSpPr>
        <p:spPr>
          <a:xfrm>
            <a:off x="3883025" y="4575856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Strong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36AC-B827-4644-AC7C-4E43DD748394}"/>
              </a:ext>
            </a:extLst>
          </p:cNvPr>
          <p:cNvSpPr txBox="1"/>
          <p:nvPr/>
        </p:nvSpPr>
        <p:spPr>
          <a:xfrm>
            <a:off x="706902" y="5348340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0.70–0.99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A4EE7-E080-624F-8163-892916399B0B}"/>
              </a:ext>
            </a:extLst>
          </p:cNvPr>
          <p:cNvSpPr txBox="1"/>
          <p:nvPr/>
        </p:nvSpPr>
        <p:spPr>
          <a:xfrm>
            <a:off x="3883025" y="5348344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Very strong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B26AA-DE3F-2949-9BC9-62D4AE43A2BB}"/>
              </a:ext>
            </a:extLst>
          </p:cNvPr>
          <p:cNvSpPr txBox="1"/>
          <p:nvPr/>
        </p:nvSpPr>
        <p:spPr>
          <a:xfrm>
            <a:off x="706902" y="6120825"/>
            <a:ext cx="2499848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1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8CCA5D-CB89-6A46-A452-826771102FDE}"/>
              </a:ext>
            </a:extLst>
          </p:cNvPr>
          <p:cNvSpPr txBox="1"/>
          <p:nvPr/>
        </p:nvSpPr>
        <p:spPr>
          <a:xfrm>
            <a:off x="3883025" y="6120825"/>
            <a:ext cx="442595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Perfect relationship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99E28-4BF4-354F-9C24-F65E19D7F451}"/>
              </a:ext>
            </a:extLst>
          </p:cNvPr>
          <p:cNvSpPr txBox="1"/>
          <p:nvPr/>
        </p:nvSpPr>
        <p:spPr>
          <a:xfrm>
            <a:off x="8991600" y="1485900"/>
            <a:ext cx="3048000" cy="107721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Can be positive or negative</a:t>
            </a:r>
            <a:endParaRPr lang="en-US" sz="2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F621-6728-E449-9483-0041FFA9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BEWARE OF CHEESE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566382-F802-7A48-BFB4-BDC7BAA42E5B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9F4802F-EC47-3C49-BE5B-50BE51858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295400"/>
            <a:ext cx="12014200" cy="5689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DA4236-16D4-9D43-8596-BF95967039F9}"/>
              </a:ext>
            </a:extLst>
          </p:cNvPr>
          <p:cNvSpPr txBox="1"/>
          <p:nvPr/>
        </p:nvSpPr>
        <p:spPr>
          <a:xfrm>
            <a:off x="7141935" y="140039"/>
            <a:ext cx="2340429" cy="83099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Spurious correlations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CC4B-7EFD-8E4C-9FBB-B0617A74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68721"/>
            <a:ext cx="10515600" cy="2294226"/>
          </a:xfrm>
        </p:spPr>
        <p:txBody>
          <a:bodyPr>
            <a:normAutofit fontScale="90000"/>
          </a:bodyPr>
          <a:lstStyle/>
          <a:p>
            <a:r>
              <a:rPr lang="en-US" dirty="0"/>
              <a:t>2016 ELECTIONS, FOOD SECURITY, AND MORTALITY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121D-C61D-BE47-A7D2-AD12B94BE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5F18F-7D72-FE4D-820C-6CA6AF9697B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5D09C-A866-7044-A78D-B4DBE71FA637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28138-016C-D345-9B35-20F4D31A3792}"/>
              </a:ext>
            </a:extLst>
          </p:cNvPr>
          <p:cNvSpPr txBox="1"/>
          <p:nvPr/>
        </p:nvSpPr>
        <p:spPr>
          <a:xfrm>
            <a:off x="311150" y="274328"/>
            <a:ext cx="3022891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Vince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Feula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Dallen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 Done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Aleni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Regehr</a:t>
            </a:r>
            <a:endParaRPr lang="en-US" sz="24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  <a:p>
            <a:pPr lvl="0" algn="ctr"/>
            <a:r>
              <a:rPr lang="en-US" sz="2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Mike Hall</a:t>
            </a:r>
            <a:endParaRPr lang="en-US" sz="2400" b="1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Stephanie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Livsey</a:t>
            </a:r>
            <a:endParaRPr lang="en-US" sz="24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54B6F-E5DE-0945-B59A-FAA38CF9A9B3}"/>
              </a:ext>
            </a:extLst>
          </p:cNvPr>
          <p:cNvSpPr txBox="1"/>
          <p:nvPr/>
        </p:nvSpPr>
        <p:spPr>
          <a:xfrm>
            <a:off x="8864308" y="1988298"/>
            <a:ext cx="3022891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Rebecca Smoot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Mark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Gefrom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Hilary O’Neil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Harvey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Unga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Dave Hawks</a:t>
            </a:r>
            <a:endParaRPr lang="en-US" sz="24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1B251-8535-0444-AFB5-9C38C2DD288A}"/>
              </a:ext>
            </a:extLst>
          </p:cNvPr>
          <p:cNvSpPr txBox="1"/>
          <p:nvPr/>
        </p:nvSpPr>
        <p:spPr>
          <a:xfrm>
            <a:off x="8864309" y="274328"/>
            <a:ext cx="3022891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Michelle Stevenson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Colleen Kohler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Spencer Parkinson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Elyse Bradley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4C7C3-8347-4B4E-8119-5C8DFB68FF7E}"/>
              </a:ext>
            </a:extLst>
          </p:cNvPr>
          <p:cNvSpPr txBox="1"/>
          <p:nvPr/>
        </p:nvSpPr>
        <p:spPr>
          <a:xfrm>
            <a:off x="8873841" y="4071600"/>
            <a:ext cx="3022891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Dallas Reynolds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Dane Larsen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Tracy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McIntier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Heidi Hatch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693FF-42B6-A246-9ADB-CAC4AC2F3AAE}"/>
              </a:ext>
            </a:extLst>
          </p:cNvPr>
          <p:cNvSpPr txBox="1"/>
          <p:nvPr/>
        </p:nvSpPr>
        <p:spPr>
          <a:xfrm>
            <a:off x="298765" y="4071600"/>
            <a:ext cx="3022891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Karla Ward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Sione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Manoa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Brad Lester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Wallis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Rothlisberger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76397-D140-D442-83E9-1412C83F55E1}"/>
              </a:ext>
            </a:extLst>
          </p:cNvPr>
          <p:cNvSpPr txBox="1"/>
          <p:nvPr/>
        </p:nvSpPr>
        <p:spPr>
          <a:xfrm>
            <a:off x="4584554" y="274328"/>
            <a:ext cx="3022891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Angie Anderson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Cindy Tolman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Daniel Dudley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Spencer Foster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DA2BC-3FCC-5A4F-8B91-89429F64FB40}"/>
              </a:ext>
            </a:extLst>
          </p:cNvPr>
          <p:cNvSpPr txBox="1"/>
          <p:nvPr/>
        </p:nvSpPr>
        <p:spPr>
          <a:xfrm>
            <a:off x="4609648" y="5135940"/>
            <a:ext cx="3022891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Teri Chatterton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Lissa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 Camacho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Jeff Long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Julie Rash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E93C6-F602-B249-9AF8-799866F639A8}"/>
              </a:ext>
            </a:extLst>
          </p:cNvPr>
          <p:cNvSpPr txBox="1"/>
          <p:nvPr/>
        </p:nvSpPr>
        <p:spPr>
          <a:xfrm>
            <a:off x="323860" y="2357630"/>
            <a:ext cx="3022891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Grant Gillum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Carina Alleman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Tim Anderson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Krista Gardner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C78F3-7837-EA4E-B38C-AF066CD65F27}"/>
              </a:ext>
            </a:extLst>
          </p:cNvPr>
          <p:cNvSpPr txBox="1"/>
          <p:nvPr/>
        </p:nvSpPr>
        <p:spPr>
          <a:xfrm>
            <a:off x="4609648" y="3392293"/>
            <a:ext cx="3022891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Craig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Haderlie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Rich Christianson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Phyllis Nielsen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Sara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Donakey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098BD-B2CF-3546-8119-A682E4C7AC0B}"/>
              </a:ext>
            </a:extLst>
          </p:cNvPr>
          <p:cNvSpPr txBox="1"/>
          <p:nvPr/>
        </p:nvSpPr>
        <p:spPr>
          <a:xfrm>
            <a:off x="4584554" y="2017976"/>
            <a:ext cx="302289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Brian Tuttle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Joel Cook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Natalie Gay</a:t>
            </a:r>
          </a:p>
        </p:txBody>
      </p:sp>
    </p:spTree>
    <p:extLst>
      <p:ext uri="{BB962C8B-B14F-4D97-AF65-F5344CB8AC3E}">
        <p14:creationId xmlns:p14="http://schemas.microsoft.com/office/powerpoint/2010/main" val="19315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FE8B-F6A8-3142-A3DF-EC94DD0C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2CACB-704B-F74F-88BC-999DE12C06AB}"/>
              </a:ext>
            </a:extLst>
          </p:cNvPr>
          <p:cNvSpPr/>
          <p:nvPr/>
        </p:nvSpPr>
        <p:spPr>
          <a:xfrm>
            <a:off x="4383437" y="1707408"/>
            <a:ext cx="3420404" cy="76944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Missing data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7CDB6E-AE65-4E4B-94AD-33164BBE2155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2C3C2F-239D-3447-B50A-933B061F3251}"/>
              </a:ext>
            </a:extLst>
          </p:cNvPr>
          <p:cNvSpPr/>
          <p:nvPr/>
        </p:nvSpPr>
        <p:spPr>
          <a:xfrm>
            <a:off x="2684491" y="2697515"/>
            <a:ext cx="6856879" cy="76944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Introduction to 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8DAD6-A8A6-F24B-94AE-B3578C602D15}"/>
              </a:ext>
            </a:extLst>
          </p:cNvPr>
          <p:cNvSpPr/>
          <p:nvPr/>
        </p:nvSpPr>
        <p:spPr>
          <a:xfrm>
            <a:off x="3132059" y="3648363"/>
            <a:ext cx="5923160" cy="144655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2016 elections, food security, and mortality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754635-E873-F841-8113-5487E1001039}"/>
              </a:ext>
            </a:extLst>
          </p:cNvPr>
          <p:cNvCxnSpPr/>
          <p:nvPr/>
        </p:nvCxnSpPr>
        <p:spPr>
          <a:xfrm>
            <a:off x="1756510" y="3546974"/>
            <a:ext cx="898378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9"/>
            <a:ext cx="12192000" cy="2252662"/>
          </a:xfrm>
        </p:spPr>
        <p:txBody>
          <a:bodyPr/>
          <a:lstStyle/>
          <a:p>
            <a:r>
              <a:rPr lang="en-US" spc="1000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77CD8-76C1-9843-BCBE-7D1C22198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1D193-74EF-934E-B66A-EBE014CA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TIME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5BB81E-C209-1B45-8C88-B440F343B2C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C324396-3D19-7740-AEC3-5A762EB0DBDE}"/>
              </a:ext>
            </a:extLst>
          </p:cNvPr>
          <p:cNvSpPr/>
          <p:nvPr/>
        </p:nvSpPr>
        <p:spPr>
          <a:xfrm>
            <a:off x="4385798" y="1295400"/>
            <a:ext cx="342040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oh no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0B0286-2876-1345-B6C8-E13B180A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3" y="2612443"/>
            <a:ext cx="5252594" cy="451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8A4F-A1BA-064E-9268-3B60AF03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3911197"/>
            <a:ext cx="5363034" cy="11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F9B73-D6B4-6945-9614-C9403FF31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753" y="3878890"/>
            <a:ext cx="5363034" cy="1227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84D642-8DB7-3E47-9FCE-0FF989308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085" y="2612443"/>
            <a:ext cx="5220369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9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1D193-74EF-934E-B66A-EBE014CA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5BB81E-C209-1B45-8C88-B440F343B2C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DF6AA9-AF89-5F4F-97D9-8EEC0790E411}"/>
              </a:ext>
            </a:extLst>
          </p:cNvPr>
          <p:cNvSpPr/>
          <p:nvPr/>
        </p:nvSpPr>
        <p:spPr>
          <a:xfrm>
            <a:off x="311150" y="1485900"/>
            <a:ext cx="56324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1675A-8A13-AA4D-8006-448E3B4A7869}"/>
              </a:ext>
            </a:extLst>
          </p:cNvPr>
          <p:cNvSpPr/>
          <p:nvPr/>
        </p:nvSpPr>
        <p:spPr>
          <a:xfrm>
            <a:off x="6248400" y="1500306"/>
            <a:ext cx="579120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BD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B01E6-BE81-0444-9901-C2DB65F8C465}"/>
              </a:ext>
            </a:extLst>
          </p:cNvPr>
          <p:cNvSpPr/>
          <p:nvPr/>
        </p:nvSpPr>
        <p:spPr>
          <a:xfrm>
            <a:off x="311150" y="2241703"/>
            <a:ext cx="27368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5A1DB9-C3BA-B045-B3D7-9CFAA9BF3D55}"/>
              </a:ext>
            </a:extLst>
          </p:cNvPr>
          <p:cNvSpPr/>
          <p:nvPr/>
        </p:nvSpPr>
        <p:spPr>
          <a:xfrm>
            <a:off x="6261100" y="3567136"/>
            <a:ext cx="57848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(numbers,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na.rm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E8728-141A-8F45-9EAA-F444C580BD98}"/>
              </a:ext>
            </a:extLst>
          </p:cNvPr>
          <p:cNvSpPr/>
          <p:nvPr/>
        </p:nvSpPr>
        <p:spPr>
          <a:xfrm>
            <a:off x="6254750" y="4865634"/>
            <a:ext cx="579120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(numbers,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na.rm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640FA0-5ED1-DD47-BC97-67CC1081DE95}"/>
              </a:ext>
            </a:extLst>
          </p:cNvPr>
          <p:cNvSpPr/>
          <p:nvPr/>
        </p:nvSpPr>
        <p:spPr>
          <a:xfrm>
            <a:off x="311150" y="2830033"/>
            <a:ext cx="27368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5BA0A-5B89-2A45-A235-3132A5A0AA05}"/>
              </a:ext>
            </a:extLst>
          </p:cNvPr>
          <p:cNvSpPr/>
          <p:nvPr/>
        </p:nvSpPr>
        <p:spPr>
          <a:xfrm>
            <a:off x="3206750" y="2241703"/>
            <a:ext cx="27368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7E821D-8AD2-DB44-9DAD-A77C031B15C6}"/>
              </a:ext>
            </a:extLst>
          </p:cNvPr>
          <p:cNvSpPr/>
          <p:nvPr/>
        </p:nvSpPr>
        <p:spPr>
          <a:xfrm>
            <a:off x="3206750" y="2830033"/>
            <a:ext cx="27368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3.6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E7395-1487-6549-ADDC-0E71941BCEDE}"/>
              </a:ext>
            </a:extLst>
          </p:cNvPr>
          <p:cNvSpPr/>
          <p:nvPr/>
        </p:nvSpPr>
        <p:spPr>
          <a:xfrm>
            <a:off x="6254750" y="2241703"/>
            <a:ext cx="27368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0B5D2C-FF86-1A47-9466-84908DBB530E}"/>
              </a:ext>
            </a:extLst>
          </p:cNvPr>
          <p:cNvSpPr/>
          <p:nvPr/>
        </p:nvSpPr>
        <p:spPr>
          <a:xfrm>
            <a:off x="6254750" y="2830033"/>
            <a:ext cx="27368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CFF4E9-8F17-B14C-87BE-0A4B934B9AB0}"/>
              </a:ext>
            </a:extLst>
          </p:cNvPr>
          <p:cNvSpPr/>
          <p:nvPr/>
        </p:nvSpPr>
        <p:spPr>
          <a:xfrm>
            <a:off x="9150350" y="2241703"/>
            <a:ext cx="28892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AC18D-0012-BA4A-A7D3-D3FC607973C0}"/>
              </a:ext>
            </a:extLst>
          </p:cNvPr>
          <p:cNvSpPr/>
          <p:nvPr/>
        </p:nvSpPr>
        <p:spPr>
          <a:xfrm>
            <a:off x="9150350" y="2830033"/>
            <a:ext cx="28892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450DE-211A-194F-B2AD-C9BF8651F2E8}"/>
              </a:ext>
            </a:extLst>
          </p:cNvPr>
          <p:cNvSpPr/>
          <p:nvPr/>
        </p:nvSpPr>
        <p:spPr>
          <a:xfrm>
            <a:off x="6261100" y="4169534"/>
            <a:ext cx="57848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0DB417-1FAE-E841-AC0A-8D6C916FCA87}"/>
              </a:ext>
            </a:extLst>
          </p:cNvPr>
          <p:cNvSpPr/>
          <p:nvPr/>
        </p:nvSpPr>
        <p:spPr>
          <a:xfrm>
            <a:off x="6261100" y="5453964"/>
            <a:ext cx="5784850" cy="523220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4</a:t>
            </a:r>
          </a:p>
        </p:txBody>
      </p:sp>
    </p:spTree>
    <p:extLst>
      <p:ext uri="{BB962C8B-B14F-4D97-AF65-F5344CB8AC3E}">
        <p14:creationId xmlns:p14="http://schemas.microsoft.com/office/powerpoint/2010/main" val="33191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92FE-6553-1E45-9002-48E95AB1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841"/>
            <a:ext cx="12192000" cy="912016"/>
          </a:xfrm>
        </p:spPr>
        <p:txBody>
          <a:bodyPr>
            <a:normAutofit fontScale="90000"/>
          </a:bodyPr>
          <a:lstStyle/>
          <a:p>
            <a:r>
              <a:rPr lang="en-US" dirty="0"/>
              <a:t>IS IT OKAY TO </a:t>
            </a:r>
            <a:br>
              <a:rPr lang="en-US" dirty="0"/>
            </a:br>
            <a:r>
              <a:rPr lang="en-US" dirty="0"/>
              <a:t>REMOVE MISSING DATA?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B219B4-0395-8548-9958-662B6D5A3AEB}"/>
              </a:ext>
            </a:extLst>
          </p:cNvPr>
          <p:cNvCxnSpPr/>
          <p:nvPr/>
        </p:nvCxnSpPr>
        <p:spPr>
          <a:xfrm>
            <a:off x="4191000" y="1485900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777406B-0FA0-C64B-A7C8-EFA7B467E407}"/>
              </a:ext>
            </a:extLst>
          </p:cNvPr>
          <p:cNvSpPr/>
          <p:nvPr/>
        </p:nvSpPr>
        <p:spPr>
          <a:xfrm>
            <a:off x="4191000" y="2083191"/>
            <a:ext cx="3615202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It depends!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19C-AE20-434F-96D4-3DAFA8EF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REASONS FOR MISSING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C87048-0AB3-024F-ACFE-823777C4FD1D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FA850C-95C7-C141-BF32-7979B5886CD9}"/>
              </a:ext>
            </a:extLst>
          </p:cNvPr>
          <p:cNvSpPr/>
          <p:nvPr/>
        </p:nvSpPr>
        <p:spPr>
          <a:xfrm>
            <a:off x="158749" y="1485900"/>
            <a:ext cx="37211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MCAR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DDF32-C54E-C940-91C5-F94B70B95556}"/>
              </a:ext>
            </a:extLst>
          </p:cNvPr>
          <p:cNvSpPr/>
          <p:nvPr/>
        </p:nvSpPr>
        <p:spPr>
          <a:xfrm>
            <a:off x="4191000" y="1485900"/>
            <a:ext cx="387985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MAR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60358-FF08-714E-AFC3-5DEDC96CC980}"/>
              </a:ext>
            </a:extLst>
          </p:cNvPr>
          <p:cNvSpPr/>
          <p:nvPr/>
        </p:nvSpPr>
        <p:spPr>
          <a:xfrm>
            <a:off x="8464550" y="1485900"/>
            <a:ext cx="357505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MNAR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DCD91-5371-FD43-8B14-F2A7FBD1B6A9}"/>
              </a:ext>
            </a:extLst>
          </p:cNvPr>
          <p:cNvSpPr/>
          <p:nvPr/>
        </p:nvSpPr>
        <p:spPr>
          <a:xfrm>
            <a:off x="158750" y="2644170"/>
            <a:ext cx="372745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Missing completely </a:t>
            </a:r>
            <a:b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at random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AA93A-7A47-CC43-879F-3888395A355B}"/>
              </a:ext>
            </a:extLst>
          </p:cNvPr>
          <p:cNvSpPr/>
          <p:nvPr/>
        </p:nvSpPr>
        <p:spPr>
          <a:xfrm>
            <a:off x="4191000" y="2644170"/>
            <a:ext cx="387985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Missing </a:t>
            </a:r>
            <a:r>
              <a:rPr lang="en-US" sz="20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(conditionally)</a:t>
            </a:r>
            <a:b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at random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62BE9-8D71-0348-9FF6-3074BDB536E6}"/>
              </a:ext>
            </a:extLst>
          </p:cNvPr>
          <p:cNvSpPr/>
          <p:nvPr/>
        </p:nvSpPr>
        <p:spPr>
          <a:xfrm>
            <a:off x="8464550" y="2644170"/>
            <a:ext cx="361901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Missing not </a:t>
            </a:r>
            <a:b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at random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92216-C2F5-EF43-B63A-303278905A75}"/>
              </a:ext>
            </a:extLst>
          </p:cNvPr>
          <p:cNvSpPr/>
          <p:nvPr/>
        </p:nvSpPr>
        <p:spPr>
          <a:xfrm>
            <a:off x="158749" y="3956328"/>
            <a:ext cx="372745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No</a:t>
            </a:r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 relationship between missingness and either observed or unobserved data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29CD4-BE43-0344-B6DA-0E2209A1C31B}"/>
              </a:ext>
            </a:extLst>
          </p:cNvPr>
          <p:cNvSpPr/>
          <p:nvPr/>
        </p:nvSpPr>
        <p:spPr>
          <a:xfrm>
            <a:off x="4191000" y="3956328"/>
            <a:ext cx="387985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Relationship between missingness and </a:t>
            </a:r>
            <a:r>
              <a:rPr lang="en-US" sz="3200" b="1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observed</a:t>
            </a:r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 data, but not unobserved data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F09091-AC1C-4949-88D4-F487C237E0A3}"/>
              </a:ext>
            </a:extLst>
          </p:cNvPr>
          <p:cNvSpPr/>
          <p:nvPr/>
        </p:nvSpPr>
        <p:spPr>
          <a:xfrm>
            <a:off x="8464549" y="3956327"/>
            <a:ext cx="3619013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Relationship between missingness </a:t>
            </a:r>
            <a:b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and data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6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19C-AE20-434F-96D4-3DAFA8EF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C87048-0AB3-024F-ACFE-823777C4FD1D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FA850C-95C7-C141-BF32-7979B5886CD9}"/>
              </a:ext>
            </a:extLst>
          </p:cNvPr>
          <p:cNvSpPr/>
          <p:nvPr/>
        </p:nvSpPr>
        <p:spPr>
          <a:xfrm>
            <a:off x="158749" y="1485900"/>
            <a:ext cx="37211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MCAR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DDF32-C54E-C940-91C5-F94B70B95556}"/>
              </a:ext>
            </a:extLst>
          </p:cNvPr>
          <p:cNvSpPr/>
          <p:nvPr/>
        </p:nvSpPr>
        <p:spPr>
          <a:xfrm>
            <a:off x="4191000" y="1485900"/>
            <a:ext cx="387985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MAR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60358-FF08-714E-AFC3-5DEDC96CC980}"/>
              </a:ext>
            </a:extLst>
          </p:cNvPr>
          <p:cNvSpPr/>
          <p:nvPr/>
        </p:nvSpPr>
        <p:spPr>
          <a:xfrm>
            <a:off x="8464550" y="1485900"/>
            <a:ext cx="357505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MNAR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92216-C2F5-EF43-B63A-303278905A75}"/>
              </a:ext>
            </a:extLst>
          </p:cNvPr>
          <p:cNvSpPr/>
          <p:nvPr/>
        </p:nvSpPr>
        <p:spPr>
          <a:xfrm>
            <a:off x="158749" y="2673727"/>
            <a:ext cx="372745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Researcher accidentally doesn’t record some </a:t>
            </a:r>
            <a:br>
              <a:rPr lang="en-US" sz="3200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3200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o</a:t>
            </a:r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f the values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29CD4-BE43-0344-B6DA-0E2209A1C31B}"/>
              </a:ext>
            </a:extLst>
          </p:cNvPr>
          <p:cNvSpPr/>
          <p:nvPr/>
        </p:nvSpPr>
        <p:spPr>
          <a:xfrm>
            <a:off x="4191000" y="2673727"/>
            <a:ext cx="3879850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Men are less likely to fill out survey about depression, but not because of their depression </a:t>
            </a:r>
            <a:b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20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(but because maleness makes them less likely to do so)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F09091-AC1C-4949-88D4-F487C237E0A3}"/>
              </a:ext>
            </a:extLst>
          </p:cNvPr>
          <p:cNvSpPr/>
          <p:nvPr/>
        </p:nvSpPr>
        <p:spPr>
          <a:xfrm>
            <a:off x="8464549" y="2673726"/>
            <a:ext cx="3619013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Men are less likely to fill out a survey about depression </a:t>
            </a:r>
            <a:r>
              <a:rPr lang="en-US" sz="3200" b="1" i="1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because of </a:t>
            </a:r>
            <a:br>
              <a:rPr lang="en-US" sz="3200" b="1" i="1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their depression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9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19C-AE20-434F-96D4-3DAFA8EF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DO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C87048-0AB3-024F-ACFE-823777C4FD1D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FA850C-95C7-C141-BF32-7979B5886CD9}"/>
              </a:ext>
            </a:extLst>
          </p:cNvPr>
          <p:cNvSpPr/>
          <p:nvPr/>
        </p:nvSpPr>
        <p:spPr>
          <a:xfrm>
            <a:off x="158749" y="1485900"/>
            <a:ext cx="37211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MCAR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DDF32-C54E-C940-91C5-F94B70B95556}"/>
              </a:ext>
            </a:extLst>
          </p:cNvPr>
          <p:cNvSpPr/>
          <p:nvPr/>
        </p:nvSpPr>
        <p:spPr>
          <a:xfrm>
            <a:off x="4191000" y="1485900"/>
            <a:ext cx="387985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MAR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60358-FF08-714E-AFC3-5DEDC96CC980}"/>
              </a:ext>
            </a:extLst>
          </p:cNvPr>
          <p:cNvSpPr/>
          <p:nvPr/>
        </p:nvSpPr>
        <p:spPr>
          <a:xfrm>
            <a:off x="8464550" y="1485900"/>
            <a:ext cx="357505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MNAR</a:t>
            </a:r>
            <a:endParaRPr lang="en-US" sz="5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92216-C2F5-EF43-B63A-303278905A75}"/>
              </a:ext>
            </a:extLst>
          </p:cNvPr>
          <p:cNvSpPr/>
          <p:nvPr/>
        </p:nvSpPr>
        <p:spPr>
          <a:xfrm>
            <a:off x="158749" y="2673727"/>
            <a:ext cx="372745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Safely ignore!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29CD4-BE43-0344-B6DA-0E2209A1C31B}"/>
              </a:ext>
            </a:extLst>
          </p:cNvPr>
          <p:cNvSpPr/>
          <p:nvPr/>
        </p:nvSpPr>
        <p:spPr>
          <a:xfrm>
            <a:off x="4191000" y="2673727"/>
            <a:ext cx="3879850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Mostly safely ignore!</a:t>
            </a:r>
          </a:p>
          <a:p>
            <a:pPr algn="ctr"/>
            <a:endParaRPr lang="en-US" sz="14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  <a:p>
            <a:pPr algn="ctr"/>
            <a:r>
              <a:rPr lang="en-US" sz="3200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Account for the thing that makes it missing</a:t>
            </a:r>
            <a:br>
              <a:rPr lang="en-US" sz="3200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</a:br>
            <a:r>
              <a:rPr lang="en-US" sz="3200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(e.g. look at maleness specifically when analyzing depression survey response)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F09091-AC1C-4949-88D4-F487C237E0A3}"/>
              </a:ext>
            </a:extLst>
          </p:cNvPr>
          <p:cNvSpPr/>
          <p:nvPr/>
        </p:nvSpPr>
        <p:spPr>
          <a:xfrm>
            <a:off x="8464549" y="2673726"/>
            <a:ext cx="3619013" cy="276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Don’t ignore!</a:t>
            </a:r>
          </a:p>
          <a:p>
            <a:pPr algn="ctr"/>
            <a:endParaRPr lang="en-US" sz="1400" dirty="0">
              <a:solidFill>
                <a:schemeClr val="accent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  <a:p>
            <a:pPr algn="ctr"/>
            <a:r>
              <a:rPr lang="en-US" sz="3200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Explain why it’s missing and incorporate that into analysis</a:t>
            </a:r>
            <a:endParaRPr lang="en-US" sz="3200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ctober Roads 1">
      <a:dk1>
        <a:srgbClr val="4D4D4D"/>
      </a:dk1>
      <a:lt1>
        <a:srgbClr val="FFFFFF"/>
      </a:lt1>
      <a:dk2>
        <a:srgbClr val="44546A"/>
      </a:dk2>
      <a:lt2>
        <a:srgbClr val="E7E6E6"/>
      </a:lt2>
      <a:accent1>
        <a:srgbClr val="6CB9DC"/>
      </a:accent1>
      <a:accent2>
        <a:srgbClr val="821F29"/>
      </a:accent2>
      <a:accent3>
        <a:srgbClr val="D46600"/>
      </a:accent3>
      <a:accent4>
        <a:srgbClr val="7D4A04"/>
      </a:accent4>
      <a:accent5>
        <a:srgbClr val="ADBD06"/>
      </a:accent5>
      <a:accent6>
        <a:srgbClr val="F6E03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481</Words>
  <Application>Microsoft Macintosh PowerPoint</Application>
  <PresentationFormat>Widescreen</PresentationFormat>
  <Paragraphs>138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Next Demi Bold</vt:lpstr>
      <vt:lpstr>Calibri</vt:lpstr>
      <vt:lpstr>Consolas</vt:lpstr>
      <vt:lpstr>Roboto</vt:lpstr>
      <vt:lpstr>Roboto Condensed</vt:lpstr>
      <vt:lpstr>Roboto Light</vt:lpstr>
      <vt:lpstr>Office Theme</vt:lpstr>
      <vt:lpstr>DATA WRANGLING II</vt:lpstr>
      <vt:lpstr>PLAN FOR TODAY</vt:lpstr>
      <vt:lpstr>MISSING DATA</vt:lpstr>
      <vt:lpstr>MATH TIME</vt:lpstr>
      <vt:lpstr>CODE TIME</vt:lpstr>
      <vt:lpstr>IS IT OKAY TO  REMOVE MISSING DATA?</vt:lpstr>
      <vt:lpstr>REASONS FOR MISSING DATA</vt:lpstr>
      <vt:lpstr>EXAMPLES</vt:lpstr>
      <vt:lpstr>WHAT TO DO</vt:lpstr>
      <vt:lpstr>0 vs. NA</vt:lpstr>
      <vt:lpstr>INTRODUCTION TO CORRELATION</vt:lpstr>
      <vt:lpstr>CORRELATION</vt:lpstr>
      <vt:lpstr>PowerPoint Presentation</vt:lpstr>
      <vt:lpstr>PowerPoint Presentation</vt:lpstr>
      <vt:lpstr>PowerPoint Presentation</vt:lpstr>
      <vt:lpstr>GENERAL GUIDELINES</vt:lpstr>
      <vt:lpstr>BEWARE OF CHEESE</vt:lpstr>
      <vt:lpstr>2016 ELECTIONS, FOOD SECURITY, AND MORTALITY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Andrew Heiss</dc:creator>
  <cp:lastModifiedBy>Andrew Heiss</cp:lastModifiedBy>
  <cp:revision>150</cp:revision>
  <cp:lastPrinted>2018-10-05T01:09:15Z</cp:lastPrinted>
  <dcterms:created xsi:type="dcterms:W3CDTF">2018-09-04T16:36:47Z</dcterms:created>
  <dcterms:modified xsi:type="dcterms:W3CDTF">2018-10-05T01:09:39Z</dcterms:modified>
</cp:coreProperties>
</file>