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78" r:id="rId3"/>
    <p:sldId id="268" r:id="rId4"/>
    <p:sldId id="382" r:id="rId5"/>
    <p:sldId id="391" r:id="rId6"/>
    <p:sldId id="392" r:id="rId7"/>
    <p:sldId id="393" r:id="rId8"/>
    <p:sldId id="394" r:id="rId9"/>
    <p:sldId id="407" r:id="rId10"/>
    <p:sldId id="408" r:id="rId11"/>
    <p:sldId id="267" r:id="rId12"/>
    <p:sldId id="384" r:id="rId13"/>
    <p:sldId id="404" r:id="rId14"/>
    <p:sldId id="409" r:id="rId15"/>
    <p:sldId id="410" r:id="rId16"/>
    <p:sldId id="411" r:id="rId17"/>
    <p:sldId id="328" r:id="rId18"/>
    <p:sldId id="412" r:id="rId19"/>
    <p:sldId id="413" r:id="rId20"/>
    <p:sldId id="396" r:id="rId21"/>
    <p:sldId id="397" r:id="rId22"/>
    <p:sldId id="398" r:id="rId23"/>
    <p:sldId id="399" r:id="rId24"/>
    <p:sldId id="400" r:id="rId25"/>
    <p:sldId id="402" r:id="rId26"/>
    <p:sldId id="414" r:id="rId27"/>
    <p:sldId id="405" r:id="rId28"/>
    <p:sldId id="415" r:id="rId29"/>
    <p:sldId id="416" r:id="rId30"/>
    <p:sldId id="417" r:id="rId31"/>
    <p:sldId id="406" r:id="rId32"/>
    <p:sldId id="418" r:id="rId33"/>
    <p:sldId id="419" r:id="rId34"/>
    <p:sldId id="420" r:id="rId35"/>
    <p:sldId id="403" r:id="rId36"/>
    <p:sldId id="421" r:id="rId37"/>
    <p:sldId id="42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4"/>
    <p:restoredTop sz="88924"/>
  </p:normalViewPr>
  <p:slideViewPr>
    <p:cSldViewPr snapToGrid="0" snapToObjects="1" showGuides="1">
      <p:cViewPr varScale="1">
        <p:scale>
          <a:sx n="72" d="100"/>
          <a:sy n="72" d="100"/>
        </p:scale>
        <p:origin x="216" y="90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3CFF2-8481-F64E-BB35-683174E1F864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AF9C3-6898-734B-B094-6E43BB77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0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92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6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9FB-647F-5B42-BB71-6678A7C72A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16A60-E973-DA44-AA69-0835EDAA0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183C-DB08-9348-8491-8FA4465A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206A-82C5-3F42-ABB3-4076B520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57B5-D232-984F-A9D0-AC3A5CF2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665F-3384-7A45-9951-0790F77C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B5DE1-6311-4643-9C87-E5487B64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B0C2-547A-BE40-884F-A36EA698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75410-786E-3947-8C5F-822A8DA3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CDF5-CA6D-624D-AE0F-2E946AC7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1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E679C-D989-0F44-B0A9-6C1C84DD3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2184A-5D98-5044-AF5B-A368B6E7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E300-C64C-404D-B31A-DD02C3B1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10F7-07F8-9145-88F8-4EFDF487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CDD6-96E2-1B47-AB47-FCA0BD3F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9BC6-9FB0-AD44-B8A4-E41C1088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5"/>
            <a:ext cx="10515600" cy="912016"/>
          </a:xfrm>
        </p:spPr>
        <p:txBody>
          <a:bodyPr/>
          <a:lstStyle>
            <a:lvl1pPr algn="ctr">
              <a:defRPr spc="1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CB0D-1F9A-9842-83A4-2C4C0917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115C-655E-2542-AEC6-E216122E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8217-00F3-9A42-9F49-A3EA991F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51-12CE-8044-A567-6E3E9071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9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9CE-0379-1341-9CBB-CEB13F09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spc="1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DFFDD-BAB5-5F4F-9F50-9FDF32E03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3B167-299A-9D46-AE80-2B9C6699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7FC7-61ED-4B44-9800-9CE620F5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BC99-BDAA-4241-B072-55FA33A3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2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12F2-5A6C-074C-897F-DB0535B8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D40F-ABC7-CF4F-B6DB-BEF517581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D94A7-9423-2749-ACF2-2975782A2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FD6FF-1C3D-8044-A4B3-A1298EE7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A9E8F-D343-7C4B-AD83-0F9A710D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D94DC-0B04-3846-A3B3-E97E7C3E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4463-E4D1-2845-B03C-1AEBAD4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ECC8-19D0-7246-9491-9BFA58A0F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CF99-BBFB-D74C-859B-32BFD916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75A12-FB6D-974E-8592-D62ECE69A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9445D-9A21-8040-9A39-AEF1BAA40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967B4-66A8-C242-978E-B400333B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88E44-0F95-F143-95A4-60C62F02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78237-AC9E-4F4F-8DE7-579833E4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64C1-D2C4-8B47-86B3-6EE0BEE5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5"/>
            <a:ext cx="10515600" cy="912016"/>
          </a:xfrm>
        </p:spPr>
        <p:txBody>
          <a:bodyPr/>
          <a:lstStyle>
            <a:lvl1pPr algn="ctr">
              <a:defRPr spc="1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4DE19-C222-2644-9E14-F7EA9155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4EDF1-97E4-9B46-998C-2EA686A5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07792-E6B8-9E4C-BAB7-7152072A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0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D06CB-330E-1948-B926-37B62CAC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EA2E1-690E-6645-9B3D-5E4D82B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92284-6B2B-E94B-8263-2914264E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4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D656-6F15-EA40-B8EB-427F3E02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0D54-971D-AA4E-ABC6-0255C393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1F86-F6B5-CF48-8B76-147355882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C1D1-C9CA-3C43-8042-8B7E8132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A70AF-B059-6F49-AF45-53BBD83D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31AD0-700C-1442-92D3-6D6BBF32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158B-11B1-F747-8C3F-025C252F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A4110-BB27-0344-9EB7-EFB1C1305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F373-2CBE-9248-87C6-BF9503ED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1CB9-8661-284C-80C9-A275EDC9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6D28-9903-7D4A-8EE6-66C799BC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43A36-A8D0-F444-953E-55D31ECD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5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14009-04AB-3C47-A02A-650482AD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4"/>
            <a:ext cx="1051560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FF39-AF91-E047-9BFA-1F870900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640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i="0" kern="1200" spc="500" baseline="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136" userDrawn="1">
          <p15:clr>
            <a:srgbClr val="F26B43"/>
          </p15:clr>
        </p15:guide>
        <p15:guide id="4" pos="2544" userDrawn="1">
          <p15:clr>
            <a:srgbClr val="F26B43"/>
          </p15:clr>
        </p15:guide>
        <p15:guide id="5" pos="5760" userDrawn="1">
          <p15:clr>
            <a:srgbClr val="F26B43"/>
          </p15:clr>
        </p15:guide>
        <p15:guide id="6" pos="1920" userDrawn="1">
          <p15:clr>
            <a:srgbClr val="F26B43"/>
          </p15:clr>
        </p15:guide>
        <p15:guide id="7" pos="7488" userDrawn="1">
          <p15:clr>
            <a:srgbClr val="F26B43"/>
          </p15:clr>
        </p15:guide>
        <p15:guide id="8" pos="96" userDrawn="1">
          <p15:clr>
            <a:srgbClr val="F26B43"/>
          </p15:clr>
        </p15:guide>
        <p15:guide id="9" orient="horz" pos="4224" userDrawn="1">
          <p15:clr>
            <a:srgbClr val="F26B43"/>
          </p15:clr>
        </p15:guide>
        <p15:guide id="10" pos="3936" userDrawn="1">
          <p15:clr>
            <a:srgbClr val="F26B43"/>
          </p15:clr>
        </p15:guide>
        <p15:guide id="11" pos="3744" userDrawn="1">
          <p15:clr>
            <a:srgbClr val="F26B43"/>
          </p15:clr>
        </p15:guide>
        <p15:guide id="12" pos="5236" userDrawn="1">
          <p15:clr>
            <a:srgbClr val="F26B43"/>
          </p15:clr>
        </p15:guide>
        <p15:guide id="13" pos="5040" userDrawn="1">
          <p15:clr>
            <a:srgbClr val="F26B43"/>
          </p15:clr>
        </p15:guide>
        <p15:guide id="14" pos="2640" userDrawn="1">
          <p15:clr>
            <a:srgbClr val="F26B43"/>
          </p15:clr>
        </p15:guide>
        <p15:guide id="15" pos="2448" userDrawn="1">
          <p15:clr>
            <a:srgbClr val="F26B43"/>
          </p15:clr>
        </p15:guide>
        <p15:guide id="16" pos="2020" userDrawn="1">
          <p15:clr>
            <a:srgbClr val="F26B43"/>
          </p15:clr>
        </p15:guide>
        <p15:guide id="17" pos="1800" userDrawn="1">
          <p15:clr>
            <a:srgbClr val="F26B43"/>
          </p15:clr>
        </p15:guide>
        <p15:guide id="18" pos="5860" userDrawn="1">
          <p15:clr>
            <a:srgbClr val="F26B43"/>
          </p15:clr>
        </p15:guide>
        <p15:guide id="19" pos="5664" userDrawn="1">
          <p15:clr>
            <a:srgbClr val="F26B43"/>
          </p15:clr>
        </p15:guide>
        <p15:guide id="20" pos="196" userDrawn="1">
          <p15:clr>
            <a:srgbClr val="F26B43"/>
          </p15:clr>
        </p15:guide>
        <p15:guide id="21" pos="7584" userDrawn="1">
          <p15:clr>
            <a:srgbClr val="F26B43"/>
          </p15:clr>
        </p15:guide>
        <p15:guide id="22" orient="horz" pos="936" userDrawn="1">
          <p15:clr>
            <a:srgbClr val="F26B43"/>
          </p15:clr>
        </p15:guide>
        <p15:guide id="23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AEEE-AB9E-2E49-AE24-AE9A5D2C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150" y="1122363"/>
            <a:ext cx="11576050" cy="2387600"/>
          </a:xfrm>
        </p:spPr>
        <p:txBody>
          <a:bodyPr>
            <a:noAutofit/>
          </a:bodyPr>
          <a:lstStyle/>
          <a:p>
            <a:r>
              <a:rPr lang="en-US" sz="6600" spc="1000" dirty="0"/>
              <a:t>CORRELATION AND BASIC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4D54C-096E-8148-9C48-547F29D6E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MPA 630: Data Science for Public Management</a:t>
            </a:r>
          </a:p>
          <a:p>
            <a:r>
              <a:rPr lang="en-US" dirty="0"/>
              <a:t>October 11, 2018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55386-9888-0744-8B86-BDAD01868E9E}"/>
              </a:ext>
            </a:extLst>
          </p:cNvPr>
          <p:cNvSpPr/>
          <p:nvPr/>
        </p:nvSpPr>
        <p:spPr>
          <a:xfrm>
            <a:off x="0" y="5349874"/>
            <a:ext cx="12192000" cy="1508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D0CCEE-3A09-F340-BB42-6F662B25F4F1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4CE0E-A2AA-4044-80FC-C6E9B77E8176}"/>
              </a:ext>
            </a:extLst>
          </p:cNvPr>
          <p:cNvSpPr/>
          <p:nvPr/>
        </p:nvSpPr>
        <p:spPr>
          <a:xfrm rot="1160608">
            <a:off x="-2097911" y="5480937"/>
            <a:ext cx="8426124" cy="95410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Fill out your reading report </a:t>
            </a:r>
            <a:br>
              <a:rPr lang="en-US" sz="2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</a:br>
            <a:r>
              <a:rPr lang="en-US" sz="2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on Learning Suite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1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23E5-3573-2E41-B6E4-7759504E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 CORRELATION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704FFB-9D22-304A-90A6-A873291A2195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B164CC-FA6A-9C48-BD06-48C25431C493}"/>
              </a:ext>
            </a:extLst>
          </p:cNvPr>
          <p:cNvSpPr txBox="1"/>
          <p:nvPr/>
        </p:nvSpPr>
        <p:spPr>
          <a:xfrm>
            <a:off x="3224727" y="1485900"/>
            <a:ext cx="273685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X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F0EDD-2BF7-E341-9DB8-6F3C1C582B77}"/>
              </a:ext>
            </a:extLst>
          </p:cNvPr>
          <p:cNvSpPr txBox="1"/>
          <p:nvPr/>
        </p:nvSpPr>
        <p:spPr>
          <a:xfrm>
            <a:off x="6254751" y="1485899"/>
            <a:ext cx="2736849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Y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A8AF0-0DD7-024D-8378-D8080A7ED7FE}"/>
              </a:ext>
            </a:extLst>
          </p:cNvPr>
          <p:cNvSpPr txBox="1"/>
          <p:nvPr/>
        </p:nvSpPr>
        <p:spPr>
          <a:xfrm>
            <a:off x="3224728" y="2267339"/>
            <a:ext cx="273684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Vehicle velocity</a:t>
            </a:r>
            <a:endParaRPr lang="en-US" sz="16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873C9-FC2F-DC45-B6D7-9341F5C2D25C}"/>
              </a:ext>
            </a:extLst>
          </p:cNvPr>
          <p:cNvSpPr txBox="1"/>
          <p:nvPr/>
        </p:nvSpPr>
        <p:spPr>
          <a:xfrm>
            <a:off x="6254752" y="2266214"/>
            <a:ext cx="273684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Travel time</a:t>
            </a:r>
            <a:endParaRPr lang="en-US" sz="16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44CA2-CF22-B744-8FF4-D631FA0355EA}"/>
              </a:ext>
            </a:extLst>
          </p:cNvPr>
          <p:cNvSpPr txBox="1"/>
          <p:nvPr/>
        </p:nvSpPr>
        <p:spPr>
          <a:xfrm>
            <a:off x="3224729" y="6243028"/>
            <a:ext cx="273684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Tadpole age</a:t>
            </a:r>
            <a:endParaRPr lang="en-US" sz="16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08975-1B21-3C4F-BC3B-1ECFEB793640}"/>
              </a:ext>
            </a:extLst>
          </p:cNvPr>
          <p:cNvSpPr txBox="1"/>
          <p:nvPr/>
        </p:nvSpPr>
        <p:spPr>
          <a:xfrm>
            <a:off x="6254752" y="6243028"/>
            <a:ext cx="273684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Tadpole tail length</a:t>
            </a:r>
            <a:endParaRPr lang="en-US" sz="16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93A24-3C02-FD43-B2CE-50AB9BB82C34}"/>
              </a:ext>
            </a:extLst>
          </p:cNvPr>
          <p:cNvSpPr txBox="1"/>
          <p:nvPr/>
        </p:nvSpPr>
        <p:spPr>
          <a:xfrm>
            <a:off x="3224728" y="3591688"/>
            <a:ext cx="273684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Alcohol consumed</a:t>
            </a:r>
            <a:endParaRPr lang="en-US" sz="16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8AAE4-3A4E-144D-8169-8F6E27CAA143}"/>
              </a:ext>
            </a:extLst>
          </p:cNvPr>
          <p:cNvSpPr txBox="1"/>
          <p:nvPr/>
        </p:nvSpPr>
        <p:spPr>
          <a:xfrm>
            <a:off x="6254749" y="3591688"/>
            <a:ext cx="273684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Judgment</a:t>
            </a:r>
            <a:endParaRPr lang="en-US" sz="16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4FF254-4CE5-2548-824E-15E00E57DE25}"/>
              </a:ext>
            </a:extLst>
          </p:cNvPr>
          <p:cNvSpPr txBox="1"/>
          <p:nvPr/>
        </p:nvSpPr>
        <p:spPr>
          <a:xfrm>
            <a:off x="3224725" y="5585821"/>
            <a:ext cx="273684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Hair length</a:t>
            </a:r>
            <a:endParaRPr lang="en-US" sz="16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A5DBB-2E6C-AF40-B470-48C537B8D188}"/>
              </a:ext>
            </a:extLst>
          </p:cNvPr>
          <p:cNvSpPr txBox="1"/>
          <p:nvPr/>
        </p:nvSpPr>
        <p:spPr>
          <a:xfrm>
            <a:off x="6254749" y="5585822"/>
            <a:ext cx="27368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Shampoo use</a:t>
            </a:r>
            <a:endParaRPr lang="en-US" sz="16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9A9029-3736-2746-B8CE-99D698FE49E4}"/>
              </a:ext>
            </a:extLst>
          </p:cNvPr>
          <p:cNvSpPr txBox="1"/>
          <p:nvPr/>
        </p:nvSpPr>
        <p:spPr>
          <a:xfrm>
            <a:off x="3224727" y="2924543"/>
            <a:ext cx="27368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Salinity of water</a:t>
            </a:r>
            <a:endParaRPr lang="en-US" sz="16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28CF9-2F39-0545-BFA7-3463761DEED3}"/>
              </a:ext>
            </a:extLst>
          </p:cNvPr>
          <p:cNvSpPr txBox="1"/>
          <p:nvPr/>
        </p:nvSpPr>
        <p:spPr>
          <a:xfrm>
            <a:off x="6254751" y="2934484"/>
            <a:ext cx="273684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Buoyancy</a:t>
            </a:r>
            <a:endParaRPr lang="en-US" sz="16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C1519B-E240-6148-99EB-633ACD17733B}"/>
              </a:ext>
            </a:extLst>
          </p:cNvPr>
          <p:cNvSpPr txBox="1"/>
          <p:nvPr/>
        </p:nvSpPr>
        <p:spPr>
          <a:xfrm>
            <a:off x="3206750" y="4248892"/>
            <a:ext cx="275482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Income</a:t>
            </a:r>
            <a:endParaRPr lang="en-US" sz="16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B7F33A-EA15-8046-843A-C14AF1C5816D}"/>
              </a:ext>
            </a:extLst>
          </p:cNvPr>
          <p:cNvSpPr txBox="1"/>
          <p:nvPr/>
        </p:nvSpPr>
        <p:spPr>
          <a:xfrm>
            <a:off x="6254750" y="4248892"/>
            <a:ext cx="273684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Happiness</a:t>
            </a:r>
            <a:endParaRPr lang="en-US" sz="16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A6AB5E-3066-134A-859E-7D171B2D9D8F}"/>
              </a:ext>
            </a:extLst>
          </p:cNvPr>
          <p:cNvSpPr txBox="1"/>
          <p:nvPr/>
        </p:nvSpPr>
        <p:spPr>
          <a:xfrm>
            <a:off x="3224725" y="4928617"/>
            <a:ext cx="273685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Age</a:t>
            </a:r>
            <a:endParaRPr lang="en-US" sz="16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5C7B59-E120-6843-8029-4D4DD905867D}"/>
              </a:ext>
            </a:extLst>
          </p:cNvPr>
          <p:cNvSpPr txBox="1"/>
          <p:nvPr/>
        </p:nvSpPr>
        <p:spPr>
          <a:xfrm>
            <a:off x="6254745" y="4906096"/>
            <a:ext cx="273684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Health</a:t>
            </a:r>
            <a:endParaRPr lang="en-US" sz="16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AC06C-F90C-8344-B77F-014644232373}"/>
              </a:ext>
            </a:extLst>
          </p:cNvPr>
          <p:cNvSpPr txBox="1"/>
          <p:nvPr/>
        </p:nvSpPr>
        <p:spPr>
          <a:xfrm>
            <a:off x="9302752" y="2266214"/>
            <a:ext cx="79150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−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1511E9-2DCA-D14E-8460-849EA8DFBAD8}"/>
              </a:ext>
            </a:extLst>
          </p:cNvPr>
          <p:cNvSpPr txBox="1"/>
          <p:nvPr/>
        </p:nvSpPr>
        <p:spPr>
          <a:xfrm>
            <a:off x="9302752" y="2934484"/>
            <a:ext cx="79150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834F5-71DC-1045-9ED7-6809D1006310}"/>
              </a:ext>
            </a:extLst>
          </p:cNvPr>
          <p:cNvSpPr txBox="1"/>
          <p:nvPr/>
        </p:nvSpPr>
        <p:spPr>
          <a:xfrm>
            <a:off x="9302752" y="3608332"/>
            <a:ext cx="79150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CCA898-182D-A84E-BFC2-2035CB1F066A}"/>
              </a:ext>
            </a:extLst>
          </p:cNvPr>
          <p:cNvSpPr txBox="1"/>
          <p:nvPr/>
        </p:nvSpPr>
        <p:spPr>
          <a:xfrm>
            <a:off x="9302752" y="4248891"/>
            <a:ext cx="79150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987821-0019-A744-8D10-14EDEB115774}"/>
              </a:ext>
            </a:extLst>
          </p:cNvPr>
          <p:cNvSpPr txBox="1"/>
          <p:nvPr/>
        </p:nvSpPr>
        <p:spPr>
          <a:xfrm>
            <a:off x="9302750" y="4889450"/>
            <a:ext cx="79150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29ED97-BD9B-484C-BB11-E0F4E43E34A1}"/>
              </a:ext>
            </a:extLst>
          </p:cNvPr>
          <p:cNvSpPr txBox="1"/>
          <p:nvPr/>
        </p:nvSpPr>
        <p:spPr>
          <a:xfrm>
            <a:off x="9302750" y="5609328"/>
            <a:ext cx="79150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C01C6D-817D-1B40-A75A-A95483D8F8C7}"/>
              </a:ext>
            </a:extLst>
          </p:cNvPr>
          <p:cNvSpPr txBox="1"/>
          <p:nvPr/>
        </p:nvSpPr>
        <p:spPr>
          <a:xfrm>
            <a:off x="9284775" y="6247528"/>
            <a:ext cx="79150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40590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9328-FA89-BC42-BCC9-43E01622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9"/>
            <a:ext cx="12192000" cy="2252662"/>
          </a:xfrm>
        </p:spPr>
        <p:txBody>
          <a:bodyPr/>
          <a:lstStyle/>
          <a:p>
            <a:r>
              <a:rPr lang="en-US" spc="1000" dirty="0"/>
              <a:t>INTRODUCTION </a:t>
            </a:r>
            <a:br>
              <a:rPr lang="en-US" spc="1000" dirty="0"/>
            </a:br>
            <a:r>
              <a:rPr lang="en-US" spc="1000" dirty="0"/>
              <a:t>TO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77CD8-76C1-9843-BCBE-7D1C22198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5134-5849-D94B-AC4A-6D6E91A6E89E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F64D5-FB37-C54C-B206-79119037F4FA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31D193-74EF-934E-B66A-EBE014CA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5BB81E-C209-1B45-8C88-B440F343B2CE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CB3C74-C147-6345-A61A-795D302703A1}"/>
              </a:ext>
            </a:extLst>
          </p:cNvPr>
          <p:cNvSpPr txBox="1"/>
          <p:nvPr/>
        </p:nvSpPr>
        <p:spPr>
          <a:xfrm>
            <a:off x="3048000" y="4387216"/>
            <a:ext cx="6072043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Correlation shows direction and magnitude. That’s all.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1632A-8C23-BD45-8D5D-3FAC1FFEB648}"/>
              </a:ext>
            </a:extLst>
          </p:cNvPr>
          <p:cNvSpPr txBox="1"/>
          <p:nvPr/>
        </p:nvSpPr>
        <p:spPr>
          <a:xfrm>
            <a:off x="2180213" y="2936558"/>
            <a:ext cx="783157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If you shave 1 ton off the weight of a car, how much will the car’s mileage improve?</a:t>
            </a:r>
            <a:endParaRPr lang="en-US" sz="20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EE61B-DBCF-7546-A2FD-EE77363DBB9C}"/>
              </a:ext>
            </a:extLst>
          </p:cNvPr>
          <p:cNvSpPr txBox="1"/>
          <p:nvPr/>
        </p:nvSpPr>
        <p:spPr>
          <a:xfrm>
            <a:off x="2180214" y="1485900"/>
            <a:ext cx="783157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Correlation between car weight and mileage (MPG) is −0.868</a:t>
            </a:r>
            <a:endParaRPr lang="en-US" sz="20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6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BD20-9DEE-6E40-B8A3-98CE4C76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PARTS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84BAD0-7C36-A449-BD54-90BA9E50BCCC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83F24A-823E-9241-B1DF-BC3438863DC0}"/>
              </a:ext>
            </a:extLst>
          </p:cNvPr>
          <p:cNvSpPr txBox="1"/>
          <p:nvPr/>
        </p:nvSpPr>
        <p:spPr>
          <a:xfrm>
            <a:off x="1474932" y="1485900"/>
            <a:ext cx="387984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Y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7B120-DCB7-7646-AB47-E997C518CEAD}"/>
              </a:ext>
            </a:extLst>
          </p:cNvPr>
          <p:cNvSpPr txBox="1"/>
          <p:nvPr/>
        </p:nvSpPr>
        <p:spPr>
          <a:xfrm>
            <a:off x="6732732" y="1485900"/>
            <a:ext cx="3915786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X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05515-60F5-7C42-B784-F981A2B31099}"/>
              </a:ext>
            </a:extLst>
          </p:cNvPr>
          <p:cNvSpPr txBox="1"/>
          <p:nvPr/>
        </p:nvSpPr>
        <p:spPr>
          <a:xfrm>
            <a:off x="9310335" y="1867446"/>
            <a:ext cx="133818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(or lots of </a:t>
            </a:r>
            <a:r>
              <a:rPr lang="en-US" sz="1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Xs</a:t>
            </a:r>
            <a:r>
              <a: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)</a:t>
            </a:r>
            <a:endParaRPr lang="en-US" sz="105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84179-90BA-934C-89B6-FDE6702E76C3}"/>
              </a:ext>
            </a:extLst>
          </p:cNvPr>
          <p:cNvSpPr txBox="1"/>
          <p:nvPr/>
        </p:nvSpPr>
        <p:spPr>
          <a:xfrm>
            <a:off x="1474932" y="2464436"/>
            <a:ext cx="391578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Outcome variable</a:t>
            </a:r>
            <a:endParaRPr lang="en-US" sz="20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5A409-96D7-E04B-8BA3-B19F03D6B8B2}"/>
              </a:ext>
            </a:extLst>
          </p:cNvPr>
          <p:cNvSpPr txBox="1"/>
          <p:nvPr/>
        </p:nvSpPr>
        <p:spPr>
          <a:xfrm>
            <a:off x="1474932" y="3375548"/>
            <a:ext cx="391578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Response variable</a:t>
            </a:r>
            <a:endParaRPr lang="en-US" sz="20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CC17D-80BB-9741-BEBC-CD9759A2374E}"/>
              </a:ext>
            </a:extLst>
          </p:cNvPr>
          <p:cNvSpPr txBox="1"/>
          <p:nvPr/>
        </p:nvSpPr>
        <p:spPr>
          <a:xfrm>
            <a:off x="1474932" y="4286660"/>
            <a:ext cx="391578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Dependent variable</a:t>
            </a:r>
            <a:endParaRPr lang="en-US" sz="20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AE6F9-6E0E-D64F-8A50-1F3F6B6C5C46}"/>
              </a:ext>
            </a:extLst>
          </p:cNvPr>
          <p:cNvSpPr txBox="1"/>
          <p:nvPr/>
        </p:nvSpPr>
        <p:spPr>
          <a:xfrm>
            <a:off x="1474932" y="5197772"/>
            <a:ext cx="391578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Thing you want to explain or predict</a:t>
            </a:r>
            <a:endParaRPr lang="en-US" sz="20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FEFE2-E99E-E544-8B61-542DBC9CB7F7}"/>
              </a:ext>
            </a:extLst>
          </p:cNvPr>
          <p:cNvSpPr txBox="1"/>
          <p:nvPr/>
        </p:nvSpPr>
        <p:spPr>
          <a:xfrm>
            <a:off x="6732732" y="2464436"/>
            <a:ext cx="391578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Explanatory variable</a:t>
            </a:r>
            <a:endParaRPr lang="en-US" sz="20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14A52-25DD-6A4D-9F4B-7F73E1A2B2BD}"/>
              </a:ext>
            </a:extLst>
          </p:cNvPr>
          <p:cNvSpPr txBox="1"/>
          <p:nvPr/>
        </p:nvSpPr>
        <p:spPr>
          <a:xfrm>
            <a:off x="6732732" y="3375548"/>
            <a:ext cx="391578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Predictor variable</a:t>
            </a:r>
            <a:endParaRPr lang="en-US" sz="20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0676E-0A9A-354E-AE4D-2243B0819821}"/>
              </a:ext>
            </a:extLst>
          </p:cNvPr>
          <p:cNvSpPr txBox="1"/>
          <p:nvPr/>
        </p:nvSpPr>
        <p:spPr>
          <a:xfrm>
            <a:off x="6732732" y="4286660"/>
            <a:ext cx="391578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Independent variable</a:t>
            </a:r>
            <a:endParaRPr lang="en-US" sz="20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97313-8087-B248-BC12-2DFB3C163FDE}"/>
              </a:ext>
            </a:extLst>
          </p:cNvPr>
          <p:cNvSpPr txBox="1"/>
          <p:nvPr/>
        </p:nvSpPr>
        <p:spPr>
          <a:xfrm>
            <a:off x="6732732" y="5197772"/>
            <a:ext cx="391578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Thing you use to explain changes in Y</a:t>
            </a:r>
            <a:endParaRPr lang="en-US" sz="20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26C3DE-A9AF-114C-93F4-99D598E940F0}"/>
              </a:ext>
            </a:extLst>
          </p:cNvPr>
          <p:cNvSpPr txBox="1"/>
          <p:nvPr/>
        </p:nvSpPr>
        <p:spPr>
          <a:xfrm>
            <a:off x="5703905" y="1239678"/>
            <a:ext cx="784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Roboto" panose="02000000000000000000" pitchFamily="2" charset="0"/>
                <a:ea typeface="Roboto" panose="02000000000000000000" pitchFamily="2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5547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2A7C-31EE-3E41-A54C-87B29EB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VARIABLES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122550-9F16-B144-82A6-519DA57772A4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4E304E-AE06-3E43-83B3-D689A5DE045F}"/>
              </a:ext>
            </a:extLst>
          </p:cNvPr>
          <p:cNvSpPr txBox="1"/>
          <p:nvPr/>
        </p:nvSpPr>
        <p:spPr>
          <a:xfrm>
            <a:off x="311150" y="2109354"/>
            <a:ext cx="563245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A study examines the effect of smoking on lung cancer</a:t>
            </a:r>
            <a:endParaRPr lang="en-US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67444-D24A-7345-A337-AAC07C7C8C77}"/>
              </a:ext>
            </a:extLst>
          </p:cNvPr>
          <p:cNvSpPr txBox="1"/>
          <p:nvPr/>
        </p:nvSpPr>
        <p:spPr>
          <a:xfrm>
            <a:off x="6248400" y="2109354"/>
            <a:ext cx="563245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You want to see if students taking more AP classes in high school improves their college grades</a:t>
            </a:r>
            <a:endParaRPr lang="en-US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1C96D-C885-2F42-8E64-123ACE74FF3A}"/>
              </a:ext>
            </a:extLst>
          </p:cNvPr>
          <p:cNvSpPr txBox="1"/>
          <p:nvPr/>
        </p:nvSpPr>
        <p:spPr>
          <a:xfrm>
            <a:off x="6254750" y="3818088"/>
            <a:ext cx="563245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Netflix uses your past viewing history, the day of the week, and the time of the day to guess which show you want to watch next</a:t>
            </a:r>
            <a:endParaRPr lang="en-US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3A35-FCF3-EE46-AF24-72D83CD072D7}"/>
              </a:ext>
            </a:extLst>
          </p:cNvPr>
          <p:cNvSpPr txBox="1"/>
          <p:nvPr/>
        </p:nvSpPr>
        <p:spPr>
          <a:xfrm>
            <a:off x="311150" y="3387201"/>
            <a:ext cx="563245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Researchers predict genocides by looking at negative media coverage, revolutions in neighboring countries, and economic growth</a:t>
            </a:r>
            <a:endParaRPr lang="en-US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07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9ED5-A5F8-6645-851C-97C157AC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855"/>
            <a:ext cx="12192000" cy="912016"/>
          </a:xfrm>
        </p:spPr>
        <p:txBody>
          <a:bodyPr>
            <a:normAutofit fontScale="90000"/>
          </a:bodyPr>
          <a:lstStyle/>
          <a:p>
            <a:r>
              <a:rPr lang="en-US" dirty="0"/>
              <a:t>TWO PURPOSES OF REGRESSION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9B9433-B65C-EB49-9E57-21FFF001505B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86C557-8DD5-444B-A45B-4E213892790E}"/>
              </a:ext>
            </a:extLst>
          </p:cNvPr>
          <p:cNvSpPr txBox="1"/>
          <p:nvPr/>
        </p:nvSpPr>
        <p:spPr>
          <a:xfrm>
            <a:off x="820593" y="1485900"/>
            <a:ext cx="4454813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Prediction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AD237-C419-3B4D-9B46-A87636361D64}"/>
              </a:ext>
            </a:extLst>
          </p:cNvPr>
          <p:cNvSpPr txBox="1"/>
          <p:nvPr/>
        </p:nvSpPr>
        <p:spPr>
          <a:xfrm>
            <a:off x="6899275" y="1485900"/>
            <a:ext cx="448945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Explanation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EEDE3-50DB-3A4F-AB35-35543154E75C}"/>
              </a:ext>
            </a:extLst>
          </p:cNvPr>
          <p:cNvSpPr txBox="1"/>
          <p:nvPr/>
        </p:nvSpPr>
        <p:spPr>
          <a:xfrm>
            <a:off x="799961" y="2347995"/>
            <a:ext cx="449607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Forecast the future</a:t>
            </a:r>
            <a:endParaRPr lang="en-US" sz="20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DA23E-B777-BF48-98B6-5DB96E5DA487}"/>
              </a:ext>
            </a:extLst>
          </p:cNvPr>
          <p:cNvSpPr txBox="1"/>
          <p:nvPr/>
        </p:nvSpPr>
        <p:spPr>
          <a:xfrm>
            <a:off x="799962" y="3117019"/>
            <a:ext cx="449607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Focus is on Y</a:t>
            </a:r>
            <a:endParaRPr lang="en-US" sz="20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18F82-6DD0-574E-9146-3ADAE4A24E45}"/>
              </a:ext>
            </a:extLst>
          </p:cNvPr>
          <p:cNvSpPr txBox="1"/>
          <p:nvPr/>
        </p:nvSpPr>
        <p:spPr>
          <a:xfrm>
            <a:off x="6899275" y="2347995"/>
            <a:ext cx="448945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Explain effect of X on Y</a:t>
            </a:r>
            <a:endParaRPr lang="en-US" sz="20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FAE98-AD91-1449-83F0-008FBC9717CE}"/>
              </a:ext>
            </a:extLst>
          </p:cNvPr>
          <p:cNvSpPr txBox="1"/>
          <p:nvPr/>
        </p:nvSpPr>
        <p:spPr>
          <a:xfrm>
            <a:off x="6899275" y="3117018"/>
            <a:ext cx="448945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Focus is on X</a:t>
            </a:r>
            <a:endParaRPr lang="en-US" sz="20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8644EE-D0A1-544E-B2CC-D465F2A5F899}"/>
              </a:ext>
            </a:extLst>
          </p:cNvPr>
          <p:cNvSpPr txBox="1"/>
          <p:nvPr/>
        </p:nvSpPr>
        <p:spPr>
          <a:xfrm>
            <a:off x="799959" y="4260971"/>
            <a:ext cx="4496077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Netflix trying to </a:t>
            </a:r>
            <a:br>
              <a:rPr lang="en-US" sz="28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</a:br>
            <a:r>
              <a:rPr lang="en-US" sz="28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guess your next show</a:t>
            </a:r>
            <a:endParaRPr lang="en-US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BCEA-7B4C-2A44-B4CD-39DA65D8E69D}"/>
              </a:ext>
            </a:extLst>
          </p:cNvPr>
          <p:cNvSpPr txBox="1"/>
          <p:nvPr/>
        </p:nvSpPr>
        <p:spPr>
          <a:xfrm>
            <a:off x="6726237" y="4260971"/>
            <a:ext cx="4835525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Netflix looking at the effect of time of day on show selection</a:t>
            </a:r>
            <a:endParaRPr lang="en-US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9E45E-F0AA-D24C-938B-1EC388008A6C}"/>
              </a:ext>
            </a:extLst>
          </p:cNvPr>
          <p:cNvSpPr txBox="1"/>
          <p:nvPr/>
        </p:nvSpPr>
        <p:spPr>
          <a:xfrm>
            <a:off x="799959" y="5382860"/>
            <a:ext cx="4496077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Predicting who will </a:t>
            </a:r>
            <a:br>
              <a:rPr lang="en-US" sz="28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</a:br>
            <a:r>
              <a:rPr lang="en-US" sz="28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escape poverty</a:t>
            </a:r>
            <a:endParaRPr lang="en-US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D4802C-6CA2-5E4B-8F0D-3276598EEBCB}"/>
              </a:ext>
            </a:extLst>
          </p:cNvPr>
          <p:cNvSpPr txBox="1"/>
          <p:nvPr/>
        </p:nvSpPr>
        <p:spPr>
          <a:xfrm>
            <a:off x="6726237" y="5389886"/>
            <a:ext cx="483552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Looking at the effect of food stamps on poverty reduction</a:t>
            </a:r>
            <a:endParaRPr lang="en-US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ABC2-3EAA-BA43-A560-945E634B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855"/>
            <a:ext cx="12192000" cy="912016"/>
          </a:xfrm>
        </p:spPr>
        <p:txBody>
          <a:bodyPr>
            <a:normAutofit/>
          </a:bodyPr>
          <a:lstStyle/>
          <a:p>
            <a:r>
              <a:rPr lang="en-US" dirty="0"/>
              <a:t>HOW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1893C7-E0B4-E940-B6FD-9922C72516E7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371217-F867-3A4F-82D8-7915EDBFCB3C}"/>
              </a:ext>
            </a:extLst>
          </p:cNvPr>
          <p:cNvSpPr txBox="1"/>
          <p:nvPr/>
        </p:nvSpPr>
        <p:spPr>
          <a:xfrm>
            <a:off x="3886200" y="1485900"/>
            <a:ext cx="4454813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Plot X and Y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DD907-D461-5840-A27E-BC41CF572B73}"/>
              </a:ext>
            </a:extLst>
          </p:cNvPr>
          <p:cNvSpPr txBox="1"/>
          <p:nvPr/>
        </p:nvSpPr>
        <p:spPr>
          <a:xfrm>
            <a:off x="2573481" y="2488289"/>
            <a:ext cx="7080249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Draw a line that approximates the relationship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94095-6D6E-1F49-BC00-56E12E010BF7}"/>
              </a:ext>
            </a:extLst>
          </p:cNvPr>
          <p:cNvSpPr txBox="1"/>
          <p:nvPr/>
        </p:nvSpPr>
        <p:spPr>
          <a:xfrm>
            <a:off x="2885783" y="4106231"/>
            <a:ext cx="6455641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Find </a:t>
            </a:r>
            <a:r>
              <a:rPr lang="en-US" sz="4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mathy</a:t>
            </a:r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 parts of the line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78ED8-6E9D-BB4A-AB8A-AA8F09DE3FBC}"/>
              </a:ext>
            </a:extLst>
          </p:cNvPr>
          <p:cNvSpPr txBox="1"/>
          <p:nvPr/>
        </p:nvSpPr>
        <p:spPr>
          <a:xfrm>
            <a:off x="3886200" y="5108621"/>
            <a:ext cx="4454813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Interpret the math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6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121D-C61D-BE47-A7D2-AD12B94BE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A5F18F-7D72-FE4D-820C-6CA6AF9697B1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5D09C-A866-7044-A78D-B4DBE71FA637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B06A31-0704-9B45-AE75-7F5626D2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THE </a:t>
            </a:r>
            <a:br>
              <a:rPr lang="en-US" dirty="0"/>
            </a:br>
            <a:r>
              <a:rPr lang="en-US" dirty="0"/>
              <a:t>BEST LINES</a:t>
            </a:r>
          </a:p>
        </p:txBody>
      </p:sp>
    </p:spTree>
    <p:extLst>
      <p:ext uri="{BB962C8B-B14F-4D97-AF65-F5344CB8AC3E}">
        <p14:creationId xmlns:p14="http://schemas.microsoft.com/office/powerpoint/2010/main" val="357514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6EC23F-591F-D94C-B576-614EC588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565" y="2077774"/>
            <a:ext cx="3720523" cy="464168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1C3DCA-2D66-4540-980A-DD8CF6A9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384"/>
            <a:ext cx="10515600" cy="912016"/>
          </a:xfrm>
        </p:spPr>
        <p:txBody>
          <a:bodyPr>
            <a:normAutofit fontScale="90000"/>
          </a:bodyPr>
          <a:lstStyle/>
          <a:p>
            <a:r>
              <a:rPr lang="en-US" dirty="0"/>
              <a:t>COOKIE CONSUMPTION </a:t>
            </a:r>
            <a:br>
              <a:rPr lang="en-US" dirty="0"/>
            </a:br>
            <a:r>
              <a:rPr lang="en-US" dirty="0"/>
              <a:t>AND HAPPINESS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BBA14-3A4E-F945-B4EF-1BCC41646ED6}"/>
              </a:ext>
            </a:extLst>
          </p:cNvPr>
          <p:cNvCxnSpPr/>
          <p:nvPr/>
        </p:nvCxnSpPr>
        <p:spPr>
          <a:xfrm>
            <a:off x="4191000" y="1590308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1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59AD6C-8687-6D42-B2B8-937F1DF8D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B996C2-7469-9046-BDC6-9A2B0C530B2C}"/>
              </a:ext>
            </a:extLst>
          </p:cNvPr>
          <p:cNvSpPr/>
          <p:nvPr/>
        </p:nvSpPr>
        <p:spPr>
          <a:xfrm>
            <a:off x="8714510" y="5103482"/>
            <a:ext cx="2222820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 = 0.607</a:t>
            </a:r>
            <a:endParaRPr lang="en-US" sz="36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6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FE8B-F6A8-3142-A3DF-EC94DD0C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2CACB-704B-F74F-88BC-999DE12C06AB}"/>
              </a:ext>
            </a:extLst>
          </p:cNvPr>
          <p:cNvSpPr/>
          <p:nvPr/>
        </p:nvSpPr>
        <p:spPr>
          <a:xfrm>
            <a:off x="2720556" y="2674943"/>
            <a:ext cx="6750895" cy="76944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Introduction to regression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7CDB6E-AE65-4E4B-94AD-33164BBE2155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62C3C2F-239D-3447-B50A-933B061F3251}"/>
              </a:ext>
            </a:extLst>
          </p:cNvPr>
          <p:cNvSpPr/>
          <p:nvPr/>
        </p:nvSpPr>
        <p:spPr>
          <a:xfrm>
            <a:off x="3266053" y="1685675"/>
            <a:ext cx="5655170" cy="76944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Revisiting correlation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8DAD6-A8A6-F24B-94AE-B3578C602D15}"/>
              </a:ext>
            </a:extLst>
          </p:cNvPr>
          <p:cNvSpPr/>
          <p:nvPr/>
        </p:nvSpPr>
        <p:spPr>
          <a:xfrm>
            <a:off x="3132058" y="4653479"/>
            <a:ext cx="5923160" cy="76944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Lines and math</a:t>
            </a:r>
            <a:endParaRPr lang="en-US" sz="4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754635-E873-F841-8113-5487E1001039}"/>
              </a:ext>
            </a:extLst>
          </p:cNvPr>
          <p:cNvCxnSpPr/>
          <p:nvPr/>
        </p:nvCxnSpPr>
        <p:spPr>
          <a:xfrm>
            <a:off x="1601748" y="4530847"/>
            <a:ext cx="8983780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55F0AF8-F6B9-7B49-84BE-217B1288F83E}"/>
              </a:ext>
            </a:extLst>
          </p:cNvPr>
          <p:cNvSpPr/>
          <p:nvPr/>
        </p:nvSpPr>
        <p:spPr>
          <a:xfrm>
            <a:off x="3182923" y="3664211"/>
            <a:ext cx="5846253" cy="76944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Drawing the best lines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1A59BB-4D45-6F41-8395-9BCBB2C795E5}"/>
              </a:ext>
            </a:extLst>
          </p:cNvPr>
          <p:cNvSpPr/>
          <p:nvPr/>
        </p:nvSpPr>
        <p:spPr>
          <a:xfrm>
            <a:off x="2857500" y="5642749"/>
            <a:ext cx="6530272" cy="76944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Translating lines to stats</a:t>
            </a:r>
            <a:endParaRPr lang="en-US" sz="4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BE3ACD-AC8A-1E45-95D1-394C9038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2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24461D-E332-2241-9EDD-26D3A25D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0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5EDEE-116B-2346-82AE-35ECFEFF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2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BE47F2-CEAB-214F-9D19-36AC9922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67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D956D8-8B7B-644B-874D-A3A24FB21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58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CCC942-86B9-FA42-BBC3-B1D8292C8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18"/>
            <a:ext cx="6096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123EB-CD68-1542-92F2-27EE50B4C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18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42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5EDEE-116B-2346-82AE-35ECFEFF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98ECD8-F5BB-0746-9C6E-2EFC5D3DC4CE}"/>
              </a:ext>
            </a:extLst>
          </p:cNvPr>
          <p:cNvSpPr/>
          <p:nvPr/>
        </p:nvSpPr>
        <p:spPr>
          <a:xfrm>
            <a:off x="6882085" y="4278729"/>
            <a:ext cx="484133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Ordinary least squares (OLS) regression</a:t>
            </a:r>
          </a:p>
        </p:txBody>
      </p:sp>
    </p:spTree>
    <p:extLst>
      <p:ext uri="{BB962C8B-B14F-4D97-AF65-F5344CB8AC3E}">
        <p14:creationId xmlns:p14="http://schemas.microsoft.com/office/powerpoint/2010/main" val="1922408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121D-C61D-BE47-A7D2-AD12B94BE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A5F18F-7D72-FE4D-820C-6CA6AF9697B1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5D09C-A866-7044-A78D-B4DBE71FA637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B06A31-0704-9B45-AE75-7F5626D2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4953"/>
          </a:xfrm>
        </p:spPr>
        <p:txBody>
          <a:bodyPr/>
          <a:lstStyle/>
          <a:p>
            <a:r>
              <a:rPr lang="en-US" dirty="0"/>
              <a:t>LINES AND MATH</a:t>
            </a:r>
          </a:p>
        </p:txBody>
      </p:sp>
    </p:spTree>
    <p:extLst>
      <p:ext uri="{BB962C8B-B14F-4D97-AF65-F5344CB8AC3E}">
        <p14:creationId xmlns:p14="http://schemas.microsoft.com/office/powerpoint/2010/main" val="116041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EB0FAA-4D8E-1F40-A578-4D07BDCD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DRAWING LINES WITH MATH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8035A-A384-6647-8275-13FF96F64B8E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EE3F5E-9A34-464D-ADEF-38556407C1AB}"/>
                  </a:ext>
                </a:extLst>
              </p:cNvPr>
              <p:cNvSpPr txBox="1"/>
              <p:nvPr/>
            </p:nvSpPr>
            <p:spPr>
              <a:xfrm>
                <a:off x="3886200" y="1485900"/>
                <a:ext cx="4454813" cy="92333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𝒚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𝒎𝒙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+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𝒃</m:t>
                      </m:r>
                    </m:oMath>
                  </m:oMathPara>
                </a14:m>
                <a:endParaRPr lang="en-US" sz="54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EE3F5E-9A34-464D-ADEF-38556407C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485900"/>
                <a:ext cx="4454813" cy="923330"/>
              </a:xfrm>
              <a:prstGeom prst="rect">
                <a:avLst/>
              </a:prstGeom>
              <a:blipFill>
                <a:blip r:embed="rId2"/>
                <a:stretch>
                  <a:fillRect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570D447-A7B6-F74D-94FE-41C0D302F5C4}"/>
              </a:ext>
            </a:extLst>
          </p:cNvPr>
          <p:cNvSpPr/>
          <p:nvPr/>
        </p:nvSpPr>
        <p:spPr>
          <a:xfrm>
            <a:off x="3079590" y="2834191"/>
            <a:ext cx="222282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y</a:t>
            </a:r>
            <a:endParaRPr lang="en-US" sz="3600" b="1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90AA93-FA28-6F49-9EAA-1C28E5C7D0DA}"/>
              </a:ext>
            </a:extLst>
          </p:cNvPr>
          <p:cNvSpPr/>
          <p:nvPr/>
        </p:nvSpPr>
        <p:spPr>
          <a:xfrm>
            <a:off x="6029614" y="2834191"/>
            <a:ext cx="296198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A number</a:t>
            </a:r>
            <a:endParaRPr lang="en-US" sz="3600" dirty="0">
              <a:solidFill>
                <a:schemeClr val="accent5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C1662-07E0-FB41-8EB8-BF0CA860059B}"/>
              </a:ext>
            </a:extLst>
          </p:cNvPr>
          <p:cNvSpPr/>
          <p:nvPr/>
        </p:nvSpPr>
        <p:spPr>
          <a:xfrm>
            <a:off x="3079590" y="3734737"/>
            <a:ext cx="222282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x</a:t>
            </a:r>
            <a:endParaRPr lang="en-US" sz="3600" b="1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9B3E0-D112-524F-B82A-5975D7A2A90F}"/>
              </a:ext>
            </a:extLst>
          </p:cNvPr>
          <p:cNvSpPr/>
          <p:nvPr/>
        </p:nvSpPr>
        <p:spPr>
          <a:xfrm>
            <a:off x="6029614" y="3734737"/>
            <a:ext cx="296198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A number</a:t>
            </a:r>
            <a:endParaRPr lang="en-US" sz="3600" dirty="0">
              <a:solidFill>
                <a:schemeClr val="accent5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F3D64-239A-6747-9CAF-C403FCC4C7A6}"/>
              </a:ext>
            </a:extLst>
          </p:cNvPr>
          <p:cNvSpPr/>
          <p:nvPr/>
        </p:nvSpPr>
        <p:spPr>
          <a:xfrm>
            <a:off x="3079590" y="4635283"/>
            <a:ext cx="222282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</a:t>
            </a:r>
            <a:endParaRPr lang="en-US" sz="3600" b="1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97211D-501F-CD41-AE1A-41E203DC72CA}"/>
              </a:ext>
            </a:extLst>
          </p:cNvPr>
          <p:cNvSpPr/>
          <p:nvPr/>
        </p:nvSpPr>
        <p:spPr>
          <a:xfrm>
            <a:off x="6029614" y="4635283"/>
            <a:ext cx="296198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Slope</a:t>
            </a:r>
            <a:endParaRPr lang="en-US" sz="3600" dirty="0">
              <a:solidFill>
                <a:schemeClr val="accent5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B4612E-5B30-D640-8AB6-2405AA818B20}"/>
              </a:ext>
            </a:extLst>
          </p:cNvPr>
          <p:cNvSpPr/>
          <p:nvPr/>
        </p:nvSpPr>
        <p:spPr>
          <a:xfrm>
            <a:off x="3079590" y="5535829"/>
            <a:ext cx="222282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b</a:t>
            </a:r>
            <a:endParaRPr lang="en-US" sz="3600" b="1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1FDD53-8DEC-524A-A327-9C01748964F5}"/>
              </a:ext>
            </a:extLst>
          </p:cNvPr>
          <p:cNvSpPr/>
          <p:nvPr/>
        </p:nvSpPr>
        <p:spPr>
          <a:xfrm>
            <a:off x="6029614" y="5535829"/>
            <a:ext cx="296198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y intercept</a:t>
            </a:r>
            <a:endParaRPr lang="en-US" sz="3600" dirty="0">
              <a:solidFill>
                <a:schemeClr val="accent5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DF5B418-091F-F445-92AA-191D6BAE315D}"/>
                  </a:ext>
                </a:extLst>
              </p:cNvPr>
              <p:cNvSpPr/>
              <p:nvPr/>
            </p:nvSpPr>
            <p:spPr>
              <a:xfrm>
                <a:off x="9144000" y="4567828"/>
                <a:ext cx="1344706" cy="7812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effectLst/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effectLst/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𝑟𝑖𝑠𝑒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effectLst/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𝑟𝑢𝑛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  <a:effectLst/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DF5B418-091F-F445-92AA-191D6BAE3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567828"/>
                <a:ext cx="1344706" cy="781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8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0CBF-5C96-5A49-9603-E820F22E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 AND INTERCEPTS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ABE77E-566D-2C40-B303-CEEB4001D470}"/>
                  </a:ext>
                </a:extLst>
              </p:cNvPr>
              <p:cNvSpPr txBox="1"/>
              <p:nvPr/>
            </p:nvSpPr>
            <p:spPr>
              <a:xfrm>
                <a:off x="311150" y="1485900"/>
                <a:ext cx="5632450" cy="92333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𝒚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𝟐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𝒙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−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𝟏</m:t>
                      </m:r>
                    </m:oMath>
                  </m:oMathPara>
                </a14:m>
                <a:endParaRPr lang="en-US" sz="54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ABE77E-566D-2C40-B303-CEEB4001D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0" y="1485900"/>
                <a:ext cx="5632450" cy="923330"/>
              </a:xfrm>
              <a:prstGeom prst="rect">
                <a:avLst/>
              </a:prstGeom>
              <a:blipFill>
                <a:blip r:embed="rId2"/>
                <a:stretch>
                  <a:fillRect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979A23-8D5D-2841-8658-ACAF1AB06B84}"/>
                  </a:ext>
                </a:extLst>
              </p:cNvPr>
              <p:cNvSpPr txBox="1"/>
              <p:nvPr/>
            </p:nvSpPr>
            <p:spPr>
              <a:xfrm>
                <a:off x="6248400" y="1492589"/>
                <a:ext cx="5638800" cy="92333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𝒚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=−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𝟎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.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𝟓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𝒙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+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𝟔</m:t>
                      </m:r>
                    </m:oMath>
                  </m:oMathPara>
                </a14:m>
                <a:endParaRPr lang="en-US" sz="54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979A23-8D5D-2841-8658-ACAF1AB0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492589"/>
                <a:ext cx="5638800" cy="923330"/>
              </a:xfrm>
              <a:prstGeom prst="rect">
                <a:avLst/>
              </a:prstGeom>
              <a:blipFill>
                <a:blip r:embed="rId3"/>
                <a:stretch>
                  <a:fillRect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0B4C7C5-E7EB-0448-8CBE-7AA056165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249" y="2597150"/>
            <a:ext cx="4011468" cy="4011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ED4BA1-C798-B14E-86C5-1B85CEFB6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440" y="2597150"/>
            <a:ext cx="4007717" cy="40077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76012F-251C-7C48-9E13-1E04FA77AB1E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5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9328-FA89-BC42-BCC9-43E01622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9791"/>
            <a:ext cx="10515600" cy="2280371"/>
          </a:xfrm>
        </p:spPr>
        <p:txBody>
          <a:bodyPr/>
          <a:lstStyle/>
          <a:p>
            <a:r>
              <a:rPr lang="en-US" dirty="0"/>
              <a:t>REVISITING CORRELATION</a:t>
            </a:r>
            <a:endParaRPr lang="en-US" spc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5134-5849-D94B-AC4A-6D6E91A6E89E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F64D5-FB37-C54C-B206-79119037F4FA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14841-D5DB-874A-BAF2-124C80FC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44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2CEC-6317-D149-A9A4-D96F63AE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9B8C4D-C109-5444-B243-5B51E274FB7C}"/>
                  </a:ext>
                </a:extLst>
              </p:cNvPr>
              <p:cNvSpPr txBox="1"/>
              <p:nvPr/>
            </p:nvSpPr>
            <p:spPr>
              <a:xfrm>
                <a:off x="304800" y="1970809"/>
                <a:ext cx="5632450" cy="92333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𝒚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𝟓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𝒙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+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𝟐</m:t>
                      </m:r>
                    </m:oMath>
                  </m:oMathPara>
                </a14:m>
                <a:endParaRPr lang="en-US" sz="54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9B8C4D-C109-5444-B243-5B51E274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70809"/>
                <a:ext cx="5632450" cy="923330"/>
              </a:xfrm>
              <a:prstGeom prst="rect">
                <a:avLst/>
              </a:prstGeom>
              <a:blipFill>
                <a:blip r:embed="rId2"/>
                <a:stretch>
                  <a:fillRect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422833-331F-BE48-8789-59FB5B1C990F}"/>
                  </a:ext>
                </a:extLst>
              </p:cNvPr>
              <p:cNvSpPr txBox="1"/>
              <p:nvPr/>
            </p:nvSpPr>
            <p:spPr>
              <a:xfrm>
                <a:off x="304800" y="3452244"/>
                <a:ext cx="5632450" cy="92333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𝒚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=−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𝟐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𝒙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+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𝟏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𝟏</m:t>
                      </m:r>
                    </m:oMath>
                  </m:oMathPara>
                </a14:m>
                <a:endParaRPr lang="en-US" sz="54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422833-331F-BE48-8789-59FB5B1C9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52244"/>
                <a:ext cx="5632450" cy="923330"/>
              </a:xfrm>
              <a:prstGeom prst="rect">
                <a:avLst/>
              </a:prstGeom>
              <a:blipFill>
                <a:blip r:embed="rId3"/>
                <a:stretch>
                  <a:fillRect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9D3FA-145B-7A43-85B0-F6EA2AC90230}"/>
                  </a:ext>
                </a:extLst>
              </p:cNvPr>
              <p:cNvSpPr txBox="1"/>
              <p:nvPr/>
            </p:nvSpPr>
            <p:spPr>
              <a:xfrm>
                <a:off x="304800" y="4933679"/>
                <a:ext cx="5632450" cy="92333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𝒚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𝟎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.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𝟑𝟑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𝒙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−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𝟏</m:t>
                      </m:r>
                    </m:oMath>
                  </m:oMathPara>
                </a14:m>
                <a:endParaRPr lang="en-US" sz="54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9D3FA-145B-7A43-85B0-F6EA2AC90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33679"/>
                <a:ext cx="5632450" cy="923330"/>
              </a:xfrm>
              <a:prstGeom prst="rect">
                <a:avLst/>
              </a:prstGeom>
              <a:blipFill>
                <a:blip r:embed="rId4"/>
                <a:stretch>
                  <a:fillRect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341F23-95BF-574A-BF7F-251CDD88B305}"/>
                  </a:ext>
                </a:extLst>
              </p:cNvPr>
              <p:cNvSpPr txBox="1"/>
              <p:nvPr/>
            </p:nvSpPr>
            <p:spPr>
              <a:xfrm>
                <a:off x="6248400" y="1970809"/>
                <a:ext cx="5632450" cy="92333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𝒚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𝒙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−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𝟏</m:t>
                      </m:r>
                    </m:oMath>
                  </m:oMathPara>
                </a14:m>
                <a:endParaRPr lang="en-US" sz="54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341F23-95BF-574A-BF7F-251CDD88B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970809"/>
                <a:ext cx="5632450" cy="923330"/>
              </a:xfrm>
              <a:prstGeom prst="rect">
                <a:avLst/>
              </a:prstGeom>
              <a:blipFill>
                <a:blip r:embed="rId5"/>
                <a:stretch>
                  <a:fillRect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9A5C9B-2744-B040-83D3-8DD8346BDC6A}"/>
                  </a:ext>
                </a:extLst>
              </p:cNvPr>
              <p:cNvSpPr txBox="1"/>
              <p:nvPr/>
            </p:nvSpPr>
            <p:spPr>
              <a:xfrm>
                <a:off x="6248400" y="3452244"/>
                <a:ext cx="5632450" cy="92333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𝒚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𝟔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 −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𝟐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𝒙</m:t>
                      </m:r>
                    </m:oMath>
                  </m:oMathPara>
                </a14:m>
                <a:endParaRPr lang="en-US" sz="54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9A5C9B-2744-B040-83D3-8DD8346BD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52244"/>
                <a:ext cx="5632450" cy="923330"/>
              </a:xfrm>
              <a:prstGeom prst="rect">
                <a:avLst/>
              </a:prstGeom>
              <a:blipFill>
                <a:blip r:embed="rId6"/>
                <a:stretch>
                  <a:fillRect t="-135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54DEEA-F0EC-E74D-AD6F-9D2C2A625633}"/>
                  </a:ext>
                </a:extLst>
              </p:cNvPr>
              <p:cNvSpPr txBox="1"/>
              <p:nvPr/>
            </p:nvSpPr>
            <p:spPr>
              <a:xfrm>
                <a:off x="6248400" y="4933679"/>
                <a:ext cx="5632450" cy="92333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𝒚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𝟎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.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𝟕𝟓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𝒙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−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𝟑</m:t>
                      </m:r>
                    </m:oMath>
                  </m:oMathPara>
                </a14:m>
                <a:endParaRPr lang="en-US" sz="54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54DEEA-F0EC-E74D-AD6F-9D2C2A625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933679"/>
                <a:ext cx="5632450" cy="923330"/>
              </a:xfrm>
              <a:prstGeom prst="rect">
                <a:avLst/>
              </a:prstGeom>
              <a:blipFill>
                <a:blip r:embed="rId7"/>
                <a:stretch>
                  <a:fillRect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F19C72-8027-7341-A49E-88D42516B0AD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06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121D-C61D-BE47-A7D2-AD12B94BE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A5F18F-7D72-FE4D-820C-6CA6AF9697B1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5D09C-A866-7044-A78D-B4DBE71FA637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B06A31-0704-9B45-AE75-7F5626D2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40424"/>
          </a:xfrm>
        </p:spPr>
        <p:txBody>
          <a:bodyPr/>
          <a:lstStyle/>
          <a:p>
            <a:r>
              <a:rPr lang="en-US" dirty="0"/>
              <a:t>TRANSLATING LINES TO STATISTICS</a:t>
            </a:r>
          </a:p>
        </p:txBody>
      </p:sp>
    </p:spTree>
    <p:extLst>
      <p:ext uri="{BB962C8B-B14F-4D97-AF65-F5344CB8AC3E}">
        <p14:creationId xmlns:p14="http://schemas.microsoft.com/office/powerpoint/2010/main" val="1283670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EB0FAA-4D8E-1F40-A578-4D07BDCD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DRAWING LINES WITH STATS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8035A-A384-6647-8275-13FF96F64B8E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EE3F5E-9A34-464D-ADEF-38556407C1AB}"/>
                  </a:ext>
                </a:extLst>
              </p:cNvPr>
              <p:cNvSpPr txBox="1"/>
              <p:nvPr/>
            </p:nvSpPr>
            <p:spPr>
              <a:xfrm>
                <a:off x="2878643" y="1494274"/>
                <a:ext cx="6425512" cy="923330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accPr>
                        <m:e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𝒚</m:t>
                          </m:r>
                        </m:e>
                      </m:acc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</m:t>
                      </m:r>
                      <m:sSub>
                        <m:sSubPr>
                          <m:ctrlP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𝟎</m:t>
                          </m:r>
                        </m:sub>
                      </m:sSub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+</m:t>
                      </m:r>
                      <m:sSub>
                        <m:sSubPr>
                          <m:ctrlP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𝒙</m:t>
                          </m:r>
                        </m:e>
                        <m:sub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𝟏</m:t>
                          </m:r>
                        </m:sub>
                      </m:sSub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+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 Condensed" charset="0"/>
                        </a:rPr>
                        <m:t>𝜺</m:t>
                      </m:r>
                    </m:oMath>
                  </m:oMathPara>
                </a14:m>
                <a:endParaRPr lang="en-US" sz="54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EE3F5E-9A34-464D-ADEF-38556407C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43" y="1494274"/>
                <a:ext cx="6425512" cy="923330"/>
              </a:xfrm>
              <a:prstGeom prst="rect">
                <a:avLst/>
              </a:prstGeom>
              <a:blipFill>
                <a:blip r:embed="rId2"/>
                <a:stretch>
                  <a:fillRect t="-1232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570D447-A7B6-F74D-94FE-41C0D302F5C4}"/>
                  </a:ext>
                </a:extLst>
              </p:cNvPr>
              <p:cNvSpPr/>
              <p:nvPr/>
            </p:nvSpPr>
            <p:spPr>
              <a:xfrm>
                <a:off x="2375255" y="2636942"/>
                <a:ext cx="222282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3600" b="1" dirty="0">
                  <a:solidFill>
                    <a:schemeClr val="accent4"/>
                  </a:solidFill>
                  <a:effectLst/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570D447-A7B6-F74D-94FE-41C0D302F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55" y="2636942"/>
                <a:ext cx="2222820" cy="646331"/>
              </a:xfrm>
              <a:prstGeom prst="rect">
                <a:avLst/>
              </a:prstGeom>
              <a:blipFill>
                <a:blip r:embed="rId3"/>
                <a:stretch>
                  <a:fillRect t="-961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790AA93-FA28-6F49-9EAA-1C28E5C7D0DA}"/>
              </a:ext>
            </a:extLst>
          </p:cNvPr>
          <p:cNvSpPr/>
          <p:nvPr/>
        </p:nvSpPr>
        <p:spPr>
          <a:xfrm>
            <a:off x="5325278" y="2636942"/>
            <a:ext cx="43624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Outcome variable</a:t>
            </a:r>
            <a:endParaRPr lang="en-US" sz="3600" dirty="0">
              <a:solidFill>
                <a:schemeClr val="accent4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5C1662-07E0-FB41-8EB8-BF0CA860059B}"/>
                  </a:ext>
                </a:extLst>
              </p:cNvPr>
              <p:cNvSpPr/>
              <p:nvPr/>
            </p:nvSpPr>
            <p:spPr>
              <a:xfrm>
                <a:off x="2375255" y="3492524"/>
                <a:ext cx="222282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  <a:effectLst/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5C1662-07E0-FB41-8EB8-BF0CA8600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55" y="3492524"/>
                <a:ext cx="2222820" cy="646331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F19B3E0-D112-524F-B82A-5975D7A2A90F}"/>
              </a:ext>
            </a:extLst>
          </p:cNvPr>
          <p:cNvSpPr/>
          <p:nvPr/>
        </p:nvSpPr>
        <p:spPr>
          <a:xfrm>
            <a:off x="5325279" y="3492524"/>
            <a:ext cx="436241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Explanatory variable</a:t>
            </a:r>
            <a:endParaRPr lang="en-US" sz="3600" dirty="0">
              <a:solidFill>
                <a:schemeClr val="accent4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6F3D64-239A-6747-9CAF-C403FCC4C7A6}"/>
                  </a:ext>
                </a:extLst>
              </p:cNvPr>
              <p:cNvSpPr/>
              <p:nvPr/>
            </p:nvSpPr>
            <p:spPr>
              <a:xfrm>
                <a:off x="2375255" y="4348106"/>
                <a:ext cx="222282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  <a:effectLst/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6F3D64-239A-6747-9CAF-C403FCC4C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55" y="4348106"/>
                <a:ext cx="2222820" cy="646331"/>
              </a:xfrm>
              <a:prstGeom prst="rect">
                <a:avLst/>
              </a:prstGeom>
              <a:blipFill>
                <a:blip r:embed="rId5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797211D-501F-CD41-AE1A-41E203DC72CA}"/>
              </a:ext>
            </a:extLst>
          </p:cNvPr>
          <p:cNvSpPr/>
          <p:nvPr/>
        </p:nvSpPr>
        <p:spPr>
          <a:xfrm>
            <a:off x="5325279" y="4348106"/>
            <a:ext cx="436241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Slope</a:t>
            </a:r>
            <a:endParaRPr lang="en-US" sz="3600" dirty="0">
              <a:solidFill>
                <a:schemeClr val="accent4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BB4612E-5B30-D640-8AB6-2405AA818B20}"/>
                  </a:ext>
                </a:extLst>
              </p:cNvPr>
              <p:cNvSpPr/>
              <p:nvPr/>
            </p:nvSpPr>
            <p:spPr>
              <a:xfrm>
                <a:off x="2375255" y="5203688"/>
                <a:ext cx="222282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  <a:effectLst/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BB4612E-5B30-D640-8AB6-2405AA818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55" y="5203688"/>
                <a:ext cx="2222820" cy="646331"/>
              </a:xfrm>
              <a:prstGeom prst="rect">
                <a:avLst/>
              </a:prstGeom>
              <a:blipFill>
                <a:blip r:embed="rId6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E1FDD53-8DEC-524A-A327-9C01748964F5}"/>
              </a:ext>
            </a:extLst>
          </p:cNvPr>
          <p:cNvSpPr/>
          <p:nvPr/>
        </p:nvSpPr>
        <p:spPr>
          <a:xfrm>
            <a:off x="5325279" y="5203688"/>
            <a:ext cx="436241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y intercept</a:t>
            </a:r>
            <a:endParaRPr lang="en-US" sz="3600" dirty="0">
              <a:solidFill>
                <a:schemeClr val="accent4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BF712C-F49E-0E4C-9987-3B30074EC76D}"/>
                  </a:ext>
                </a:extLst>
              </p:cNvPr>
              <p:cNvSpPr/>
              <p:nvPr/>
            </p:nvSpPr>
            <p:spPr>
              <a:xfrm>
                <a:off x="2375255" y="6059269"/>
                <a:ext cx="222282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 Condensed" charset="0"/>
                        </a:rPr>
                        <m:t>𝜺</m:t>
                      </m:r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  <a:effectLst/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BF712C-F49E-0E4C-9987-3B30074EC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55" y="6059269"/>
                <a:ext cx="222282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DE9E8C0-25F3-744D-BC7D-77EBA7941CF0}"/>
              </a:ext>
            </a:extLst>
          </p:cNvPr>
          <p:cNvSpPr/>
          <p:nvPr/>
        </p:nvSpPr>
        <p:spPr>
          <a:xfrm>
            <a:off x="5325279" y="6059269"/>
            <a:ext cx="436241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Error (residuals)</a:t>
            </a:r>
            <a:endParaRPr lang="en-US" sz="3600" dirty="0">
              <a:solidFill>
                <a:schemeClr val="accent4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6D0585-C538-2C4F-B92E-72808B793D4E}"/>
              </a:ext>
            </a:extLst>
          </p:cNvPr>
          <p:cNvSpPr/>
          <p:nvPr/>
        </p:nvSpPr>
        <p:spPr>
          <a:xfrm>
            <a:off x="961329" y="2636942"/>
            <a:ext cx="105032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y</a:t>
            </a:r>
            <a:endParaRPr lang="en-US" sz="3600" b="1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D169CE-4382-4D44-B2C8-F31ECCB3ED88}"/>
              </a:ext>
            </a:extLst>
          </p:cNvPr>
          <p:cNvSpPr/>
          <p:nvPr/>
        </p:nvSpPr>
        <p:spPr>
          <a:xfrm>
            <a:off x="961329" y="3492524"/>
            <a:ext cx="105032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x</a:t>
            </a:r>
            <a:endParaRPr lang="en-US" sz="3600" b="1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310EE0-B24A-BA41-8580-D154880C0267}"/>
              </a:ext>
            </a:extLst>
          </p:cNvPr>
          <p:cNvSpPr/>
          <p:nvPr/>
        </p:nvSpPr>
        <p:spPr>
          <a:xfrm>
            <a:off x="961329" y="4348106"/>
            <a:ext cx="105032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</a:t>
            </a:r>
            <a:endParaRPr lang="en-US" sz="3600" b="1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E05869-EF50-2F46-9BAA-EA2C9BD681F7}"/>
              </a:ext>
            </a:extLst>
          </p:cNvPr>
          <p:cNvSpPr/>
          <p:nvPr/>
        </p:nvSpPr>
        <p:spPr>
          <a:xfrm>
            <a:off x="961329" y="5203688"/>
            <a:ext cx="105032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b</a:t>
            </a:r>
            <a:endParaRPr lang="en-US" sz="3600" b="1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0C92E3-D79D-5E45-ACF7-B5F91F5DCC2B}"/>
                  </a:ext>
                </a:extLst>
              </p:cNvPr>
              <p:cNvSpPr txBox="1"/>
              <p:nvPr/>
            </p:nvSpPr>
            <p:spPr>
              <a:xfrm>
                <a:off x="664646" y="2058359"/>
                <a:ext cx="1643689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𝒎𝒙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𝒃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0C92E3-D79D-5E45-ACF7-B5F91F5D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46" y="2058359"/>
                <a:ext cx="1643689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43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B28F-2EF7-A440-9248-181B87E0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79"/>
            <a:ext cx="10515600" cy="91201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COOKIES </a:t>
            </a:r>
            <a:br>
              <a:rPr lang="en-US" dirty="0"/>
            </a:br>
            <a:r>
              <a:rPr lang="en-US" dirty="0"/>
              <a:t>AND HAPPINESS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FE6D93-D725-954D-B10C-E5353244C22F}"/>
              </a:ext>
            </a:extLst>
          </p:cNvPr>
          <p:cNvCxnSpPr/>
          <p:nvPr/>
        </p:nvCxnSpPr>
        <p:spPr>
          <a:xfrm>
            <a:off x="4191000" y="164609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6130556-3EEF-3541-946F-2A8AE368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043" y="2079356"/>
            <a:ext cx="6565557" cy="3693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DF39A7-9AC4-8B46-97E3-F42B68449D51}"/>
                  </a:ext>
                </a:extLst>
              </p:cNvPr>
              <p:cNvSpPr txBox="1"/>
              <p:nvPr/>
            </p:nvSpPr>
            <p:spPr>
              <a:xfrm>
                <a:off x="152401" y="2340014"/>
                <a:ext cx="3171568" cy="1200329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𝒚</m:t>
                          </m:r>
                        </m:e>
                      </m:acc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+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 Condensed" charset="0"/>
                        </a:rPr>
                        <m:t>𝜺</m:t>
                      </m:r>
                    </m:oMath>
                  </m:oMathPara>
                </a14:m>
                <a:endParaRPr lang="en-US" sz="36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DF39A7-9AC4-8B46-97E3-F42B68449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2340014"/>
                <a:ext cx="3171568" cy="1200329"/>
              </a:xfrm>
              <a:prstGeom prst="rect">
                <a:avLst/>
              </a:prstGeom>
              <a:blipFill>
                <a:blip r:embed="rId3"/>
                <a:stretch>
                  <a:fillRect l="-2000" t="-416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65EDBA-B774-F34E-AC16-22CEA7F7ED4B}"/>
                  </a:ext>
                </a:extLst>
              </p:cNvPr>
              <p:cNvSpPr txBox="1"/>
              <p:nvPr/>
            </p:nvSpPr>
            <p:spPr>
              <a:xfrm>
                <a:off x="152401" y="3910031"/>
                <a:ext cx="4787788" cy="1230465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𝒉𝒂𝒑𝒑𝒊𝒏𝒆𝒔𝒔</m:t>
                          </m:r>
                        </m:e>
                      </m:acc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</m:t>
                      </m:r>
                      <m:sSub>
                        <m:sSubPr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𝒄𝒐𝒐𝒌𝒊𝒆𝒔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+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 Condensed" charset="0"/>
                        </a:rPr>
                        <m:t>𝜺</m:t>
                      </m:r>
                    </m:oMath>
                  </m:oMathPara>
                </a14:m>
                <a:endParaRPr lang="en-US" sz="36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65EDBA-B774-F34E-AC16-22CEA7F7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3910031"/>
                <a:ext cx="4787788" cy="1230465"/>
              </a:xfrm>
              <a:prstGeom prst="rect">
                <a:avLst/>
              </a:prstGeom>
              <a:blipFill>
                <a:blip r:embed="rId4"/>
                <a:stretch>
                  <a:fillRect l="-1857" t="-2041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9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B28F-2EF7-A440-9248-181B87E0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79"/>
            <a:ext cx="10515600" cy="91201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COOKIES </a:t>
            </a:r>
            <a:br>
              <a:rPr lang="en-US" dirty="0"/>
            </a:br>
            <a:r>
              <a:rPr lang="en-US" dirty="0"/>
              <a:t>AND HAPPINESS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FE6D93-D725-954D-B10C-E5353244C22F}"/>
              </a:ext>
            </a:extLst>
          </p:cNvPr>
          <p:cNvCxnSpPr/>
          <p:nvPr/>
        </p:nvCxnSpPr>
        <p:spPr>
          <a:xfrm>
            <a:off x="4191000" y="164609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48569B-BE0E-B949-BF7D-B34C1A0EE36D}"/>
              </a:ext>
            </a:extLst>
          </p:cNvPr>
          <p:cNvSpPr txBox="1"/>
          <p:nvPr/>
        </p:nvSpPr>
        <p:spPr>
          <a:xfrm>
            <a:off x="838200" y="1844953"/>
            <a:ext cx="10331277" cy="2554545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9F9F5"/>
                </a:solidFill>
                <a:latin typeface="Courier" pitchFamily="2" charset="0"/>
              </a:rPr>
              <a:t>cookies_model</a:t>
            </a:r>
            <a:r>
              <a:rPr lang="en-US" sz="3200" dirty="0">
                <a:solidFill>
                  <a:srgbClr val="F9F9F5"/>
                </a:solidFill>
                <a:latin typeface="Courier" pitchFamily="2" charset="0"/>
              </a:rPr>
              <a:t> </a:t>
            </a:r>
            <a:r>
              <a:rPr lang="en-US" sz="3200" dirty="0">
                <a:solidFill>
                  <a:srgbClr val="FD4485"/>
                </a:solidFill>
                <a:latin typeface="Courier" pitchFamily="2" charset="0"/>
              </a:rPr>
              <a:t>&lt;-</a:t>
            </a:r>
            <a:r>
              <a:rPr lang="en-US" sz="3200" dirty="0">
                <a:solidFill>
                  <a:srgbClr val="F9F9F5"/>
                </a:solidFill>
                <a:latin typeface="Courier" pitchFamily="2" charset="0"/>
              </a:rPr>
              <a:t> </a:t>
            </a:r>
            <a:r>
              <a:rPr lang="en-US" sz="3200" dirty="0" err="1">
                <a:solidFill>
                  <a:srgbClr val="F9F9F5"/>
                </a:solidFill>
                <a:latin typeface="Courier" pitchFamily="2" charset="0"/>
              </a:rPr>
              <a:t>lm</a:t>
            </a:r>
            <a:r>
              <a:rPr lang="en-US" sz="3200" dirty="0">
                <a:solidFill>
                  <a:srgbClr val="F9F9F5"/>
                </a:solidFill>
                <a:latin typeface="Courier" pitchFamily="2" charset="0"/>
              </a:rPr>
              <a:t>(happiness </a:t>
            </a:r>
            <a:r>
              <a:rPr lang="en-US" sz="3200" dirty="0">
                <a:solidFill>
                  <a:srgbClr val="FD4485"/>
                </a:solidFill>
                <a:latin typeface="Courier" pitchFamily="2" charset="0"/>
              </a:rPr>
              <a:t>~</a:t>
            </a:r>
            <a:r>
              <a:rPr lang="en-US" sz="3200" dirty="0">
                <a:solidFill>
                  <a:srgbClr val="F9F9F5"/>
                </a:solidFill>
                <a:latin typeface="Courier" pitchFamily="2" charset="0"/>
              </a:rPr>
              <a:t> cookies, </a:t>
            </a:r>
          </a:p>
          <a:p>
            <a:r>
              <a:rPr lang="en-US" sz="3200" dirty="0">
                <a:solidFill>
                  <a:srgbClr val="F9F9F5"/>
                </a:solidFill>
                <a:latin typeface="Courier" pitchFamily="2" charset="0"/>
              </a:rPr>
              <a:t>                    data </a:t>
            </a:r>
            <a:r>
              <a:rPr lang="en-US" sz="3200" dirty="0">
                <a:solidFill>
                  <a:srgbClr val="FD4485"/>
                </a:solidFill>
                <a:latin typeface="Courier" pitchFamily="2" charset="0"/>
              </a:rPr>
              <a:t>=</a:t>
            </a:r>
            <a:r>
              <a:rPr lang="en-US" sz="3200" dirty="0">
                <a:solidFill>
                  <a:srgbClr val="F9F9F5"/>
                </a:solidFill>
                <a:latin typeface="Courier" pitchFamily="2" charset="0"/>
              </a:rPr>
              <a:t> </a:t>
            </a:r>
            <a:r>
              <a:rPr lang="en-US" sz="3200" dirty="0" err="1">
                <a:solidFill>
                  <a:srgbClr val="F9F9F5"/>
                </a:solidFill>
                <a:latin typeface="Courier" pitchFamily="2" charset="0"/>
              </a:rPr>
              <a:t>cookies_data</a:t>
            </a:r>
            <a:r>
              <a:rPr lang="en-US" sz="3200" dirty="0">
                <a:solidFill>
                  <a:srgbClr val="F9F9F5"/>
                </a:solidFill>
                <a:latin typeface="Courier" pitchFamily="2" charset="0"/>
              </a:rPr>
              <a:t>)</a:t>
            </a:r>
            <a:br>
              <a:rPr lang="en-US" sz="3200" dirty="0">
                <a:solidFill>
                  <a:srgbClr val="F9F9F5"/>
                </a:solidFill>
                <a:latin typeface="Courier" pitchFamily="2" charset="0"/>
              </a:rPr>
            </a:br>
            <a:endParaRPr lang="en-US" sz="3200" dirty="0">
              <a:solidFill>
                <a:srgbClr val="F9F9F5"/>
              </a:solidFill>
              <a:latin typeface="Courier" pitchFamily="2" charset="0"/>
            </a:endParaRPr>
          </a:p>
          <a:p>
            <a:r>
              <a:rPr lang="en-US" sz="3200" dirty="0" err="1">
                <a:solidFill>
                  <a:srgbClr val="F9F9F5"/>
                </a:solidFill>
                <a:latin typeface="Courier" pitchFamily="2" charset="0"/>
              </a:rPr>
              <a:t>cookies_model</a:t>
            </a:r>
            <a:r>
              <a:rPr lang="en-US" sz="3200" dirty="0">
                <a:solidFill>
                  <a:srgbClr val="F9F9F5"/>
                </a:solidFill>
                <a:latin typeface="Courier" pitchFamily="2" charset="0"/>
              </a:rPr>
              <a:t> </a:t>
            </a:r>
            <a:r>
              <a:rPr lang="en-US" sz="3200" dirty="0">
                <a:solidFill>
                  <a:srgbClr val="FD4485"/>
                </a:solidFill>
                <a:latin typeface="Courier" pitchFamily="2" charset="0"/>
              </a:rPr>
              <a:t>%&gt;%</a:t>
            </a:r>
            <a:r>
              <a:rPr lang="en-US" sz="3200" dirty="0">
                <a:solidFill>
                  <a:srgbClr val="F9F9F5"/>
                </a:solidFill>
                <a:latin typeface="Courier" pitchFamily="2" charset="0"/>
              </a:rPr>
              <a:t> </a:t>
            </a:r>
          </a:p>
          <a:p>
            <a:r>
              <a:rPr lang="en-US" sz="3200" dirty="0">
                <a:solidFill>
                  <a:srgbClr val="F9F9F5"/>
                </a:solidFill>
                <a:latin typeface="Courier" pitchFamily="2" charset="0"/>
              </a:rPr>
              <a:t>  </a:t>
            </a:r>
            <a:r>
              <a:rPr lang="en-US" sz="3200" dirty="0" err="1">
                <a:solidFill>
                  <a:srgbClr val="F9F9F5"/>
                </a:solidFill>
                <a:latin typeface="Courier" pitchFamily="2" charset="0"/>
              </a:rPr>
              <a:t>get_regression_table</a:t>
            </a:r>
            <a:r>
              <a:rPr lang="en-US" sz="3200" dirty="0">
                <a:solidFill>
                  <a:srgbClr val="F9F9F5"/>
                </a:solidFill>
                <a:latin typeface="Courier" pitchFamily="2" charset="0"/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0C24A7-DADA-9E4D-AA3A-B8CFEE611F33}"/>
              </a:ext>
            </a:extLst>
          </p:cNvPr>
          <p:cNvSpPr/>
          <p:nvPr/>
        </p:nvSpPr>
        <p:spPr>
          <a:xfrm>
            <a:off x="311151" y="4766608"/>
            <a:ext cx="117284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2 x 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term      estimate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std_error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statistic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p_value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lower_ci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upper_ci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      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 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  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  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intercept    1.1       0.47       2.34   0.047    0.016    2.18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 cookies      0.164     0.076      2.16   0.063   -0.011    0.338</a:t>
            </a:r>
          </a:p>
        </p:txBody>
      </p:sp>
    </p:spTree>
    <p:extLst>
      <p:ext uri="{BB962C8B-B14F-4D97-AF65-F5344CB8AC3E}">
        <p14:creationId xmlns:p14="http://schemas.microsoft.com/office/powerpoint/2010/main" val="182765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B588ED7E-F195-1644-9D6C-6F59830B29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914814"/>
              </p:ext>
            </p:extLst>
          </p:nvPr>
        </p:nvGraphicFramePr>
        <p:xfrm>
          <a:off x="311150" y="4384963"/>
          <a:ext cx="11728451" cy="23102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008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std_error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p_value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lower_ci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upper_ci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08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2.339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2.184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08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cookies</a:t>
                      </a:r>
                      <a:endParaRPr sz="28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2.159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0.338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F728853-00EA-6C41-8F36-F8C7146EA530}"/>
              </a:ext>
            </a:extLst>
          </p:cNvPr>
          <p:cNvSpPr/>
          <p:nvPr/>
        </p:nvSpPr>
        <p:spPr>
          <a:xfrm rot="17674261">
            <a:off x="3466015" y="5282267"/>
            <a:ext cx="2348924" cy="58477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Chapter 10</a:t>
            </a:r>
            <a:endParaRPr lang="en-US" sz="32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9F5E2-16C5-A54E-A5A6-9E6630F33EA5}"/>
              </a:ext>
            </a:extLst>
          </p:cNvPr>
          <p:cNvSpPr/>
          <p:nvPr/>
        </p:nvSpPr>
        <p:spPr>
          <a:xfrm rot="17674261">
            <a:off x="8549618" y="5213130"/>
            <a:ext cx="2348924" cy="58477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Chapter 9</a:t>
            </a:r>
            <a:endParaRPr lang="en-US" sz="32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9BC5A-E536-C04C-A863-8F6379689D2D}"/>
              </a:ext>
            </a:extLst>
          </p:cNvPr>
          <p:cNvSpPr/>
          <p:nvPr/>
        </p:nvSpPr>
        <p:spPr>
          <a:xfrm rot="17674261">
            <a:off x="10058172" y="5213129"/>
            <a:ext cx="2348924" cy="58477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Chapter 9</a:t>
            </a:r>
            <a:endParaRPr lang="en-US" sz="32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A96F82-1970-0046-9002-6CEC9AF8A2BE}"/>
              </a:ext>
            </a:extLst>
          </p:cNvPr>
          <p:cNvSpPr/>
          <p:nvPr/>
        </p:nvSpPr>
        <p:spPr>
          <a:xfrm rot="17674261">
            <a:off x="5000914" y="5213128"/>
            <a:ext cx="2348924" cy="58477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Chapter 11</a:t>
            </a:r>
            <a:endParaRPr lang="en-US" sz="32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D333C-4BE7-664E-BE75-A5F5B88CF0F7}"/>
              </a:ext>
            </a:extLst>
          </p:cNvPr>
          <p:cNvSpPr/>
          <p:nvPr/>
        </p:nvSpPr>
        <p:spPr>
          <a:xfrm rot="17674261">
            <a:off x="6762093" y="5247698"/>
            <a:ext cx="2348924" cy="58477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Chapter 11</a:t>
            </a:r>
            <a:endParaRPr lang="en-US" sz="32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B9F8D8-00B0-244C-89FB-FFFFC5F8F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178" y="298517"/>
            <a:ext cx="7080422" cy="3982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82B805-6E46-5C48-BC41-47111D1447A2}"/>
                  </a:ext>
                </a:extLst>
              </p:cNvPr>
              <p:cNvSpPr txBox="1"/>
              <p:nvPr/>
            </p:nvSpPr>
            <p:spPr>
              <a:xfrm>
                <a:off x="496330" y="676159"/>
                <a:ext cx="3542270" cy="2338461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𝒉𝒂𝒑𝒑𝒊𝒏𝒆𝒔𝒔</m:t>
                          </m:r>
                        </m:e>
                      </m:acc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.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.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𝟏𝟔𝟒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𝒄𝒐𝒐𝒌𝒊𝒆𝒔</m:t>
                      </m:r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+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 Condensed" charset="0"/>
                        </a:rPr>
                        <m:t>𝜺</m:t>
                      </m:r>
                    </m:oMath>
                  </m:oMathPara>
                </a14:m>
                <a:endParaRPr lang="en-US" sz="36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82B805-6E46-5C48-BC41-47111D144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0" y="676159"/>
                <a:ext cx="3542270" cy="2338461"/>
              </a:xfrm>
              <a:prstGeom prst="rect">
                <a:avLst/>
              </a:prstGeom>
              <a:blipFill>
                <a:blip r:embed="rId3"/>
                <a:stretch>
                  <a:fillRect l="-2143" t="-2162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2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E6DE-6395-4E44-8380-DA8372BF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B54401-1CCF-FC40-9F6E-C81A40C7A1C5}"/>
                  </a:ext>
                </a:extLst>
              </p:cNvPr>
              <p:cNvSpPr txBox="1"/>
              <p:nvPr/>
            </p:nvSpPr>
            <p:spPr>
              <a:xfrm>
                <a:off x="1876314" y="1792925"/>
                <a:ext cx="8439371" cy="2308324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 Condensed" charset="0"/>
                  </a:rPr>
                  <a:t>A one unit increase in X is </a:t>
                </a:r>
                <a:r>
                  <a:rPr lang="en-US" sz="4800" b="1" i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 Condensed" charset="0"/>
                  </a:rPr>
                  <a:t>associated</a:t>
                </a:r>
                <a:r>
                  <a:rPr lang="en-US" sz="48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 Condensed" charset="0"/>
                  </a:rPr>
                  <a:t>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8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 Condensed" charset="0"/>
                  </a:rPr>
                  <a:t> increase (or decrease) in Y, on average</a:t>
                </a:r>
                <a:endPara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B54401-1CCF-FC40-9F6E-C81A40C7A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314" y="1792925"/>
                <a:ext cx="8439371" cy="2308324"/>
              </a:xfrm>
              <a:prstGeom prst="rect">
                <a:avLst/>
              </a:prstGeom>
              <a:blipFill>
                <a:blip r:embed="rId2"/>
                <a:stretch>
                  <a:fillRect l="-2857" t="-5464" r="-391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210F59-E0CD-5D4A-A0A0-FAD4E6C5E09C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EAE994-A2B0-E247-9230-5BC2ECB76EEE}"/>
                  </a:ext>
                </a:extLst>
              </p:cNvPr>
              <p:cNvSpPr txBox="1"/>
              <p:nvPr/>
            </p:nvSpPr>
            <p:spPr>
              <a:xfrm>
                <a:off x="1755733" y="4491069"/>
                <a:ext cx="8685455" cy="676467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𝒉𝒂𝒑𝒑𝒊𝒏𝒆𝒔𝒔</m:t>
                          </m:r>
                        </m:e>
                      </m:acc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.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+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.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𝟏𝟔𝟒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𝒄𝒐𝒐𝒌𝒊𝒆𝒔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+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 Condensed" charset="0"/>
                        </a:rPr>
                        <m:t>𝜺</m:t>
                      </m:r>
                    </m:oMath>
                  </m:oMathPara>
                </a14:m>
                <a:endParaRPr lang="en-US" sz="36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EAE994-A2B0-E247-9230-5BC2ECB76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33" y="4491069"/>
                <a:ext cx="8685455" cy="676467"/>
              </a:xfrm>
              <a:prstGeom prst="rect">
                <a:avLst/>
              </a:prstGeom>
              <a:blipFill>
                <a:blip r:embed="rId3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72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DF0C-20C0-C446-B892-23903D6C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2992"/>
            <a:ext cx="10515600" cy="912016"/>
          </a:xfrm>
        </p:spPr>
        <p:txBody>
          <a:bodyPr/>
          <a:lstStyle/>
          <a:p>
            <a:r>
              <a:rPr lang="en-US" dirty="0"/>
              <a:t>REAL LIFE EXAMPLE</a:t>
            </a:r>
          </a:p>
        </p:txBody>
      </p:sp>
    </p:spTree>
    <p:extLst>
      <p:ext uri="{BB962C8B-B14F-4D97-AF65-F5344CB8AC3E}">
        <p14:creationId xmlns:p14="http://schemas.microsoft.com/office/powerpoint/2010/main" val="54606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FD13-2765-8B4A-8CE1-21A360C8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36E972-24A5-D442-ACA8-3EBD7A48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613" y="1485900"/>
            <a:ext cx="6428773" cy="104250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0B2613-92B2-0945-9EEC-1382351FE27C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ADA888-8627-BD42-9449-ADBDBA02AE07}"/>
              </a:ext>
            </a:extLst>
          </p:cNvPr>
          <p:cNvSpPr txBox="1"/>
          <p:nvPr/>
        </p:nvSpPr>
        <p:spPr>
          <a:xfrm>
            <a:off x="2198077" y="2998139"/>
            <a:ext cx="7795846" cy="132343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How closely two variables are related + direction of relation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2D57D-09E8-E449-AF9D-A593526EE3D7}"/>
              </a:ext>
            </a:extLst>
          </p:cNvPr>
          <p:cNvSpPr txBox="1"/>
          <p:nvPr/>
        </p:nvSpPr>
        <p:spPr>
          <a:xfrm>
            <a:off x="5099539" y="4565062"/>
            <a:ext cx="1992922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−1 to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77325-E376-0242-84E1-52D16489C9A4}"/>
              </a:ext>
            </a:extLst>
          </p:cNvPr>
          <p:cNvSpPr txBox="1"/>
          <p:nvPr/>
        </p:nvSpPr>
        <p:spPr>
          <a:xfrm>
            <a:off x="2198077" y="5420847"/>
            <a:ext cx="7795846" cy="132343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−1 and 1 = perfectly correlated;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0 = perfectly uncorrelated</a:t>
            </a:r>
          </a:p>
        </p:txBody>
      </p:sp>
    </p:spTree>
    <p:extLst>
      <p:ext uri="{BB962C8B-B14F-4D97-AF65-F5344CB8AC3E}">
        <p14:creationId xmlns:p14="http://schemas.microsoft.com/office/powerpoint/2010/main" val="202378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3ED62B-CA06-2940-B7AD-70059872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000"/>
            <a:ext cx="10515600" cy="635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713EF6-A139-4D40-9795-0D0C3601C15A}"/>
              </a:ext>
            </a:extLst>
          </p:cNvPr>
          <p:cNvSpPr txBox="1"/>
          <p:nvPr/>
        </p:nvSpPr>
        <p:spPr>
          <a:xfrm>
            <a:off x="4347405" y="5159123"/>
            <a:ext cx="1747911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 = 0.849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C1254-2EE2-174E-917C-5DF3432972AF}"/>
              </a:ext>
            </a:extLst>
          </p:cNvPr>
          <p:cNvSpPr txBox="1"/>
          <p:nvPr/>
        </p:nvSpPr>
        <p:spPr>
          <a:xfrm>
            <a:off x="9302750" y="5159123"/>
            <a:ext cx="1747911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 = 0.863</a:t>
            </a:r>
          </a:p>
        </p:txBody>
      </p:sp>
    </p:spTree>
    <p:extLst>
      <p:ext uri="{BB962C8B-B14F-4D97-AF65-F5344CB8AC3E}">
        <p14:creationId xmlns:p14="http://schemas.microsoft.com/office/powerpoint/2010/main" val="281397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2B0DB1-E222-084E-918F-A52F3CC8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" y="0"/>
            <a:ext cx="1218858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BC1254-2EE2-174E-917C-5DF3432972AF}"/>
              </a:ext>
            </a:extLst>
          </p:cNvPr>
          <p:cNvSpPr txBox="1"/>
          <p:nvPr/>
        </p:nvSpPr>
        <p:spPr>
          <a:xfrm>
            <a:off x="9891932" y="2905780"/>
            <a:ext cx="1995268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 = − 0.868</a:t>
            </a:r>
          </a:p>
        </p:txBody>
      </p:sp>
    </p:spTree>
    <p:extLst>
      <p:ext uri="{BB962C8B-B14F-4D97-AF65-F5344CB8AC3E}">
        <p14:creationId xmlns:p14="http://schemas.microsoft.com/office/powerpoint/2010/main" val="256938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15EE96-255E-A94B-9D89-1ACA4E37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" y="0"/>
            <a:ext cx="1208070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B840E3-90EA-7D4D-96A0-D3F5DE47EC76}"/>
              </a:ext>
            </a:extLst>
          </p:cNvPr>
          <p:cNvSpPr txBox="1"/>
          <p:nvPr/>
        </p:nvSpPr>
        <p:spPr>
          <a:xfrm>
            <a:off x="4348089" y="5553019"/>
            <a:ext cx="1747911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 = 0.021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6E034-A461-ED41-86C9-2B7F1CBEDAAD}"/>
              </a:ext>
            </a:extLst>
          </p:cNvPr>
          <p:cNvSpPr txBox="1"/>
          <p:nvPr/>
        </p:nvSpPr>
        <p:spPr>
          <a:xfrm>
            <a:off x="10139289" y="5553019"/>
            <a:ext cx="1747911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 = 0.001</a:t>
            </a:r>
          </a:p>
        </p:txBody>
      </p:sp>
    </p:spTree>
    <p:extLst>
      <p:ext uri="{BB962C8B-B14F-4D97-AF65-F5344CB8AC3E}">
        <p14:creationId xmlns:p14="http://schemas.microsoft.com/office/powerpoint/2010/main" val="335364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F621-6728-E449-9483-0041FFA9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90EFE1-4BD0-3C4C-A899-921C146223AB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212A37-3FB4-C34A-8D0D-AC90B00B875E}"/>
              </a:ext>
            </a:extLst>
          </p:cNvPr>
          <p:cNvSpPr txBox="1"/>
          <p:nvPr/>
        </p:nvSpPr>
        <p:spPr>
          <a:xfrm>
            <a:off x="706902" y="1485900"/>
            <a:ext cx="2499848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0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C7DF2-39B2-4143-9ACF-F5607515E8E5}"/>
              </a:ext>
            </a:extLst>
          </p:cNvPr>
          <p:cNvSpPr txBox="1"/>
          <p:nvPr/>
        </p:nvSpPr>
        <p:spPr>
          <a:xfrm>
            <a:off x="3883025" y="1485904"/>
            <a:ext cx="44259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No relationship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8D6F7-2C48-D644-83A4-C68B617ABFC8}"/>
              </a:ext>
            </a:extLst>
          </p:cNvPr>
          <p:cNvSpPr txBox="1"/>
          <p:nvPr/>
        </p:nvSpPr>
        <p:spPr>
          <a:xfrm>
            <a:off x="706902" y="2258388"/>
            <a:ext cx="2499848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0.01–0.19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DA88E-5119-DB44-8D4E-6C69C8B470FD}"/>
              </a:ext>
            </a:extLst>
          </p:cNvPr>
          <p:cNvSpPr txBox="1"/>
          <p:nvPr/>
        </p:nvSpPr>
        <p:spPr>
          <a:xfrm>
            <a:off x="3883025" y="2258392"/>
            <a:ext cx="44259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Little to no relationship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B3489-5015-B34D-BE45-7E68D12C77FF}"/>
              </a:ext>
            </a:extLst>
          </p:cNvPr>
          <p:cNvSpPr txBox="1"/>
          <p:nvPr/>
        </p:nvSpPr>
        <p:spPr>
          <a:xfrm>
            <a:off x="706902" y="3030876"/>
            <a:ext cx="2499848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0.20–0.29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BF022-9FC6-0340-A3D6-34A9A9B3862C}"/>
              </a:ext>
            </a:extLst>
          </p:cNvPr>
          <p:cNvSpPr txBox="1"/>
          <p:nvPr/>
        </p:nvSpPr>
        <p:spPr>
          <a:xfrm>
            <a:off x="3883025" y="3030880"/>
            <a:ext cx="44259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Weak relationship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925AF-20B0-D341-9715-457710DBE5AE}"/>
              </a:ext>
            </a:extLst>
          </p:cNvPr>
          <p:cNvSpPr txBox="1"/>
          <p:nvPr/>
        </p:nvSpPr>
        <p:spPr>
          <a:xfrm>
            <a:off x="706902" y="3803364"/>
            <a:ext cx="2499848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0.30–0.39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1F3D8-8A97-A347-BCEE-F9AF02E7DA5E}"/>
              </a:ext>
            </a:extLst>
          </p:cNvPr>
          <p:cNvSpPr txBox="1"/>
          <p:nvPr/>
        </p:nvSpPr>
        <p:spPr>
          <a:xfrm>
            <a:off x="3883025" y="3803368"/>
            <a:ext cx="44259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Moderate relationship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7961BB-BD9A-CD43-A940-FD7614A0CF16}"/>
              </a:ext>
            </a:extLst>
          </p:cNvPr>
          <p:cNvSpPr txBox="1"/>
          <p:nvPr/>
        </p:nvSpPr>
        <p:spPr>
          <a:xfrm>
            <a:off x="706902" y="4575852"/>
            <a:ext cx="2499848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0.40–0.69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F980AD-A623-044E-A484-AA2FAA275CD6}"/>
              </a:ext>
            </a:extLst>
          </p:cNvPr>
          <p:cNvSpPr txBox="1"/>
          <p:nvPr/>
        </p:nvSpPr>
        <p:spPr>
          <a:xfrm>
            <a:off x="3883025" y="4575856"/>
            <a:ext cx="44259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Strong relationship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536AC-B827-4644-AC7C-4E43DD748394}"/>
              </a:ext>
            </a:extLst>
          </p:cNvPr>
          <p:cNvSpPr txBox="1"/>
          <p:nvPr/>
        </p:nvSpPr>
        <p:spPr>
          <a:xfrm>
            <a:off x="706902" y="5348340"/>
            <a:ext cx="2499848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0.70–0.99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A4EE7-E080-624F-8163-892916399B0B}"/>
              </a:ext>
            </a:extLst>
          </p:cNvPr>
          <p:cNvSpPr txBox="1"/>
          <p:nvPr/>
        </p:nvSpPr>
        <p:spPr>
          <a:xfrm>
            <a:off x="3883025" y="5348344"/>
            <a:ext cx="44259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Very strong relationship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B26AA-DE3F-2949-9BC9-62D4AE43A2BB}"/>
              </a:ext>
            </a:extLst>
          </p:cNvPr>
          <p:cNvSpPr txBox="1"/>
          <p:nvPr/>
        </p:nvSpPr>
        <p:spPr>
          <a:xfrm>
            <a:off x="706902" y="6120825"/>
            <a:ext cx="2499848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1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8CCA5D-CB89-6A46-A452-826771102FDE}"/>
              </a:ext>
            </a:extLst>
          </p:cNvPr>
          <p:cNvSpPr txBox="1"/>
          <p:nvPr/>
        </p:nvSpPr>
        <p:spPr>
          <a:xfrm>
            <a:off x="3883025" y="6120825"/>
            <a:ext cx="44259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Perfect relationship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799E28-4BF4-354F-9C24-F65E19D7F451}"/>
              </a:ext>
            </a:extLst>
          </p:cNvPr>
          <p:cNvSpPr txBox="1"/>
          <p:nvPr/>
        </p:nvSpPr>
        <p:spPr>
          <a:xfrm>
            <a:off x="8991600" y="1485900"/>
            <a:ext cx="3048000" cy="107721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Can be positive or negative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2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67C0-6302-1A42-B048-A511E732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D4EE54-E54F-4647-9DEA-B52C5FDE1366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9F84C7-B8CE-A748-A0D6-B37EA8071D39}"/>
              </a:ext>
            </a:extLst>
          </p:cNvPr>
          <p:cNvSpPr txBox="1"/>
          <p:nvPr/>
        </p:nvSpPr>
        <p:spPr>
          <a:xfrm>
            <a:off x="2232747" y="2274838"/>
            <a:ext cx="7726506" cy="230832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As the value of X goes up, </a:t>
            </a:r>
            <a:b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</a:br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Y tends to go up (or down) </a:t>
            </a:r>
            <a:b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</a:br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a lot/a little/not at all</a:t>
            </a:r>
            <a:endParaRPr lang="en-US" sz="3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ctober Roads 1">
      <a:dk1>
        <a:srgbClr val="4D4D4D"/>
      </a:dk1>
      <a:lt1>
        <a:srgbClr val="FFFFFF"/>
      </a:lt1>
      <a:dk2>
        <a:srgbClr val="44546A"/>
      </a:dk2>
      <a:lt2>
        <a:srgbClr val="E7E6E6"/>
      </a:lt2>
      <a:accent1>
        <a:srgbClr val="6CB9DC"/>
      </a:accent1>
      <a:accent2>
        <a:srgbClr val="821F29"/>
      </a:accent2>
      <a:accent3>
        <a:srgbClr val="D46600"/>
      </a:accent3>
      <a:accent4>
        <a:srgbClr val="7D4A04"/>
      </a:accent4>
      <a:accent5>
        <a:srgbClr val="ADBD06"/>
      </a:accent5>
      <a:accent6>
        <a:srgbClr val="F6E03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696</Words>
  <Application>Microsoft Macintosh PowerPoint</Application>
  <PresentationFormat>Widescreen</PresentationFormat>
  <Paragraphs>192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Avenir Next Demi Bold</vt:lpstr>
      <vt:lpstr>Calibri</vt:lpstr>
      <vt:lpstr>Cambria Math</vt:lpstr>
      <vt:lpstr>Consolas</vt:lpstr>
      <vt:lpstr>Courier</vt:lpstr>
      <vt:lpstr>Roboto</vt:lpstr>
      <vt:lpstr>Roboto Condensed</vt:lpstr>
      <vt:lpstr>Roboto Light</vt:lpstr>
      <vt:lpstr>Office Theme</vt:lpstr>
      <vt:lpstr>CORRELATION AND BASIC REGRESSION</vt:lpstr>
      <vt:lpstr>PLAN FOR TODAY</vt:lpstr>
      <vt:lpstr>REVISITING CORRELATION</vt:lpstr>
      <vt:lpstr>CORRELATION</vt:lpstr>
      <vt:lpstr>PowerPoint Presentation</vt:lpstr>
      <vt:lpstr>PowerPoint Presentation</vt:lpstr>
      <vt:lpstr>PowerPoint Presentation</vt:lpstr>
      <vt:lpstr>GENERAL GUIDELINES</vt:lpstr>
      <vt:lpstr>TEMPLATE</vt:lpstr>
      <vt:lpstr>GUESS THE CORRELATION</vt:lpstr>
      <vt:lpstr>INTRODUCTION  TO REGRESSION</vt:lpstr>
      <vt:lpstr>WHY</vt:lpstr>
      <vt:lpstr>ESSENTIAL PARTS</vt:lpstr>
      <vt:lpstr>IDENTIFY VARIABLES</vt:lpstr>
      <vt:lpstr>TWO PURPOSES OF REGRESSION</vt:lpstr>
      <vt:lpstr>HOW</vt:lpstr>
      <vt:lpstr>DRAWING THE  BEST LINES</vt:lpstr>
      <vt:lpstr>COOKIE CONSUMPTION  AND HAPPINESS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LINES AND MATH</vt:lpstr>
      <vt:lpstr>DRAWING LINES WITH MATH</vt:lpstr>
      <vt:lpstr>SLOPES AND INTERCEPTS</vt:lpstr>
      <vt:lpstr>GRAPH THESE</vt:lpstr>
      <vt:lpstr>TRANSLATING LINES TO STATISTICS</vt:lpstr>
      <vt:lpstr>DRAWING LINES WITH STATS</vt:lpstr>
      <vt:lpstr>MODELING COOKIES  AND HAPPINESS</vt:lpstr>
      <vt:lpstr>MODELING COOKIES  AND HAPPINESS</vt:lpstr>
      <vt:lpstr>PowerPoint Presentation</vt:lpstr>
      <vt:lpstr>TEMPLATE</vt:lpstr>
      <vt:lpstr>REAL LIFE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Andrew Heiss</dc:creator>
  <cp:lastModifiedBy>Andrew Heiss</cp:lastModifiedBy>
  <cp:revision>149</cp:revision>
  <cp:lastPrinted>2018-09-14T00:51:08Z</cp:lastPrinted>
  <dcterms:created xsi:type="dcterms:W3CDTF">2018-09-04T16:36:47Z</dcterms:created>
  <dcterms:modified xsi:type="dcterms:W3CDTF">2018-10-12T01:20:32Z</dcterms:modified>
</cp:coreProperties>
</file>