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78" r:id="rId3"/>
    <p:sldId id="267" r:id="rId4"/>
    <p:sldId id="431" r:id="rId5"/>
    <p:sldId id="418" r:id="rId6"/>
    <p:sldId id="403" r:id="rId7"/>
    <p:sldId id="421" r:id="rId8"/>
    <p:sldId id="422" r:id="rId9"/>
    <p:sldId id="424" r:id="rId10"/>
    <p:sldId id="425" r:id="rId11"/>
    <p:sldId id="423" r:id="rId12"/>
    <p:sldId id="268" r:id="rId13"/>
    <p:sldId id="382" r:id="rId14"/>
    <p:sldId id="454" r:id="rId15"/>
    <p:sldId id="432" r:id="rId16"/>
    <p:sldId id="434" r:id="rId17"/>
    <p:sldId id="433" r:id="rId18"/>
    <p:sldId id="435" r:id="rId19"/>
    <p:sldId id="437" r:id="rId20"/>
    <p:sldId id="436" r:id="rId21"/>
    <p:sldId id="438" r:id="rId22"/>
    <p:sldId id="439" r:id="rId23"/>
    <p:sldId id="440" r:id="rId24"/>
    <p:sldId id="328" r:id="rId25"/>
    <p:sldId id="441" r:id="rId26"/>
    <p:sldId id="442" r:id="rId27"/>
    <p:sldId id="443" r:id="rId28"/>
    <p:sldId id="444" r:id="rId29"/>
    <p:sldId id="446" r:id="rId30"/>
    <p:sldId id="447" r:id="rId31"/>
    <p:sldId id="450" r:id="rId32"/>
    <p:sldId id="448" r:id="rId33"/>
    <p:sldId id="449" r:id="rId34"/>
    <p:sldId id="451" r:id="rId35"/>
    <p:sldId id="452" r:id="rId36"/>
    <p:sldId id="455" r:id="rId37"/>
    <p:sldId id="453" r:id="rId38"/>
    <p:sldId id="45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2"/>
    <p:restoredTop sz="88924"/>
  </p:normalViewPr>
  <p:slideViewPr>
    <p:cSldViewPr snapToGrid="0" snapToObjects="1" showGuides="1">
      <p:cViewPr varScale="1">
        <p:scale>
          <a:sx n="69" d="100"/>
          <a:sy n="69" d="100"/>
        </p:scale>
        <p:origin x="208" y="6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3CFF2-8481-F64E-BB35-683174E1F86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F9C3-6898-734B-B094-6E43BB77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9FB-647F-5B42-BB71-6678A7C72A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16A60-E973-DA44-AA69-0835EDAA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183C-DB08-9348-8491-8FA4465A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206A-82C5-3F42-ABB3-4076B52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57B5-D232-984F-A9D0-AC3A5CF2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665F-3384-7A45-9951-0790F77C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5DE1-6311-4643-9C87-E5487B6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B0C2-547A-BE40-884F-A36EA698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5410-786E-3947-8C5F-822A8DA3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CDF5-CA6D-624D-AE0F-2E946AC7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679C-D989-0F44-B0A9-6C1C84DD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184A-5D98-5044-AF5B-A368B6E7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E300-C64C-404D-B31A-DD02C3B1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10F7-07F8-9145-88F8-4EFDF4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CDD6-96E2-1B47-AB47-FCA0BD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9BC6-9FB0-AD44-B8A4-E41C1088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12016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B0D-1F9A-9842-83A4-2C4C0917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115C-655E-2542-AEC6-E216122E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8217-00F3-9A42-9F49-A3EA991F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51-12CE-8044-A567-6E3E9071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9CE-0379-1341-9CBB-CEB13F09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FFDD-BAB5-5F4F-9F50-9FDF32E0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B167-299A-9D46-AE80-2B9C6699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7FC7-61ED-4B44-9800-9CE620F5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BC99-BDAA-4241-B072-55FA33A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12F2-5A6C-074C-897F-DB0535B8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D40F-ABC7-CF4F-B6DB-BEF517581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94A7-9423-2749-ACF2-2975782A2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D6FF-1C3D-8044-A4B3-A1298EE7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9E8F-D343-7C4B-AD83-0F9A710D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94DC-0B04-3846-A3B3-E97E7C3E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4463-E4D1-2845-B03C-1AEBAD4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ECC8-19D0-7246-9491-9BFA58A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CF99-BBFB-D74C-859B-32BFD916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75A12-FB6D-974E-8592-D62ECE69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9445D-9A21-8040-9A39-AEF1BAA40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967B4-66A8-C242-978E-B400333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88E44-0F95-F143-95A4-60C62F0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8237-AC9E-4F4F-8DE7-579833E4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64C1-D2C4-8B47-86B3-6EE0BEE5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12016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DE19-C222-2644-9E14-F7EA9155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EDF1-97E4-9B46-998C-2EA686A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7792-E6B8-9E4C-BAB7-7152072A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D06CB-330E-1948-B926-37B62CAC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EA2E1-690E-6645-9B3D-5E4D82B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2284-6B2B-E94B-8263-2914264E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D656-6F15-EA40-B8EB-427F3E02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0D54-971D-AA4E-ABC6-0255C393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1F86-F6B5-CF48-8B76-14735588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1D1-C9CA-3C43-8042-8B7E8132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70AF-B059-6F49-AF45-53BBD83D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1AD0-700C-1442-92D3-6D6BBF3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58B-11B1-F747-8C3F-025C252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4110-BB27-0344-9EB7-EFB1C130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F373-2CBE-9248-87C6-BF9503ED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1CB9-8661-284C-80C9-A275EDC9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6D28-9903-7D4A-8EE6-66C799B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3A36-A8D0-F444-953E-55D31ECD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4009-04AB-3C47-A02A-650482AD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4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FF39-AF91-E047-9BFA-1F870900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4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i="0" kern="1200" spc="500" baseline="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36" userDrawn="1">
          <p15:clr>
            <a:srgbClr val="F26B43"/>
          </p15:clr>
        </p15:guide>
        <p15:guide id="4" pos="2544" userDrawn="1">
          <p15:clr>
            <a:srgbClr val="F26B43"/>
          </p15:clr>
        </p15:guide>
        <p15:guide id="5" pos="5760" userDrawn="1">
          <p15:clr>
            <a:srgbClr val="F26B43"/>
          </p15:clr>
        </p15:guide>
        <p15:guide id="6" pos="1920" userDrawn="1">
          <p15:clr>
            <a:srgbClr val="F26B43"/>
          </p15:clr>
        </p15:guide>
        <p15:guide id="7" pos="7488" userDrawn="1">
          <p15:clr>
            <a:srgbClr val="F26B43"/>
          </p15:clr>
        </p15:guide>
        <p15:guide id="8" pos="96" userDrawn="1">
          <p15:clr>
            <a:srgbClr val="F26B43"/>
          </p15:clr>
        </p15:guide>
        <p15:guide id="9" orient="horz" pos="4224" userDrawn="1">
          <p15:clr>
            <a:srgbClr val="F26B43"/>
          </p15:clr>
        </p15:guide>
        <p15:guide id="10" pos="3936" userDrawn="1">
          <p15:clr>
            <a:srgbClr val="F26B43"/>
          </p15:clr>
        </p15:guide>
        <p15:guide id="11" pos="3744" userDrawn="1">
          <p15:clr>
            <a:srgbClr val="F26B43"/>
          </p15:clr>
        </p15:guide>
        <p15:guide id="12" pos="5236" userDrawn="1">
          <p15:clr>
            <a:srgbClr val="F26B43"/>
          </p15:clr>
        </p15:guide>
        <p15:guide id="13" pos="5040" userDrawn="1">
          <p15:clr>
            <a:srgbClr val="F26B43"/>
          </p15:clr>
        </p15:guide>
        <p15:guide id="14" pos="2640" userDrawn="1">
          <p15:clr>
            <a:srgbClr val="F26B43"/>
          </p15:clr>
        </p15:guide>
        <p15:guide id="15" pos="2448" userDrawn="1">
          <p15:clr>
            <a:srgbClr val="F26B43"/>
          </p15:clr>
        </p15:guide>
        <p15:guide id="16" pos="2020" userDrawn="1">
          <p15:clr>
            <a:srgbClr val="F26B43"/>
          </p15:clr>
        </p15:guide>
        <p15:guide id="17" pos="1800" userDrawn="1">
          <p15:clr>
            <a:srgbClr val="F26B43"/>
          </p15:clr>
        </p15:guide>
        <p15:guide id="18" pos="5860" userDrawn="1">
          <p15:clr>
            <a:srgbClr val="F26B43"/>
          </p15:clr>
        </p15:guide>
        <p15:guide id="19" pos="5664" userDrawn="1">
          <p15:clr>
            <a:srgbClr val="F26B43"/>
          </p15:clr>
        </p15:guide>
        <p15:guide id="20" pos="196" userDrawn="1">
          <p15:clr>
            <a:srgbClr val="F26B43"/>
          </p15:clr>
        </p15:guide>
        <p15:guide id="21" pos="7584" userDrawn="1">
          <p15:clr>
            <a:srgbClr val="F26B43"/>
          </p15:clr>
        </p15:guide>
        <p15:guide id="22" orient="horz" pos="936" userDrawn="1">
          <p15:clr>
            <a:srgbClr val="F26B43"/>
          </p15:clr>
        </p15:guide>
        <p15:guide id="2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AEEE-AB9E-2E49-AE24-AE9A5D2C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5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sz="6600" spc="1000" dirty="0"/>
              <a:t>MULTIPLE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D54C-096E-8148-9C48-547F29D6E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MPA 630: Data Science for Public Management</a:t>
            </a:r>
          </a:p>
          <a:p>
            <a:r>
              <a:rPr lang="en-US" dirty="0"/>
              <a:t>October 18,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55386-9888-0744-8B86-BDAD01868E9E}"/>
              </a:ext>
            </a:extLst>
          </p:cNvPr>
          <p:cNvSpPr/>
          <p:nvPr/>
        </p:nvSpPr>
        <p:spPr>
          <a:xfrm>
            <a:off x="0" y="5349874"/>
            <a:ext cx="12192000" cy="1508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0CCEE-3A09-F340-BB42-6F662B25F4F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CE0E-A2AA-4044-80FC-C6E9B77E8176}"/>
              </a:ext>
            </a:extLst>
          </p:cNvPr>
          <p:cNvSpPr/>
          <p:nvPr/>
        </p:nvSpPr>
        <p:spPr>
          <a:xfrm rot="1160608">
            <a:off x="-2097911" y="5480937"/>
            <a:ext cx="8426124" cy="95410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Fill out your reading report </a:t>
            </a:r>
            <a:b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</a:br>
            <a: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on Learning Suite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EE92-30CB-5040-BAEE-AC8738C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C257F0-50D1-DE4C-9A86-686DCEF8EEA4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95B887F-1C52-3740-936A-8B1B2B6D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15" y="1485901"/>
            <a:ext cx="6012169" cy="4294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DCBA3-5027-5742-894E-3599B5D8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5921938"/>
            <a:ext cx="10121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EE92-30CB-5040-BAEE-AC8738C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C257F0-50D1-DE4C-9A86-686DCEF8EEA4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3443722-4DC8-F34B-B533-F4517A45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13" y="1485900"/>
            <a:ext cx="7422573" cy="53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9791"/>
            <a:ext cx="12192000" cy="2280371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WITH CATEGORICAL VARIABLES</a:t>
            </a:r>
            <a:endParaRPr lang="en-US" spc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4841-D5DB-874A-BAF2-124C80FC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D13-2765-8B4A-8CE1-21A360C8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0B2613-92B2-0945-9EEC-1382351FE27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ADA888-8627-BD42-9449-ADBDBA02AE07}"/>
              </a:ext>
            </a:extLst>
          </p:cNvPr>
          <p:cNvSpPr txBox="1"/>
          <p:nvPr/>
        </p:nvSpPr>
        <p:spPr>
          <a:xfrm>
            <a:off x="838200" y="2483431"/>
            <a:ext cx="4659923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Numeric variables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14CBE-2484-4B45-BE69-383407FF9628}"/>
              </a:ext>
            </a:extLst>
          </p:cNvPr>
          <p:cNvSpPr txBox="1"/>
          <p:nvPr/>
        </p:nvSpPr>
        <p:spPr>
          <a:xfrm>
            <a:off x="838200" y="3396356"/>
            <a:ext cx="4659922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(Continuous)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25232-418D-2947-B99D-64AD5141AB93}"/>
              </a:ext>
            </a:extLst>
          </p:cNvPr>
          <p:cNvSpPr txBox="1"/>
          <p:nvPr/>
        </p:nvSpPr>
        <p:spPr>
          <a:xfrm>
            <a:off x="6248400" y="2492325"/>
            <a:ext cx="5105400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Categorical variables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CAC97-3086-0845-93C1-67FFF782BD4A}"/>
              </a:ext>
            </a:extLst>
          </p:cNvPr>
          <p:cNvSpPr txBox="1"/>
          <p:nvPr/>
        </p:nvSpPr>
        <p:spPr>
          <a:xfrm>
            <a:off x="6248399" y="3405250"/>
            <a:ext cx="5105399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(Factors)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167B4-931E-2647-B85A-5E1A40E3C7A7}"/>
              </a:ext>
            </a:extLst>
          </p:cNvPr>
          <p:cNvSpPr txBox="1"/>
          <p:nvPr/>
        </p:nvSpPr>
        <p:spPr>
          <a:xfrm>
            <a:off x="838200" y="4627666"/>
            <a:ext cx="4659922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Numbers</a:t>
            </a:r>
            <a:endParaRPr lang="en-US" sz="2800" b="1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C1E20-1397-D64F-9444-D842BF9187F4}"/>
              </a:ext>
            </a:extLst>
          </p:cNvPr>
          <p:cNvSpPr txBox="1"/>
          <p:nvPr/>
        </p:nvSpPr>
        <p:spPr>
          <a:xfrm>
            <a:off x="6248399" y="4627665"/>
            <a:ext cx="5105398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Not numbers</a:t>
            </a:r>
            <a:endParaRPr lang="en-US" sz="2800" b="1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9" grpId="0" animBg="1"/>
      <p:bldP spid="10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D13-2765-8B4A-8CE1-21A360C8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OR CATEGORICAL?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0B2613-92B2-0945-9EEC-1382351FE27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ADA888-8627-BD42-9449-ADBDBA02AE07}"/>
              </a:ext>
            </a:extLst>
          </p:cNvPr>
          <p:cNvSpPr txBox="1"/>
          <p:nvPr/>
        </p:nvSpPr>
        <p:spPr>
          <a:xfrm>
            <a:off x="3342411" y="2377003"/>
            <a:ext cx="2216727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Weight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25232-418D-2947-B99D-64AD5141AB93}"/>
              </a:ext>
            </a:extLst>
          </p:cNvPr>
          <p:cNvSpPr txBox="1"/>
          <p:nvPr/>
        </p:nvSpPr>
        <p:spPr>
          <a:xfrm>
            <a:off x="4231986" y="1492993"/>
            <a:ext cx="2833254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True/false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691E9-78BD-1E45-9C99-4A2003A564AB}"/>
              </a:ext>
            </a:extLst>
          </p:cNvPr>
          <p:cNvSpPr txBox="1"/>
          <p:nvPr/>
        </p:nvSpPr>
        <p:spPr>
          <a:xfrm>
            <a:off x="5825840" y="2377003"/>
            <a:ext cx="2528452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Tax rates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9E85B-D207-8E48-BEA4-4959145EB846}"/>
              </a:ext>
            </a:extLst>
          </p:cNvPr>
          <p:cNvSpPr txBox="1"/>
          <p:nvPr/>
        </p:nvSpPr>
        <p:spPr>
          <a:xfrm>
            <a:off x="1336387" y="1485900"/>
            <a:ext cx="2546350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Income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49D93-4CDE-9C40-8882-22E44CE14088}"/>
              </a:ext>
            </a:extLst>
          </p:cNvPr>
          <p:cNvSpPr txBox="1"/>
          <p:nvPr/>
        </p:nvSpPr>
        <p:spPr>
          <a:xfrm>
            <a:off x="5216237" y="3259200"/>
            <a:ext cx="2216728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Gender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F721F-6A56-F445-95B8-C4D05876B139}"/>
              </a:ext>
            </a:extLst>
          </p:cNvPr>
          <p:cNvSpPr txBox="1"/>
          <p:nvPr/>
        </p:nvSpPr>
        <p:spPr>
          <a:xfrm>
            <a:off x="1336387" y="3268106"/>
            <a:ext cx="3575050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Political party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C8FAD-327A-AB47-A340-F853B400F325}"/>
              </a:ext>
            </a:extLst>
          </p:cNvPr>
          <p:cNvSpPr txBox="1"/>
          <p:nvPr/>
        </p:nvSpPr>
        <p:spPr>
          <a:xfrm>
            <a:off x="1336386" y="2377003"/>
            <a:ext cx="1739324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State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4420-B42B-5249-A1A6-2347BF4A0F10}"/>
              </a:ext>
            </a:extLst>
          </p:cNvPr>
          <p:cNvSpPr txBox="1"/>
          <p:nvPr/>
        </p:nvSpPr>
        <p:spPr>
          <a:xfrm>
            <a:off x="6299290" y="4141397"/>
            <a:ext cx="1750202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Year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96518-60BE-6043-8499-ABD19FF4E811}"/>
              </a:ext>
            </a:extLst>
          </p:cNvPr>
          <p:cNvSpPr txBox="1"/>
          <p:nvPr/>
        </p:nvSpPr>
        <p:spPr>
          <a:xfrm>
            <a:off x="1336386" y="4143210"/>
            <a:ext cx="4659923" cy="255454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• Strongly agree</a:t>
            </a:r>
          </a:p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• Agree</a:t>
            </a:r>
          </a:p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• Disagree</a:t>
            </a:r>
          </a:p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• Strongly disagree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029EA-DFD8-AE41-AB65-96C1460B04B3}"/>
              </a:ext>
            </a:extLst>
          </p:cNvPr>
          <p:cNvSpPr txBox="1"/>
          <p:nvPr/>
        </p:nvSpPr>
        <p:spPr>
          <a:xfrm>
            <a:off x="8620994" y="1492993"/>
            <a:ext cx="2380274" cy="255454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• 18–25</a:t>
            </a:r>
          </a:p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• 26–34</a:t>
            </a:r>
          </a:p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• 35–44</a:t>
            </a:r>
          </a:p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• 45–54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AD68B-93E4-6B4C-B8C0-D9E7CC0E33B6}"/>
              </a:ext>
            </a:extLst>
          </p:cNvPr>
          <p:cNvSpPr txBox="1"/>
          <p:nvPr/>
        </p:nvSpPr>
        <p:spPr>
          <a:xfrm>
            <a:off x="6299290" y="5104046"/>
            <a:ext cx="2726946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Happiness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EDD8E-F2D8-9A44-8990-B6C24548B5E7}"/>
              </a:ext>
            </a:extLst>
          </p:cNvPr>
          <p:cNvSpPr txBox="1"/>
          <p:nvPr/>
        </p:nvSpPr>
        <p:spPr>
          <a:xfrm>
            <a:off x="6299290" y="5997259"/>
            <a:ext cx="3869946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Day of the week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EE1C0-8BFC-424C-A53F-8101C4FE40C0}"/>
              </a:ext>
            </a:extLst>
          </p:cNvPr>
          <p:cNvSpPr txBox="1"/>
          <p:nvPr/>
        </p:nvSpPr>
        <p:spPr>
          <a:xfrm>
            <a:off x="9251066" y="5104046"/>
            <a:ext cx="1292243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Age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7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D13-2765-8B4A-8CE1-21A360C8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4"/>
            <a:ext cx="10515600" cy="1333037"/>
          </a:xfrm>
        </p:spPr>
        <p:txBody>
          <a:bodyPr>
            <a:normAutofit fontScale="90000"/>
          </a:bodyPr>
          <a:lstStyle/>
          <a:p>
            <a:r>
              <a:rPr lang="en-US" dirty="0"/>
              <a:t>LIFE EXPECTANCY </a:t>
            </a:r>
            <a:br>
              <a:rPr lang="en-US" dirty="0"/>
            </a:br>
            <a:r>
              <a:rPr lang="en-US" dirty="0"/>
              <a:t>IS NOT THE FULL STORY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0B2613-92B2-0945-9EEC-1382351FE27C}"/>
              </a:ext>
            </a:extLst>
          </p:cNvPr>
          <p:cNvCxnSpPr/>
          <p:nvPr/>
        </p:nvCxnSpPr>
        <p:spPr>
          <a:xfrm>
            <a:off x="4191000" y="1524496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EEB8DF-B3C0-414D-945D-CDC6ED34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0243"/>
            <a:ext cx="9337963" cy="51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5145-A840-3D4F-84EE-7B0D2858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DIFFERENCES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1247A8-FE5F-AB48-A618-9A94A5C9854D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0909065-0BEF-044E-B34B-E260EBFD1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242187"/>
              </p:ext>
            </p:extLst>
          </p:nvPr>
        </p:nvGraphicFramePr>
        <p:xfrm>
          <a:off x="304800" y="1620982"/>
          <a:ext cx="502920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8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4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avg</a:t>
                      </a:r>
                      <a:endParaRPr sz="24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East Asia &amp; 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Europe &amp; Central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Latin America &amp; Caribbean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Middle East &amp; North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South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Sub-Saharan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4.181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5632B1B-9E1B-BA43-8FDC-161C8EED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29542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9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D41B6-5EA5-D442-A96C-FC1185B102C7}"/>
              </a:ext>
            </a:extLst>
          </p:cNvPr>
          <p:cNvSpPr/>
          <p:nvPr/>
        </p:nvSpPr>
        <p:spPr>
          <a:xfrm>
            <a:off x="311151" y="563880"/>
            <a:ext cx="11576049" cy="461665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model2 </a:t>
            </a:r>
            <a:r>
              <a:rPr lang="en-US" sz="24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happiness_score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region, data </a:t>
            </a:r>
            <a:r>
              <a:rPr lang="en-US" sz="24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world_happiness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212B708-68B4-0D43-805E-E2F9E8CFC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095843"/>
              </p:ext>
            </p:extLst>
          </p:nvPr>
        </p:nvGraphicFramePr>
        <p:xfrm>
          <a:off x="311151" y="1295400"/>
          <a:ext cx="11576050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  <a:endParaRPr sz="20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regionEurope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&amp; Central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regionLatin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America &amp; Caribbean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regionMiddle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East &amp; North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regionNorth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regionSouth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-1.037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-2.631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regionSub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-Saharan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-1.437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-5.544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65BE568-7251-3948-ACA1-8B3CB848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4735175"/>
            <a:ext cx="102235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D41B6-5EA5-D442-A96C-FC1185B102C7}"/>
              </a:ext>
            </a:extLst>
          </p:cNvPr>
          <p:cNvSpPr/>
          <p:nvPr/>
        </p:nvSpPr>
        <p:spPr>
          <a:xfrm>
            <a:off x="311151" y="563880"/>
            <a:ext cx="11576049" cy="461665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model2 </a:t>
            </a:r>
            <a:r>
              <a:rPr lang="en-US" sz="24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happiness_score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region, data </a:t>
            </a:r>
            <a:r>
              <a:rPr lang="en-US" sz="24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world_happiness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212B708-68B4-0D43-805E-E2F9E8CFC1E5}"/>
              </a:ext>
            </a:extLst>
          </p:cNvPr>
          <p:cNvGraphicFramePr>
            <a:graphicFrameLocks/>
          </p:cNvGraphicFramePr>
          <p:nvPr/>
        </p:nvGraphicFramePr>
        <p:xfrm>
          <a:off x="311151" y="1295400"/>
          <a:ext cx="11576050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  <a:endParaRPr sz="20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regionEurope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&amp; Central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regionLatin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America &amp; Caribbean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regionMiddle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East &amp; North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regionNorth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regionSouth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-1.037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-2.631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regionSub</a:t>
                      </a: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-Saharan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-1.437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-5.544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6FD036-BED9-4C4F-81A2-2F001415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1" y="5064148"/>
            <a:ext cx="11707091" cy="16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FD036-BED9-4C4F-81A2-2F001415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427980"/>
            <a:ext cx="11707091" cy="162509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A749485-BAD8-0346-B00D-7B355820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IN EAST ASIA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2714B-0CCE-DD42-B064-FC22B1902E4F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263BE0-68B0-E44F-A0D3-0ED381EC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3429000"/>
            <a:ext cx="8001000" cy="1647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18576-0F86-9241-9921-A3558F55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5714999"/>
            <a:ext cx="3095459" cy="4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FE8B-F6A8-3142-A3DF-EC94DD0C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2CACB-704B-F74F-88BC-999DE12C06AB}"/>
              </a:ext>
            </a:extLst>
          </p:cNvPr>
          <p:cNvSpPr/>
          <p:nvPr/>
        </p:nvSpPr>
        <p:spPr>
          <a:xfrm>
            <a:off x="2503446" y="1707408"/>
            <a:ext cx="7180386" cy="76944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Slopes and intercepts again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7CDB6E-AE65-4E4B-94AD-33164BBE2155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2C3C2F-239D-3447-B50A-933B061F3251}"/>
              </a:ext>
            </a:extLst>
          </p:cNvPr>
          <p:cNvSpPr/>
          <p:nvPr/>
        </p:nvSpPr>
        <p:spPr>
          <a:xfrm>
            <a:off x="1275433" y="2838139"/>
            <a:ext cx="9664122" cy="76944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Regression with categorical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8DAD6-A8A6-F24B-94AE-B3578C602D15}"/>
              </a:ext>
            </a:extLst>
          </p:cNvPr>
          <p:cNvSpPr/>
          <p:nvPr/>
        </p:nvSpPr>
        <p:spPr>
          <a:xfrm>
            <a:off x="3522984" y="3968870"/>
            <a:ext cx="5169019" cy="76944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Multiple regression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754635-E873-F841-8113-5487E1001039}"/>
              </a:ext>
            </a:extLst>
          </p:cNvPr>
          <p:cNvCxnSpPr/>
          <p:nvPr/>
        </p:nvCxnSpPr>
        <p:spPr>
          <a:xfrm>
            <a:off x="1756510" y="3782505"/>
            <a:ext cx="898378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E005EF-67BF-C044-ACAC-3D2281A536CC}"/>
              </a:ext>
            </a:extLst>
          </p:cNvPr>
          <p:cNvSpPr/>
          <p:nvPr/>
        </p:nvSpPr>
        <p:spPr>
          <a:xfrm>
            <a:off x="3164265" y="5099600"/>
            <a:ext cx="5886455" cy="76944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Interpretation practice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FD036-BED9-4C4F-81A2-2F001415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7" y="1475829"/>
            <a:ext cx="11707091" cy="1625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D2434F-02BF-124C-90DB-4618B7FD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3604012"/>
            <a:ext cx="7969251" cy="1641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0D5F9-702D-A042-A215-2ACDFE09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5748465"/>
            <a:ext cx="5240483" cy="95668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A749485-BAD8-0346-B00D-7B355820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IN EUROPE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2714B-0CCE-DD42-B064-FC22B1902E4F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212B708-68B4-0D43-805E-E2F9E8CFC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026214"/>
              </p:ext>
            </p:extLst>
          </p:nvPr>
        </p:nvGraphicFramePr>
        <p:xfrm>
          <a:off x="311150" y="1699106"/>
          <a:ext cx="608965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5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regionEurope</a:t>
                      </a: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&amp; Central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regionLatin</a:t>
                      </a: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America &amp; Caribbean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regionMiddle</a:t>
                      </a: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East &amp; North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regionNorth</a:t>
                      </a: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regionSouth</a:t>
                      </a: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-1.037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regionSub</a:t>
                      </a: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-Saharan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-1.437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99C101-A4DC-A441-9CC9-C81838743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67939"/>
              </p:ext>
            </p:extLst>
          </p:nvPr>
        </p:nvGraphicFramePr>
        <p:xfrm>
          <a:off x="6851650" y="1699106"/>
          <a:ext cx="502920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8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4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avg</a:t>
                      </a:r>
                      <a:endParaRPr sz="24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East Asia &amp; 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Europe &amp; Central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Latin America &amp; Caribbean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Middle East &amp; North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South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Sub-Saharan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4.181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D7A72C-68CE-8747-BE59-E999405A9B73}"/>
              </a:ext>
            </a:extLst>
          </p:cNvPr>
          <p:cNvSpPr txBox="1"/>
          <p:nvPr/>
        </p:nvSpPr>
        <p:spPr>
          <a:xfrm>
            <a:off x="311150" y="710625"/>
            <a:ext cx="60896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Regression coefficients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848F0-A769-FE46-8227-45B5B9193A35}"/>
              </a:ext>
            </a:extLst>
          </p:cNvPr>
          <p:cNvSpPr txBox="1"/>
          <p:nvPr/>
        </p:nvSpPr>
        <p:spPr>
          <a:xfrm>
            <a:off x="6845300" y="704857"/>
            <a:ext cx="50355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Averages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C7D3-4196-5E4B-B6B1-A4BE9BFA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102E58-B0BA-414F-801F-3EB0DFA8F092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4D7097-7F79-D845-817C-1B4A1449DB95}"/>
              </a:ext>
            </a:extLst>
          </p:cNvPr>
          <p:cNvSpPr txBox="1"/>
          <p:nvPr/>
        </p:nvSpPr>
        <p:spPr>
          <a:xfrm>
            <a:off x="1093732" y="1485900"/>
            <a:ext cx="10004535" cy="15696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On average, y is </a:t>
            </a:r>
            <a:r>
              <a:rPr lang="el-G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β</a:t>
            </a:r>
            <a:r>
              <a:rPr lang="en-US" sz="4800" b="1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</a:t>
            </a:r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 units larger (or smaller) in </a:t>
            </a:r>
            <a:r>
              <a:rPr lang="en-US" sz="4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x</a:t>
            </a:r>
            <a:r>
              <a:rPr lang="en-US" sz="4800" b="1" baseline="-25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</a:t>
            </a:r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, compared to x</a:t>
            </a:r>
            <a:r>
              <a:rPr lang="en-US" sz="4800" b="1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</a:t>
            </a:r>
            <a:endParaRPr lang="en-US" sz="3600" baseline="-25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65DC-1D98-C541-A1E6-38C18B727007}"/>
              </a:ext>
            </a:extLst>
          </p:cNvPr>
          <p:cNvSpPr txBox="1"/>
          <p:nvPr/>
        </p:nvSpPr>
        <p:spPr>
          <a:xfrm>
            <a:off x="1856116" y="3429000"/>
            <a:ext cx="850746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On average, national happiness is 1.65 points higher in North America than in East Asia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D4F-DC5F-764E-8D00-4D508CA52354}"/>
              </a:ext>
            </a:extLst>
          </p:cNvPr>
          <p:cNvSpPr txBox="1"/>
          <p:nvPr/>
        </p:nvSpPr>
        <p:spPr>
          <a:xfrm>
            <a:off x="1333307" y="4703095"/>
            <a:ext cx="952538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On average, compared to East Asia, national happiness is 1.44 points lower in Sub Saharan Africa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8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D13-2765-8B4A-8CE1-21A360C8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CLOSER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EB8DF-B3C0-414D-945D-CDC6ED34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3" y="1223820"/>
            <a:ext cx="10141527" cy="56341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C23787-21A6-8D41-8119-ACA669B2E32D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8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CC4B-7EFD-8E4C-9FBB-B0617A74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7128"/>
            <a:ext cx="10515600" cy="2840183"/>
          </a:xfrm>
        </p:spPr>
        <p:txBody>
          <a:bodyPr>
            <a:normAutofit/>
          </a:bodyPr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121D-C61D-BE47-A7D2-AD12B94BE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5F18F-7D72-FE4D-820C-6CA6AF9697B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5D09C-A866-7044-A78D-B4DBE71FA637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16944-F103-CD44-ACCD-06E5187B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SLIDERS AND SWITCHES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DA19F-BC8D-3043-A859-4CD60854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55" y="4215508"/>
            <a:ext cx="8444345" cy="1562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E7377-8EE4-3045-874B-8BAE03465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55" y="1980828"/>
            <a:ext cx="6352886" cy="439574"/>
          </a:xfrm>
          <a:prstGeom prst="rect">
            <a:avLst/>
          </a:prstGeom>
        </p:spPr>
      </p:pic>
      <p:pic>
        <p:nvPicPr>
          <p:cNvPr id="3074" name="Picture 2" descr="Image result for sliding light switch">
            <a:extLst>
              <a:ext uri="{FF2B5EF4-FFF2-40B4-BE49-F238E27FC236}">
                <a16:creationId xmlns:a16="http://schemas.microsoft.com/office/drawing/2014/main" id="{8BDCC43D-927A-F546-9CB9-31D6CD44A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6" r="29205"/>
          <a:stretch/>
        </p:blipFill>
        <p:spPr bwMode="auto">
          <a:xfrm>
            <a:off x="1167113" y="1621931"/>
            <a:ext cx="1269568" cy="1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ight switches">
            <a:extLst>
              <a:ext uri="{FF2B5EF4-FFF2-40B4-BE49-F238E27FC236}">
                <a16:creationId xmlns:a16="http://schemas.microsoft.com/office/drawing/2014/main" id="{F9E3DFB4-3223-904B-9F35-BEC518163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4152948"/>
            <a:ext cx="2981494" cy="216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3508A-2EB5-EE4C-9300-8B9960F7160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13DA-2B01-0D4F-B6E9-8C73C2BB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AT ONCE!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EE3B85-8D0B-0B45-B736-2D1F4D09BF5A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multiple light switch dimmer">
            <a:extLst>
              <a:ext uri="{FF2B5EF4-FFF2-40B4-BE49-F238E27FC236}">
                <a16:creationId xmlns:a16="http://schemas.microsoft.com/office/drawing/2014/main" id="{86142361-9CB1-1840-8B12-6067C6286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485900"/>
            <a:ext cx="2590799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75491-EBF0-8149-8A4A-99502B12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2467380"/>
            <a:ext cx="8712244" cy="1395833"/>
          </a:xfrm>
          <a:prstGeom prst="rect">
            <a:avLst/>
          </a:prstGeom>
        </p:spPr>
      </p:pic>
      <p:pic>
        <p:nvPicPr>
          <p:cNvPr id="7" name="Picture 2" descr="music technology guitar key electronic button switch board electronics audio synthesizer musical keyboard electronic instrument analog synthesizer mixing console">
            <a:extLst>
              <a:ext uri="{FF2B5EF4-FFF2-40B4-BE49-F238E27FC236}">
                <a16:creationId xmlns:a16="http://schemas.microsoft.com/office/drawing/2014/main" id="{CB3DE6F9-A188-8B42-837A-42479044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9" y="3587063"/>
            <a:ext cx="3591791" cy="239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3AE9-274A-AA49-9806-98795994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HAPPINESS ~ LIFE +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AA89C-29BE-A945-9781-00A35B1B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85900"/>
            <a:ext cx="5029200" cy="4572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F08E4E-3EC0-B248-B3AD-11B2D37192D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5F102BE-645E-DE44-8051-E23C9AD3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2" y="1485900"/>
            <a:ext cx="502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2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4B2F9543-661F-C54A-B439-569E7609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731404"/>
              </p:ext>
            </p:extLst>
          </p:nvPr>
        </p:nvGraphicFramePr>
        <p:xfrm>
          <a:off x="311151" y="1295400"/>
          <a:ext cx="11728451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lower_ci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upper_ci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-2.215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-3.983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-3.313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-1.116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life_expectancy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13.73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DAB22DE-8146-9444-A6D6-1C9A4BE5A16F}"/>
              </a:ext>
            </a:extLst>
          </p:cNvPr>
          <p:cNvSpPr/>
          <p:nvPr/>
        </p:nvSpPr>
        <p:spPr>
          <a:xfrm>
            <a:off x="311151" y="273159"/>
            <a:ext cx="11728451" cy="954107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model_life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happiness_score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life_expectancy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data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world_happiness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D985D-C413-0F45-A583-B15DD19BA0BA}"/>
              </a:ext>
            </a:extLst>
          </p:cNvPr>
          <p:cNvSpPr/>
          <p:nvPr/>
        </p:nvSpPr>
        <p:spPr>
          <a:xfrm>
            <a:off x="311151" y="3649534"/>
            <a:ext cx="11728449" cy="954107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model_school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happiness_score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school_enrollment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data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world_happiness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86615DC-1FBD-B540-9B9A-C8291AAC0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529085"/>
              </p:ext>
            </p:extLst>
          </p:nvPr>
        </p:nvGraphicFramePr>
        <p:xfrm>
          <a:off x="311151" y="4724400"/>
          <a:ext cx="1172845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4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4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lower_ci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school_enrollment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13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3AE9-274A-AA49-9806-98795994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AT THE SAME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F08E4E-3EC0-B248-B3AD-11B2D37192D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AD2863-8F52-324C-A937-6C5888ADD6AD}"/>
              </a:ext>
            </a:extLst>
          </p:cNvPr>
          <p:cNvSpPr txBox="1"/>
          <p:nvPr/>
        </p:nvSpPr>
        <p:spPr>
          <a:xfrm>
            <a:off x="1201882" y="1669476"/>
            <a:ext cx="9788236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Life expectancy and school enrollment both explain some variation in happiness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2D085-B6B2-7946-96AD-8CCFA9D77C69}"/>
              </a:ext>
            </a:extLst>
          </p:cNvPr>
          <p:cNvSpPr txBox="1"/>
          <p:nvPr/>
        </p:nvSpPr>
        <p:spPr>
          <a:xfrm>
            <a:off x="1917044" y="5426370"/>
            <a:ext cx="835791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Some of that explanation is shared!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CD64-F914-9C43-BD7D-3DA30641445A}"/>
              </a:ext>
            </a:extLst>
          </p:cNvPr>
          <p:cNvSpPr txBox="1"/>
          <p:nvPr/>
        </p:nvSpPr>
        <p:spPr>
          <a:xfrm>
            <a:off x="1201882" y="4178997"/>
            <a:ext cx="978823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On its own, a 1% increase in school enrollment is associated with a 0.05 point increase in happiness, on average</a:t>
            </a:r>
            <a:endParaRPr lang="en-US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6B624-9170-B748-A08A-FD437D57C24B}"/>
              </a:ext>
            </a:extLst>
          </p:cNvPr>
          <p:cNvSpPr txBox="1"/>
          <p:nvPr/>
        </p:nvSpPr>
        <p:spPr>
          <a:xfrm>
            <a:off x="1020041" y="3099939"/>
            <a:ext cx="1015191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On its own, a 1 year increase in school enrollment is associated with a 0.105 point increase in happiness, on average</a:t>
            </a:r>
            <a:endParaRPr lang="en-US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12192000" cy="2879724"/>
          </a:xfrm>
        </p:spPr>
        <p:txBody>
          <a:bodyPr/>
          <a:lstStyle/>
          <a:p>
            <a:r>
              <a:rPr lang="en-US" spc="1000" dirty="0"/>
              <a:t>SLOPES AND INTERCEPTS AGAIN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77CD8-76C1-9843-BCBE-7D1C22198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6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AB22DE-8146-9444-A6D6-1C9A4BE5A16F}"/>
              </a:ext>
            </a:extLst>
          </p:cNvPr>
          <p:cNvSpPr/>
          <p:nvPr/>
        </p:nvSpPr>
        <p:spPr>
          <a:xfrm>
            <a:off x="311151" y="273159"/>
            <a:ext cx="11728449" cy="1384995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model_life_school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happiness_score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life_expectancy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school_enrollment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data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world_happiness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C2E65C6-EEE5-334B-8018-794AFF37A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604267"/>
              </p:ext>
            </p:extLst>
          </p:nvPr>
        </p:nvGraphicFramePr>
        <p:xfrm>
          <a:off x="311151" y="1965960"/>
          <a:ext cx="11734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lower_ci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-2.111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-2.529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-3.767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life_expectancy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7.447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school_enrollment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62A6776-35DE-CC4F-909A-E7870B0D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5309639"/>
            <a:ext cx="8369079" cy="365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FE7F9-C473-9E40-890E-F095901A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1" y="5926744"/>
            <a:ext cx="11360727" cy="3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9542-8DBB-7C47-B807-33471E04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VARIATION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D03FBB-1A96-834E-B34F-2B80208070D7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02A13C-D99A-8244-BE77-660221DCFA27}"/>
              </a:ext>
            </a:extLst>
          </p:cNvPr>
          <p:cNvSpPr txBox="1"/>
          <p:nvPr/>
        </p:nvSpPr>
        <p:spPr>
          <a:xfrm>
            <a:off x="1459584" y="1485900"/>
            <a:ext cx="927283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Each x in the model explains some portion of the variation in y</a:t>
            </a:r>
            <a:endParaRPr lang="en-US" sz="3600" baseline="-25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6DA8-7F86-784B-BB60-FC7B7E811D75}"/>
              </a:ext>
            </a:extLst>
          </p:cNvPr>
          <p:cNvSpPr txBox="1"/>
          <p:nvPr/>
        </p:nvSpPr>
        <p:spPr>
          <a:xfrm>
            <a:off x="2919844" y="3429000"/>
            <a:ext cx="63523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This will often change the simple regression coefficients</a:t>
            </a:r>
            <a:endParaRPr lang="en-US" sz="2000" baseline="-25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6C8FD-D03B-7143-A23D-9D991D4EBCFA}"/>
              </a:ext>
            </a:extLst>
          </p:cNvPr>
          <p:cNvSpPr txBox="1"/>
          <p:nvPr/>
        </p:nvSpPr>
        <p:spPr>
          <a:xfrm>
            <a:off x="2919843" y="4703095"/>
            <a:ext cx="635230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Interpretation is a little trickier, since you can only ever move </a:t>
            </a:r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one</a:t>
            </a:r>
            <a:r>
              <a:rPr lang="en-US" sz="3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 switch or slider (or variable)</a:t>
            </a:r>
            <a:endParaRPr lang="en-US" sz="2000" baseline="-25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C94D-041C-F749-B174-86832D0F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12127-A5B5-454B-929C-DA3DA0A92C4A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1D8994-325C-AE45-B40E-A300E3D4CB39}"/>
              </a:ext>
            </a:extLst>
          </p:cNvPr>
          <p:cNvSpPr txBox="1"/>
          <p:nvPr/>
        </p:nvSpPr>
        <p:spPr>
          <a:xfrm>
            <a:off x="702441" y="1485900"/>
            <a:ext cx="10787117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Taking all other variables in the model into account, a one unit increase in </a:t>
            </a:r>
            <a:r>
              <a:rPr lang="en-US" sz="4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x</a:t>
            </a:r>
            <a:r>
              <a:rPr lang="en-US" sz="4800" b="1" baseline="-25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</a:t>
            </a:r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 is associated with a </a:t>
            </a:r>
            <a:r>
              <a:rPr lang="el-G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β</a:t>
            </a:r>
            <a:r>
              <a:rPr lang="en-US" sz="4800" b="1" baseline="-2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</a:t>
            </a:r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 increase (or decrease) in y, on average</a:t>
            </a:r>
            <a:endParaRPr lang="en-US" sz="3600" baseline="-25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35D03-2DD7-E742-BE2D-D88D0A7B1588}"/>
              </a:ext>
            </a:extLst>
          </p:cNvPr>
          <p:cNvSpPr txBox="1"/>
          <p:nvPr/>
        </p:nvSpPr>
        <p:spPr>
          <a:xfrm>
            <a:off x="1333308" y="4838217"/>
            <a:ext cx="952538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Controlling for school enrollment, a 1 year increase in life expectancy is associated with a 0.1 point increase in national happiness, on average</a:t>
            </a:r>
            <a:endParaRPr lang="en-US" sz="2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9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3AE9-274A-AA49-9806-98795994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82"/>
            <a:ext cx="10515600" cy="912016"/>
          </a:xfrm>
        </p:spPr>
        <p:txBody>
          <a:bodyPr>
            <a:normAutofit fontScale="90000"/>
          </a:bodyPr>
          <a:lstStyle/>
          <a:p>
            <a:r>
              <a:rPr lang="en-US" dirty="0"/>
              <a:t>HAPPINESS ~ </a:t>
            </a:r>
            <a:br>
              <a:rPr lang="en-US" dirty="0"/>
            </a:br>
            <a:r>
              <a:rPr lang="en-US" dirty="0"/>
              <a:t>LIFE + SCHOOL +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AA89C-29BE-A945-9781-00A35B1B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52155"/>
            <a:ext cx="50292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02D57-438E-584D-918D-0656568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652155"/>
            <a:ext cx="5029200" cy="4572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F08E4E-3EC0-B248-B3AD-11B2D37192DC}"/>
              </a:ext>
            </a:extLst>
          </p:cNvPr>
          <p:cNvCxnSpPr/>
          <p:nvPr/>
        </p:nvCxnSpPr>
        <p:spPr>
          <a:xfrm>
            <a:off x="4191000" y="1469078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0D2D1E-1B5A-9545-A17A-B65721256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196440"/>
            <a:ext cx="4876800" cy="34834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729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32D2C3-42A2-9F43-968F-53D6AA4C40CF}"/>
              </a:ext>
            </a:extLst>
          </p:cNvPr>
          <p:cNvSpPr/>
          <p:nvPr/>
        </p:nvSpPr>
        <p:spPr>
          <a:xfrm>
            <a:off x="311151" y="273159"/>
            <a:ext cx="11576049" cy="1015663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model_life_school_region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happiness_score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life_expectancy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school_enrollment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region, </a:t>
            </a:r>
          </a:p>
          <a:p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data </a:t>
            </a:r>
            <a:r>
              <a:rPr lang="en-US" sz="20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world_happiness</a:t>
            </a:r>
            <a:r>
              <a:rPr lang="en-US" sz="20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E283163-1373-3B47-9C12-976B18205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358611"/>
              </p:ext>
            </p:extLst>
          </p:nvPr>
        </p:nvGraphicFramePr>
        <p:xfrm>
          <a:off x="311151" y="1485900"/>
          <a:ext cx="1157604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1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  <a:endParaRPr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-2.821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-2.083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life_expectancy</a:t>
                      </a:r>
                      <a:endParaRPr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school_enrollment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regionEurope &amp; Central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regionLatin</a:t>
                      </a:r>
                      <a:r>
                        <a:rPr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America &amp; Caribbean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regionMiddle</a:t>
                      </a:r>
                      <a:r>
                        <a:rPr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East &amp; North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regionNorth</a:t>
                      </a:r>
                      <a:r>
                        <a:rPr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regionSouth</a:t>
                      </a:r>
                      <a:r>
                        <a:rPr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regionSub</a:t>
                      </a:r>
                      <a:r>
                        <a:rPr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-Saharan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2CA39EA-1972-2B4B-910C-70FC65AD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78" y="5309767"/>
            <a:ext cx="8712244" cy="13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9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A36B4-AC12-4F4B-9FFE-1341815ADDB5}"/>
              </a:ext>
            </a:extLst>
          </p:cNvPr>
          <p:cNvSpPr txBox="1"/>
          <p:nvPr/>
        </p:nvSpPr>
        <p:spPr>
          <a:xfrm>
            <a:off x="1033797" y="510570"/>
            <a:ext cx="1012440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Controlling for school enrollment and region, a 1 year increase in life expectancy is associated with a 0.102 point increase in national happiness, on average</a:t>
            </a:r>
            <a:endParaRPr lang="en-US" sz="2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43B3-ED11-9B49-B1E9-9BFC53758E5E}"/>
              </a:ext>
            </a:extLst>
          </p:cNvPr>
          <p:cNvSpPr txBox="1"/>
          <p:nvPr/>
        </p:nvSpPr>
        <p:spPr>
          <a:xfrm>
            <a:off x="1033797" y="2242389"/>
            <a:ext cx="1012440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Controlling for life expectancy and region, a 1% increase in school enrollment is associated with a 0.008 point increase in national happiness, on average</a:t>
            </a:r>
            <a:endParaRPr lang="en-US" sz="2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44839-3411-154C-84B3-0D1FCD31512C}"/>
              </a:ext>
            </a:extLst>
          </p:cNvPr>
          <p:cNvSpPr txBox="1"/>
          <p:nvPr/>
        </p:nvSpPr>
        <p:spPr>
          <a:xfrm>
            <a:off x="228600" y="3974208"/>
            <a:ext cx="117347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On average, controlling for life expectancy and school enrollment, North America is 1.114 points happier than East Asia </a:t>
            </a:r>
            <a:endParaRPr lang="en-US" sz="2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DFA4A-95DB-6C4B-BE66-8AD8366DCD7E}"/>
              </a:ext>
            </a:extLst>
          </p:cNvPr>
          <p:cNvSpPr txBox="1"/>
          <p:nvPr/>
        </p:nvSpPr>
        <p:spPr>
          <a:xfrm>
            <a:off x="228600" y="5213585"/>
            <a:ext cx="1173479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On average, controlling for life expectancy and school enrollment, South Asia is 0.249 points less happier than East Asia </a:t>
            </a:r>
            <a:endParaRPr lang="en-US" sz="2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9791"/>
            <a:ext cx="12192000" cy="2280371"/>
          </a:xfrm>
        </p:spPr>
        <p:txBody>
          <a:bodyPr>
            <a:normAutofit/>
          </a:bodyPr>
          <a:lstStyle/>
          <a:p>
            <a:r>
              <a:rPr lang="en-US" dirty="0"/>
              <a:t>INTERPRETATION PRACTICE</a:t>
            </a:r>
            <a:endParaRPr lang="en-US" spc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4841-D5DB-874A-BAF2-124C80FC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63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C3C885-7421-8E4D-8E54-76C2E752C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94"/>
          <a:stretch/>
        </p:blipFill>
        <p:spPr>
          <a:xfrm>
            <a:off x="3048000" y="0"/>
            <a:ext cx="9136084" cy="670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52231-1B7E-9F44-9192-4B9607308356}"/>
              </a:ext>
            </a:extLst>
          </p:cNvPr>
          <p:cNvSpPr txBox="1"/>
          <p:nvPr/>
        </p:nvSpPr>
        <p:spPr>
          <a:xfrm>
            <a:off x="152401" y="1095345"/>
            <a:ext cx="289559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Not small vs. small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E7DB5-E20A-C747-8DB0-1EB554A407E2}"/>
              </a:ext>
            </a:extLst>
          </p:cNvPr>
          <p:cNvSpPr txBox="1"/>
          <p:nvPr/>
        </p:nvSpPr>
        <p:spPr>
          <a:xfrm>
            <a:off x="152400" y="1593039"/>
            <a:ext cx="28955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Class doesn’t have aide vs. class has aide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072C3-B529-9A4B-8025-7BA21DC29C39}"/>
              </a:ext>
            </a:extLst>
          </p:cNvPr>
          <p:cNvSpPr txBox="1"/>
          <p:nvPr/>
        </p:nvSpPr>
        <p:spPr>
          <a:xfrm>
            <a:off x="152398" y="2367732"/>
            <a:ext cx="28955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Student not white/Asian vs. yes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0A42-8696-D148-BFBF-5E1544447FB5}"/>
              </a:ext>
            </a:extLst>
          </p:cNvPr>
          <p:cNvSpPr txBox="1"/>
          <p:nvPr/>
        </p:nvSpPr>
        <p:spPr>
          <a:xfrm>
            <a:off x="152401" y="3142425"/>
            <a:ext cx="2895599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Student is boy vs. girl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CE807-6294-544B-96C0-FFF31E784DF3}"/>
              </a:ext>
            </a:extLst>
          </p:cNvPr>
          <p:cNvSpPr txBox="1"/>
          <p:nvPr/>
        </p:nvSpPr>
        <p:spPr>
          <a:xfrm>
            <a:off x="152401" y="3640119"/>
            <a:ext cx="28955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Student does not receive FRL vs. yes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36F27-1D7D-0347-A0C6-99B1A06A3245}"/>
              </a:ext>
            </a:extLst>
          </p:cNvPr>
          <p:cNvSpPr txBox="1"/>
          <p:nvPr/>
        </p:nvSpPr>
        <p:spPr>
          <a:xfrm>
            <a:off x="152397" y="4414812"/>
            <a:ext cx="28955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Teacher not white/Asian vs. yes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DF4EDA-138A-384A-B3F0-C858638C376E}"/>
              </a:ext>
            </a:extLst>
          </p:cNvPr>
          <p:cNvSpPr txBox="1"/>
          <p:nvPr/>
        </p:nvSpPr>
        <p:spPr>
          <a:xfrm>
            <a:off x="152401" y="5189505"/>
            <a:ext cx="2895599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Years (actual number)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2D147-84DD-7241-ACA6-F6286E713415}"/>
              </a:ext>
            </a:extLst>
          </p:cNvPr>
          <p:cNvSpPr txBox="1"/>
          <p:nvPr/>
        </p:nvSpPr>
        <p:spPr>
          <a:xfrm>
            <a:off x="152396" y="5687199"/>
            <a:ext cx="28955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Teacher does not have MA vs. yes</a:t>
            </a:r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76905-485B-8149-9C90-B5137A52F1B6}"/>
              </a:ext>
            </a:extLst>
          </p:cNvPr>
          <p:cNvSpPr txBox="1"/>
          <p:nvPr/>
        </p:nvSpPr>
        <p:spPr>
          <a:xfrm>
            <a:off x="152396" y="184666"/>
            <a:ext cx="2895598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 = test scores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EBEE36-3221-6F4A-B07A-2EE470C16516}"/>
              </a:ext>
            </a:extLst>
          </p:cNvPr>
          <p:cNvCxnSpPr>
            <a:stCxn id="4" idx="3"/>
          </p:cNvCxnSpPr>
          <p:nvPr/>
        </p:nvCxnSpPr>
        <p:spPr>
          <a:xfrm>
            <a:off x="3047999" y="1280011"/>
            <a:ext cx="609601" cy="1538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1AA21B-F4CB-994C-BDEA-B24E17FC39E3}"/>
              </a:ext>
            </a:extLst>
          </p:cNvPr>
          <p:cNvCxnSpPr>
            <a:stCxn id="5" idx="3"/>
          </p:cNvCxnSpPr>
          <p:nvPr/>
        </p:nvCxnSpPr>
        <p:spPr>
          <a:xfrm flipV="1">
            <a:off x="3047999" y="1916204"/>
            <a:ext cx="609601" cy="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D0D4A-320D-9343-B98C-0BF7885405FD}"/>
              </a:ext>
            </a:extLst>
          </p:cNvPr>
          <p:cNvCxnSpPr>
            <a:stCxn id="6" idx="3"/>
          </p:cNvCxnSpPr>
          <p:nvPr/>
        </p:nvCxnSpPr>
        <p:spPr>
          <a:xfrm flipV="1">
            <a:off x="3047997" y="2467759"/>
            <a:ext cx="609603" cy="22313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D4CB45-D40F-0448-B211-F3BAE4D3EF5E}"/>
              </a:ext>
            </a:extLst>
          </p:cNvPr>
          <p:cNvCxnSpPr>
            <a:stCxn id="7" idx="3"/>
          </p:cNvCxnSpPr>
          <p:nvPr/>
        </p:nvCxnSpPr>
        <p:spPr>
          <a:xfrm flipV="1">
            <a:off x="3048000" y="3014063"/>
            <a:ext cx="609600" cy="31302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21CD-7338-1641-9D2D-3E708DA7F5EC}"/>
              </a:ext>
            </a:extLst>
          </p:cNvPr>
          <p:cNvCxnSpPr>
            <a:stCxn id="8" idx="3"/>
          </p:cNvCxnSpPr>
          <p:nvPr/>
        </p:nvCxnSpPr>
        <p:spPr>
          <a:xfrm flipV="1">
            <a:off x="3048000" y="3640119"/>
            <a:ext cx="609600" cy="32316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952A4-2040-BE4E-A874-6CF04EE2685A}"/>
              </a:ext>
            </a:extLst>
          </p:cNvPr>
          <p:cNvCxnSpPr>
            <a:stCxn id="9" idx="3"/>
          </p:cNvCxnSpPr>
          <p:nvPr/>
        </p:nvCxnSpPr>
        <p:spPr>
          <a:xfrm flipV="1">
            <a:off x="3047996" y="4286450"/>
            <a:ext cx="609604" cy="45152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7A2EC-4887-564C-A281-D3BF7D1BF4EC}"/>
              </a:ext>
            </a:extLst>
          </p:cNvPr>
          <p:cNvCxnSpPr/>
          <p:nvPr/>
        </p:nvCxnSpPr>
        <p:spPr>
          <a:xfrm flipV="1">
            <a:off x="3048000" y="4866340"/>
            <a:ext cx="609600" cy="5179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28376-278F-3444-BEDA-2A2BE2A500ED}"/>
              </a:ext>
            </a:extLst>
          </p:cNvPr>
          <p:cNvCxnSpPr>
            <a:stCxn id="11" idx="3"/>
          </p:cNvCxnSpPr>
          <p:nvPr/>
        </p:nvCxnSpPr>
        <p:spPr>
          <a:xfrm flipV="1">
            <a:off x="3047995" y="5462804"/>
            <a:ext cx="609605" cy="54756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06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786669-5BEB-6141-9CAC-550C77BD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3389"/>
          </a:xfrm>
        </p:spPr>
        <p:txBody>
          <a:bodyPr/>
          <a:lstStyle/>
          <a:p>
            <a:r>
              <a:rPr lang="en-US" dirty="0"/>
              <a:t>FOLLOW ALONG IN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D484-6359-854D-9143-CA1AE85A4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8F0B2-F8C8-5342-9C78-5EAE4EA2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REGRESSION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675-E3DA-9E46-9F6C-4743356B4AF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6849C7-83A6-884F-AE97-06D6453413D7}"/>
              </a:ext>
            </a:extLst>
          </p:cNvPr>
          <p:cNvSpPr txBox="1"/>
          <p:nvPr/>
        </p:nvSpPr>
        <p:spPr>
          <a:xfrm>
            <a:off x="1876314" y="2274838"/>
            <a:ext cx="8439371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Explain (or predict) variation in an outcome using one or more explanatory variables</a:t>
            </a:r>
            <a:endParaRPr lang="en-US" sz="3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B0FAA-4D8E-1F40-A578-4D07BDCD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DRAWING LINES WITH STATS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8035A-A384-6647-8275-13FF96F64B8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E3F5E-9A34-464D-ADEF-38556407C1AB}"/>
                  </a:ext>
                </a:extLst>
              </p:cNvPr>
              <p:cNvSpPr txBox="1"/>
              <p:nvPr/>
            </p:nvSpPr>
            <p:spPr>
              <a:xfrm>
                <a:off x="2878643" y="1494274"/>
                <a:ext cx="6425512" cy="92333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acc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𝒚</m:t>
                          </m:r>
                        </m:e>
                      </m:acc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𝟎</m:t>
                          </m:r>
                        </m:sub>
                      </m:sSub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𝒙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</a:rPr>
                        <m:t>+</m:t>
                      </m:r>
                      <m:r>
                        <a:rPr 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 Condensed" charset="0"/>
                        </a:rPr>
                        <m:t>𝜺</m:t>
                      </m:r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E3F5E-9A34-464D-ADEF-38556407C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43" y="1494274"/>
                <a:ext cx="6425512" cy="923330"/>
              </a:xfrm>
              <a:prstGeom prst="rect">
                <a:avLst/>
              </a:prstGeom>
              <a:blipFill>
                <a:blip r:embed="rId2"/>
                <a:stretch>
                  <a:fillRect t="-1232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70D447-A7B6-F74D-94FE-41C0D302F5C4}"/>
                  </a:ext>
                </a:extLst>
              </p:cNvPr>
              <p:cNvSpPr/>
              <p:nvPr/>
            </p:nvSpPr>
            <p:spPr>
              <a:xfrm>
                <a:off x="2375255" y="2636942"/>
                <a:ext cx="222282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3600" b="1" dirty="0">
                  <a:solidFill>
                    <a:schemeClr val="accent2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70D447-A7B6-F74D-94FE-41C0D302F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2636942"/>
                <a:ext cx="2222820" cy="646331"/>
              </a:xfrm>
              <a:prstGeom prst="rect">
                <a:avLst/>
              </a:prstGeom>
              <a:blipFill>
                <a:blip r:embed="rId3"/>
                <a:stretch>
                  <a:fillRect t="-961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790AA93-FA28-6F49-9EAA-1C28E5C7D0DA}"/>
              </a:ext>
            </a:extLst>
          </p:cNvPr>
          <p:cNvSpPr/>
          <p:nvPr/>
        </p:nvSpPr>
        <p:spPr>
          <a:xfrm>
            <a:off x="5325278" y="2636942"/>
            <a:ext cx="436241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Outcome variable</a:t>
            </a:r>
            <a:endParaRPr lang="en-US" sz="36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C1662-07E0-FB41-8EB8-BF0CA860059B}"/>
                  </a:ext>
                </a:extLst>
              </p:cNvPr>
              <p:cNvSpPr/>
              <p:nvPr/>
            </p:nvSpPr>
            <p:spPr>
              <a:xfrm>
                <a:off x="2375255" y="3492524"/>
                <a:ext cx="222282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C1662-07E0-FB41-8EB8-BF0CA8600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3492524"/>
                <a:ext cx="2222820" cy="646331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F19B3E0-D112-524F-B82A-5975D7A2A90F}"/>
              </a:ext>
            </a:extLst>
          </p:cNvPr>
          <p:cNvSpPr/>
          <p:nvPr/>
        </p:nvSpPr>
        <p:spPr>
          <a:xfrm>
            <a:off x="5325279" y="3492524"/>
            <a:ext cx="43624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Explanatory variable</a:t>
            </a:r>
            <a:endParaRPr lang="en-US" sz="36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6F3D64-239A-6747-9CAF-C403FCC4C7A6}"/>
                  </a:ext>
                </a:extLst>
              </p:cNvPr>
              <p:cNvSpPr/>
              <p:nvPr/>
            </p:nvSpPr>
            <p:spPr>
              <a:xfrm>
                <a:off x="2375255" y="4348106"/>
                <a:ext cx="222282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6F3D64-239A-6747-9CAF-C403FCC4C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4348106"/>
                <a:ext cx="2222820" cy="646331"/>
              </a:xfrm>
              <a:prstGeom prst="rect">
                <a:avLst/>
              </a:prstGeom>
              <a:blipFill>
                <a:blip r:embed="rId5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797211D-501F-CD41-AE1A-41E203DC72CA}"/>
              </a:ext>
            </a:extLst>
          </p:cNvPr>
          <p:cNvSpPr/>
          <p:nvPr/>
        </p:nvSpPr>
        <p:spPr>
          <a:xfrm>
            <a:off x="5325279" y="4348106"/>
            <a:ext cx="43624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Slope</a:t>
            </a:r>
            <a:endParaRPr lang="en-US" sz="36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BB4612E-5B30-D640-8AB6-2405AA818B20}"/>
                  </a:ext>
                </a:extLst>
              </p:cNvPr>
              <p:cNvSpPr/>
              <p:nvPr/>
            </p:nvSpPr>
            <p:spPr>
              <a:xfrm>
                <a:off x="2375255" y="5203688"/>
                <a:ext cx="222282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BB4612E-5B30-D640-8AB6-2405AA818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5203688"/>
                <a:ext cx="2222820" cy="646331"/>
              </a:xfrm>
              <a:prstGeom prst="rect">
                <a:avLst/>
              </a:prstGeom>
              <a:blipFill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E1FDD53-8DEC-524A-A327-9C01748964F5}"/>
              </a:ext>
            </a:extLst>
          </p:cNvPr>
          <p:cNvSpPr/>
          <p:nvPr/>
        </p:nvSpPr>
        <p:spPr>
          <a:xfrm>
            <a:off x="5325279" y="5203688"/>
            <a:ext cx="43624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y intercept</a:t>
            </a:r>
            <a:endParaRPr lang="en-US" sz="36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F712C-F49E-0E4C-9987-3B30074EC76D}"/>
                  </a:ext>
                </a:extLst>
              </p:cNvPr>
              <p:cNvSpPr/>
              <p:nvPr/>
            </p:nvSpPr>
            <p:spPr>
              <a:xfrm>
                <a:off x="2375255" y="6059269"/>
                <a:ext cx="222282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 Condensed" charset="0"/>
                        </a:rPr>
                        <m:t>𝜺</m:t>
                      </m:r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  <a:effectLst/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F712C-F49E-0E4C-9987-3B30074EC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5" y="6059269"/>
                <a:ext cx="222282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DE9E8C0-25F3-744D-BC7D-77EBA7941CF0}"/>
              </a:ext>
            </a:extLst>
          </p:cNvPr>
          <p:cNvSpPr/>
          <p:nvPr/>
        </p:nvSpPr>
        <p:spPr>
          <a:xfrm>
            <a:off x="5325279" y="6059269"/>
            <a:ext cx="43624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Error (residuals)</a:t>
            </a:r>
            <a:endParaRPr lang="en-US" sz="36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6D0585-C538-2C4F-B92E-72808B793D4E}"/>
              </a:ext>
            </a:extLst>
          </p:cNvPr>
          <p:cNvSpPr/>
          <p:nvPr/>
        </p:nvSpPr>
        <p:spPr>
          <a:xfrm>
            <a:off x="961329" y="2636942"/>
            <a:ext cx="10503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y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D169CE-4382-4D44-B2C8-F31ECCB3ED88}"/>
              </a:ext>
            </a:extLst>
          </p:cNvPr>
          <p:cNvSpPr/>
          <p:nvPr/>
        </p:nvSpPr>
        <p:spPr>
          <a:xfrm>
            <a:off x="961329" y="3492524"/>
            <a:ext cx="10503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x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310EE0-B24A-BA41-8580-D154880C0267}"/>
              </a:ext>
            </a:extLst>
          </p:cNvPr>
          <p:cNvSpPr/>
          <p:nvPr/>
        </p:nvSpPr>
        <p:spPr>
          <a:xfrm>
            <a:off x="961329" y="4348106"/>
            <a:ext cx="10503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05869-EF50-2F46-9BAA-EA2C9BD681F7}"/>
              </a:ext>
            </a:extLst>
          </p:cNvPr>
          <p:cNvSpPr/>
          <p:nvPr/>
        </p:nvSpPr>
        <p:spPr>
          <a:xfrm>
            <a:off x="961329" y="5203688"/>
            <a:ext cx="10503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b</a:t>
            </a:r>
            <a:endParaRPr lang="en-US" sz="3600" b="1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0C92E3-D79D-5E45-ACF7-B5F91F5DCC2B}"/>
                  </a:ext>
                </a:extLst>
              </p:cNvPr>
              <p:cNvSpPr txBox="1"/>
              <p:nvPr/>
            </p:nvSpPr>
            <p:spPr>
              <a:xfrm>
                <a:off x="664646" y="2058359"/>
                <a:ext cx="1643689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𝒎𝒙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Roboto Condensed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0C92E3-D79D-5E45-ACF7-B5F91F5D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46" y="2058359"/>
                <a:ext cx="164368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48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B588ED7E-F195-1644-9D6C-6F59830B2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873903"/>
              </p:ext>
            </p:extLst>
          </p:nvPr>
        </p:nvGraphicFramePr>
        <p:xfrm>
          <a:off x="311150" y="4384963"/>
          <a:ext cx="11728451" cy="23102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008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lower_ci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upper_ci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08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cookies</a:t>
                      </a:r>
                      <a:endParaRPr sz="28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728853-00EA-6C41-8F36-F8C7146EA530}"/>
              </a:ext>
            </a:extLst>
          </p:cNvPr>
          <p:cNvSpPr/>
          <p:nvPr/>
        </p:nvSpPr>
        <p:spPr>
          <a:xfrm rot="17674261">
            <a:off x="3466015" y="5282267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10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9F5E2-16C5-A54E-A5A6-9E6630F33EA5}"/>
              </a:ext>
            </a:extLst>
          </p:cNvPr>
          <p:cNvSpPr/>
          <p:nvPr/>
        </p:nvSpPr>
        <p:spPr>
          <a:xfrm rot="17674261">
            <a:off x="8549618" y="5213130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9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9BC5A-E536-C04C-A863-8F6379689D2D}"/>
              </a:ext>
            </a:extLst>
          </p:cNvPr>
          <p:cNvSpPr/>
          <p:nvPr/>
        </p:nvSpPr>
        <p:spPr>
          <a:xfrm rot="17674261">
            <a:off x="10058172" y="5213129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9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96F82-1970-0046-9002-6CEC9AF8A2BE}"/>
              </a:ext>
            </a:extLst>
          </p:cNvPr>
          <p:cNvSpPr/>
          <p:nvPr/>
        </p:nvSpPr>
        <p:spPr>
          <a:xfrm rot="17674261">
            <a:off x="5000914" y="5213128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11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D333C-4BE7-664E-BE75-A5F5B88CF0F7}"/>
              </a:ext>
            </a:extLst>
          </p:cNvPr>
          <p:cNvSpPr/>
          <p:nvPr/>
        </p:nvSpPr>
        <p:spPr>
          <a:xfrm rot="17674261">
            <a:off x="6762093" y="5247698"/>
            <a:ext cx="2348924" cy="5847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Chapter 11</a:t>
            </a:r>
            <a:endParaRPr lang="en-US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9F8D8-00B0-244C-89FB-FFFFC5F8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78" y="298517"/>
            <a:ext cx="7080422" cy="3982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2BEECD-D72C-A24C-8BA4-E2BECF36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289885"/>
            <a:ext cx="4084782" cy="971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AF4D2-2681-324E-BB3D-F5A611F74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768467"/>
            <a:ext cx="2884506" cy="9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8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E6DE-6395-4E44-8380-DA8372BF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B54401-1CCF-FC40-9F6E-C81A40C7A1C5}"/>
                  </a:ext>
                </a:extLst>
              </p:cNvPr>
              <p:cNvSpPr txBox="1"/>
              <p:nvPr/>
            </p:nvSpPr>
            <p:spPr>
              <a:xfrm>
                <a:off x="1876314" y="1792925"/>
                <a:ext cx="8439371" cy="230832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Condensed" charset="0"/>
                  </a:rPr>
                  <a:t>A one unit increase in x is </a:t>
                </a:r>
                <a:r>
                  <a:rPr lang="en-US" sz="4800" b="1" i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Condensed" charset="0"/>
                  </a:rPr>
                  <a:t>associated</a:t>
                </a:r>
                <a:r>
                  <a:rPr lang="en-US" sz="48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Condensed" charset="0"/>
                  </a:rPr>
                  <a:t>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Condensed" charset="0"/>
                  </a:rPr>
                  <a:t> increase (or decrease) in y, on average</a:t>
                </a:r>
                <a:endPara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B54401-1CCF-FC40-9F6E-C81A40C7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14" y="1792925"/>
                <a:ext cx="8439371" cy="2308324"/>
              </a:xfrm>
              <a:prstGeom prst="rect">
                <a:avLst/>
              </a:prstGeom>
              <a:blipFill>
                <a:blip r:embed="rId2"/>
                <a:stretch>
                  <a:fillRect l="-2406" t="-5464" r="-391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210F59-E0CD-5D4A-A0A0-FAD4E6C5E09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CB9484D-84E6-E343-AD18-B8387DA3D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816486"/>
            <a:ext cx="7772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EE92-30CB-5040-BAEE-AC8738C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C257F0-50D1-DE4C-9A86-686DCEF8EEA4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95B887F-1C52-3740-936A-8B1B2B6D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13" y="1485900"/>
            <a:ext cx="7422573" cy="53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AC171374-A568-524E-A46F-949E6BAFD7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179008"/>
              </p:ext>
            </p:extLst>
          </p:nvPr>
        </p:nvGraphicFramePr>
        <p:xfrm>
          <a:off x="311149" y="2763982"/>
          <a:ext cx="11728451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5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std_error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lower_ci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upper_ci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-2.215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-3.983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-3.313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-1.116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life_expectancy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13.73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8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EDD41B6-5EA5-D442-A96C-FC1185B102C7}"/>
              </a:ext>
            </a:extLst>
          </p:cNvPr>
          <p:cNvSpPr/>
          <p:nvPr/>
        </p:nvSpPr>
        <p:spPr>
          <a:xfrm>
            <a:off x="311151" y="577959"/>
            <a:ext cx="11576049" cy="1815882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model1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happiness_score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life_expectancy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data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world_happiness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model1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get_regression_table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B9476-0B61-B640-A99B-BD0E1190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4991100"/>
            <a:ext cx="7708900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5EE2A-D648-7A49-B500-01B2244E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5874327"/>
            <a:ext cx="10121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ctober Roads 1">
      <a:dk1>
        <a:srgbClr val="4D4D4D"/>
      </a:dk1>
      <a:lt1>
        <a:srgbClr val="FFFFFF"/>
      </a:lt1>
      <a:dk2>
        <a:srgbClr val="44546A"/>
      </a:dk2>
      <a:lt2>
        <a:srgbClr val="E7E6E6"/>
      </a:lt2>
      <a:accent1>
        <a:srgbClr val="6CB9DC"/>
      </a:accent1>
      <a:accent2>
        <a:srgbClr val="821F29"/>
      </a:accent2>
      <a:accent3>
        <a:srgbClr val="D46600"/>
      </a:accent3>
      <a:accent4>
        <a:srgbClr val="7D4A04"/>
      </a:accent4>
      <a:accent5>
        <a:srgbClr val="ADBD06"/>
      </a:accent5>
      <a:accent6>
        <a:srgbClr val="F6E0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1230</Words>
  <Application>Microsoft Macintosh PowerPoint</Application>
  <PresentationFormat>Widescreen</PresentationFormat>
  <Paragraphs>413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Avenir Next Demi Bold</vt:lpstr>
      <vt:lpstr>Calibri</vt:lpstr>
      <vt:lpstr>Cambria Math</vt:lpstr>
      <vt:lpstr>Consolas</vt:lpstr>
      <vt:lpstr>Roboto</vt:lpstr>
      <vt:lpstr>Roboto Condensed</vt:lpstr>
      <vt:lpstr>Roboto Light</vt:lpstr>
      <vt:lpstr>Office Theme</vt:lpstr>
      <vt:lpstr>MULTIPLE REGRESSION</vt:lpstr>
      <vt:lpstr>PLAN FOR TODAY</vt:lpstr>
      <vt:lpstr>SLOPES AND INTERCEPTS AGAIN</vt:lpstr>
      <vt:lpstr>GOAL OF REGRESSION</vt:lpstr>
      <vt:lpstr>DRAWING LINES WITH STATS</vt:lpstr>
      <vt:lpstr>PowerPoint Presentation</vt:lpstr>
      <vt:lpstr>TEMPLATE</vt:lpstr>
      <vt:lpstr>WORLD HAPPINESS</vt:lpstr>
      <vt:lpstr>PowerPoint Presentation</vt:lpstr>
      <vt:lpstr>WORLD HAPPINESS</vt:lpstr>
      <vt:lpstr>WORLD HAPPINESS</vt:lpstr>
      <vt:lpstr>REGRESSION WITH CATEGORICAL VARIABLES</vt:lpstr>
      <vt:lpstr>VARIABLE TYPES</vt:lpstr>
      <vt:lpstr>NUMERIC OR CATEGORICAL?</vt:lpstr>
      <vt:lpstr>LIFE EXPECTANCY  IS NOT THE FULL STORY</vt:lpstr>
      <vt:lpstr>REGIONAL DIFFERENCES</vt:lpstr>
      <vt:lpstr>PowerPoint Presentation</vt:lpstr>
      <vt:lpstr>PowerPoint Presentation</vt:lpstr>
      <vt:lpstr>HAPPINESS IN EAST ASIA</vt:lpstr>
      <vt:lpstr>HAPPINESS IN EUROPE</vt:lpstr>
      <vt:lpstr>PowerPoint Presentation</vt:lpstr>
      <vt:lpstr>TEMPLATE</vt:lpstr>
      <vt:lpstr>GETTING CLOSER</vt:lpstr>
      <vt:lpstr>MULTIPLE REGRESSION</vt:lpstr>
      <vt:lpstr>SLIDERS AND SWITCHES</vt:lpstr>
      <vt:lpstr>ALL AT ONCE!</vt:lpstr>
      <vt:lpstr>HAPPINESS ~ LIFE + SCHOOL</vt:lpstr>
      <vt:lpstr>PowerPoint Presentation</vt:lpstr>
      <vt:lpstr>BOTH AT THE SAME TIME</vt:lpstr>
      <vt:lpstr>PowerPoint Presentation</vt:lpstr>
      <vt:lpstr>FILTERING OUT VARIATION</vt:lpstr>
      <vt:lpstr>TEMPLATE</vt:lpstr>
      <vt:lpstr>HAPPINESS ~  LIFE + SCHOOL + REGION</vt:lpstr>
      <vt:lpstr>PowerPoint Presentation</vt:lpstr>
      <vt:lpstr>PowerPoint Presentation</vt:lpstr>
      <vt:lpstr>INTERPRETATION PRACTICE</vt:lpstr>
      <vt:lpstr>PowerPoint Presentation</vt:lpstr>
      <vt:lpstr>FOLLOW ALONG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Andrew Heiss</dc:creator>
  <cp:lastModifiedBy>Andrew Heiss</cp:lastModifiedBy>
  <cp:revision>175</cp:revision>
  <cp:lastPrinted>2018-10-18T23:05:12Z</cp:lastPrinted>
  <dcterms:created xsi:type="dcterms:W3CDTF">2018-09-04T16:36:47Z</dcterms:created>
  <dcterms:modified xsi:type="dcterms:W3CDTF">2018-10-18T23:05:15Z</dcterms:modified>
</cp:coreProperties>
</file>