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78" r:id="rId3"/>
    <p:sldId id="267" r:id="rId4"/>
    <p:sldId id="431" r:id="rId5"/>
    <p:sldId id="418" r:id="rId6"/>
    <p:sldId id="268" r:id="rId7"/>
    <p:sldId id="441" r:id="rId8"/>
    <p:sldId id="442" r:id="rId9"/>
    <p:sldId id="460" r:id="rId10"/>
    <p:sldId id="443" r:id="rId11"/>
    <p:sldId id="446" r:id="rId12"/>
    <p:sldId id="462" r:id="rId13"/>
    <p:sldId id="447" r:id="rId14"/>
    <p:sldId id="476" r:id="rId15"/>
    <p:sldId id="477" r:id="rId16"/>
    <p:sldId id="475" r:id="rId17"/>
    <p:sldId id="328" r:id="rId18"/>
    <p:sldId id="461" r:id="rId19"/>
    <p:sldId id="465" r:id="rId20"/>
    <p:sldId id="468" r:id="rId21"/>
    <p:sldId id="471" r:id="rId22"/>
    <p:sldId id="466" r:id="rId23"/>
    <p:sldId id="463" r:id="rId24"/>
    <p:sldId id="467" r:id="rId25"/>
    <p:sldId id="464" r:id="rId26"/>
    <p:sldId id="472" r:id="rId27"/>
    <p:sldId id="470" r:id="rId28"/>
    <p:sldId id="473" r:id="rId29"/>
    <p:sldId id="474" r:id="rId30"/>
    <p:sldId id="478" r:id="rId31"/>
    <p:sldId id="455" r:id="rId32"/>
    <p:sldId id="458" r:id="rId33"/>
    <p:sldId id="456" r:id="rId34"/>
    <p:sldId id="457" r:id="rId35"/>
    <p:sldId id="479" r:id="rId36"/>
    <p:sldId id="480" r:id="rId37"/>
    <p:sldId id="481" r:id="rId38"/>
    <p:sldId id="48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840">
          <p15:clr>
            <a:srgbClr val="A4A3A4"/>
          </p15:clr>
        </p15:guide>
        <p15:guide id="5"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8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62"/>
    <p:restoredTop sz="88924"/>
  </p:normalViewPr>
  <p:slideViewPr>
    <p:cSldViewPr snapToGrid="0" snapToObjects="1" showGuides="1">
      <p:cViewPr varScale="1">
        <p:scale>
          <a:sx n="69" d="100"/>
          <a:sy n="69" d="100"/>
        </p:scale>
        <p:origin x="208" y="680"/>
      </p:cViewPr>
      <p:guideLst>
        <p:guide pos="3840"/>
        <p:guide orient="horz" pos="2160"/>
      </p:guideLst>
    </p:cSldViewPr>
  </p:slideViewPr>
  <p:outlineViewPr>
    <p:cViewPr>
      <p:scale>
        <a:sx n="33" d="100"/>
        <a:sy n="33" d="100"/>
      </p:scale>
      <p:origin x="0" y="-8"/>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3CFF2-8481-F64E-BB35-683174E1F864}" type="datetimeFigureOut">
              <a:rPr lang="en-US" smtClean="0"/>
              <a:t>10/25/18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AF9C3-6898-734B-B094-6E43BB7752D7}" type="slidenum">
              <a:rPr lang="en-US" smtClean="0"/>
              <a:t>‹#›</a:t>
            </a:fld>
            <a:endParaRPr lang="en-US"/>
          </a:p>
        </p:txBody>
      </p:sp>
    </p:spTree>
    <p:extLst>
      <p:ext uri="{BB962C8B-B14F-4D97-AF65-F5344CB8AC3E}">
        <p14:creationId xmlns:p14="http://schemas.microsoft.com/office/powerpoint/2010/main" val="112310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FAF9C3-6898-734B-B094-6E43BB7752D7}" type="slidenum">
              <a:rPr lang="en-US" smtClean="0"/>
              <a:t>1</a:t>
            </a:fld>
            <a:endParaRPr lang="en-US"/>
          </a:p>
        </p:txBody>
      </p:sp>
    </p:spTree>
    <p:extLst>
      <p:ext uri="{BB962C8B-B14F-4D97-AF65-F5344CB8AC3E}">
        <p14:creationId xmlns:p14="http://schemas.microsoft.com/office/powerpoint/2010/main" val="384721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FAF9C3-6898-734B-B094-6E43BB7752D7}" type="slidenum">
              <a:rPr lang="en-US" smtClean="0"/>
              <a:t>18</a:t>
            </a:fld>
            <a:endParaRPr lang="en-US"/>
          </a:p>
        </p:txBody>
      </p:sp>
    </p:spTree>
    <p:extLst>
      <p:ext uri="{BB962C8B-B14F-4D97-AF65-F5344CB8AC3E}">
        <p14:creationId xmlns:p14="http://schemas.microsoft.com/office/powerpoint/2010/main" val="2295374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9FB-647F-5B42-BB71-6678A7C72A77}"/>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1CC16A60-E973-DA44-AA69-0835EDAA0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09183C-DB08-9348-8491-8FA4465A5155}"/>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10/25/18</a:t>
            </a:fld>
            <a:endParaRPr lang="en-US"/>
          </a:p>
        </p:txBody>
      </p:sp>
      <p:sp>
        <p:nvSpPr>
          <p:cNvPr id="5" name="Footer Placeholder 4">
            <a:extLst>
              <a:ext uri="{FF2B5EF4-FFF2-40B4-BE49-F238E27FC236}">
                <a16:creationId xmlns:a16="http://schemas.microsoft.com/office/drawing/2014/main" id="{08C2206A-82C5-3F42-ABB3-4076B520515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B7D57B5-D232-984F-A9D0-AC3A5CF2D928}"/>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30717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665F-3384-7A45-9951-0790F77C5D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3B5DE1-6311-4643-9C87-E5487B64AF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9B0C2-547A-BE40-884F-A36EA6987B27}"/>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10/25/18</a:t>
            </a:fld>
            <a:endParaRPr lang="en-US"/>
          </a:p>
        </p:txBody>
      </p:sp>
      <p:sp>
        <p:nvSpPr>
          <p:cNvPr id="5" name="Footer Placeholder 4">
            <a:extLst>
              <a:ext uri="{FF2B5EF4-FFF2-40B4-BE49-F238E27FC236}">
                <a16:creationId xmlns:a16="http://schemas.microsoft.com/office/drawing/2014/main" id="{ACB75410-786E-3947-8C5F-822A8DA35B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3BCDF5-CA6D-624D-AE0F-2E946AC7EAF4}"/>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416761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EE679C-D989-0F44-B0A9-6C1C84DD35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F2184A-5D98-5044-AF5B-A368B6E7E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2E300-C64C-404D-B31A-DD02C3B151AA}"/>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10/25/18</a:t>
            </a:fld>
            <a:endParaRPr lang="en-US"/>
          </a:p>
        </p:txBody>
      </p:sp>
      <p:sp>
        <p:nvSpPr>
          <p:cNvPr id="5" name="Footer Placeholder 4">
            <a:extLst>
              <a:ext uri="{FF2B5EF4-FFF2-40B4-BE49-F238E27FC236}">
                <a16:creationId xmlns:a16="http://schemas.microsoft.com/office/drawing/2014/main" id="{E74B10F7-07F8-9145-88F8-4EFDF4878E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8DCCDD6-96E2-1B47-AB47-FCA0BD3F3C80}"/>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387865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9BC6-9FB0-AD44-B8A4-E41C10883536}"/>
              </a:ext>
            </a:extLst>
          </p:cNvPr>
          <p:cNvSpPr>
            <a:spLocks noGrp="1"/>
          </p:cNvSpPr>
          <p:nvPr>
            <p:ph type="title"/>
          </p:nvPr>
        </p:nvSpPr>
        <p:spPr>
          <a:xfrm>
            <a:off x="838200" y="152855"/>
            <a:ext cx="10515600" cy="912016"/>
          </a:xfrm>
        </p:spPr>
        <p:txBody>
          <a:bodyPr/>
          <a:lstStyle>
            <a:lvl1pPr algn="ctr">
              <a:defRPr spc="10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5F24CB0D-1F9A-9842-83A4-2C4C091722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6115C-655E-2542-AEC6-E216122EFA9B}"/>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10/25/18</a:t>
            </a:fld>
            <a:endParaRPr lang="en-US"/>
          </a:p>
        </p:txBody>
      </p:sp>
      <p:sp>
        <p:nvSpPr>
          <p:cNvPr id="5" name="Footer Placeholder 4">
            <a:extLst>
              <a:ext uri="{FF2B5EF4-FFF2-40B4-BE49-F238E27FC236}">
                <a16:creationId xmlns:a16="http://schemas.microsoft.com/office/drawing/2014/main" id="{8F2A8217-00F3-9A42-9F49-A3EA991F27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ED8CA51-12CE-8044-A567-6E3E90716E5C}"/>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200839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29CE-0379-1341-9CBB-CEB13F0991F7}"/>
              </a:ext>
            </a:extLst>
          </p:cNvPr>
          <p:cNvSpPr>
            <a:spLocks noGrp="1"/>
          </p:cNvSpPr>
          <p:nvPr>
            <p:ph type="title"/>
          </p:nvPr>
        </p:nvSpPr>
        <p:spPr>
          <a:xfrm>
            <a:off x="831850" y="1709738"/>
            <a:ext cx="10515600" cy="2852737"/>
          </a:xfrm>
        </p:spPr>
        <p:txBody>
          <a:bodyPr anchor="b"/>
          <a:lstStyle>
            <a:lvl1pPr algn="ctr">
              <a:defRPr sz="6000" spc="1000" baseline="0"/>
            </a:lvl1pPr>
          </a:lstStyle>
          <a:p>
            <a:r>
              <a:rPr lang="en-US" dirty="0"/>
              <a:t>Click to edit Master title style</a:t>
            </a:r>
          </a:p>
        </p:txBody>
      </p:sp>
      <p:sp>
        <p:nvSpPr>
          <p:cNvPr id="3" name="Text Placeholder 2">
            <a:extLst>
              <a:ext uri="{FF2B5EF4-FFF2-40B4-BE49-F238E27FC236}">
                <a16:creationId xmlns:a16="http://schemas.microsoft.com/office/drawing/2014/main" id="{B49DFFDD-BAB5-5F4F-9F50-9FDF32E032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93B167-299A-9D46-AE80-2B9C66994E4B}"/>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10/25/18</a:t>
            </a:fld>
            <a:endParaRPr lang="en-US"/>
          </a:p>
        </p:txBody>
      </p:sp>
      <p:sp>
        <p:nvSpPr>
          <p:cNvPr id="5" name="Footer Placeholder 4">
            <a:extLst>
              <a:ext uri="{FF2B5EF4-FFF2-40B4-BE49-F238E27FC236}">
                <a16:creationId xmlns:a16="http://schemas.microsoft.com/office/drawing/2014/main" id="{E3257FC7-61ED-4B44-9800-9CE620F5334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361BC99-BDAA-4241-B072-55FA33A3E8A4}"/>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301702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12F2-5A6C-074C-897F-DB0535B88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D8D40F-ABC7-CF4F-B6DB-BEF517581D5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FD94A7-9423-2749-ACF2-2975782A24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DFD6FF-1C3D-8044-A4B3-A1298EE75691}"/>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10/25/18</a:t>
            </a:fld>
            <a:endParaRPr lang="en-US"/>
          </a:p>
        </p:txBody>
      </p:sp>
      <p:sp>
        <p:nvSpPr>
          <p:cNvPr id="6" name="Footer Placeholder 5">
            <a:extLst>
              <a:ext uri="{FF2B5EF4-FFF2-40B4-BE49-F238E27FC236}">
                <a16:creationId xmlns:a16="http://schemas.microsoft.com/office/drawing/2014/main" id="{79FA9E8F-D343-7C4B-AD83-0F9A710DDA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C9D94DC-0B04-3846-A3B3-E97E7C3E894E}"/>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161552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4463-E4D1-2845-B03C-1AEBAD4832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D0ECC8-19D0-7246-9491-9BFA58A0F5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84CF99-BBFB-D74C-859B-32BFD916D6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575A12-FB6D-974E-8592-D62ECE69AD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59445D-9A21-8040-9A39-AEF1BAA406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2967B4-66A8-C242-978E-B400333B5D78}"/>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10/25/18</a:t>
            </a:fld>
            <a:endParaRPr lang="en-US"/>
          </a:p>
        </p:txBody>
      </p:sp>
      <p:sp>
        <p:nvSpPr>
          <p:cNvPr id="8" name="Footer Placeholder 7">
            <a:extLst>
              <a:ext uri="{FF2B5EF4-FFF2-40B4-BE49-F238E27FC236}">
                <a16:creationId xmlns:a16="http://schemas.microsoft.com/office/drawing/2014/main" id="{35788E44-0F95-F143-95A4-60C62F0204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2EB78237-AC9E-4F4F-8DE7-579833E4C125}"/>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1347981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64C1-D2C4-8B47-86B3-6EE0BEE547EC}"/>
              </a:ext>
            </a:extLst>
          </p:cNvPr>
          <p:cNvSpPr>
            <a:spLocks noGrp="1"/>
          </p:cNvSpPr>
          <p:nvPr>
            <p:ph type="title"/>
          </p:nvPr>
        </p:nvSpPr>
        <p:spPr>
          <a:xfrm>
            <a:off x="838200" y="152855"/>
            <a:ext cx="10515600" cy="912016"/>
          </a:xfrm>
        </p:spPr>
        <p:txBody>
          <a:bodyPr/>
          <a:lstStyle>
            <a:lvl1pPr algn="ctr">
              <a:defRPr spc="1000" baseline="0"/>
            </a:lvl1pPr>
          </a:lstStyle>
          <a:p>
            <a:r>
              <a:rPr lang="en-US" dirty="0"/>
              <a:t>Click to edit Master title style</a:t>
            </a:r>
          </a:p>
        </p:txBody>
      </p:sp>
      <p:sp>
        <p:nvSpPr>
          <p:cNvPr id="3" name="Date Placeholder 2">
            <a:extLst>
              <a:ext uri="{FF2B5EF4-FFF2-40B4-BE49-F238E27FC236}">
                <a16:creationId xmlns:a16="http://schemas.microsoft.com/office/drawing/2014/main" id="{1144DE19-C222-2644-9E14-F7EA91553778}"/>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10/25/18</a:t>
            </a:fld>
            <a:endParaRPr lang="en-US"/>
          </a:p>
        </p:txBody>
      </p:sp>
      <p:sp>
        <p:nvSpPr>
          <p:cNvPr id="4" name="Footer Placeholder 3">
            <a:extLst>
              <a:ext uri="{FF2B5EF4-FFF2-40B4-BE49-F238E27FC236}">
                <a16:creationId xmlns:a16="http://schemas.microsoft.com/office/drawing/2014/main" id="{79C4EDF1-97E4-9B46-998C-2EA686A554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8007792-E6B8-9E4C-BAB7-7152072A63A4}"/>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314410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4D06CB-330E-1948-B926-37B62CACC21C}"/>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10/25/18</a:t>
            </a:fld>
            <a:endParaRPr lang="en-US"/>
          </a:p>
        </p:txBody>
      </p:sp>
      <p:sp>
        <p:nvSpPr>
          <p:cNvPr id="3" name="Footer Placeholder 2">
            <a:extLst>
              <a:ext uri="{FF2B5EF4-FFF2-40B4-BE49-F238E27FC236}">
                <a16:creationId xmlns:a16="http://schemas.microsoft.com/office/drawing/2014/main" id="{BF6EA2E1-690E-6645-9B3D-5E4D82BB64A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5892284-6B2B-E94B-8263-2914264EE490}"/>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106074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D656-6F15-EA40-B8EB-427F3E02B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80D54-971D-AA4E-ABC6-0255C39364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6F1F86-F6B5-CF48-8B76-147355882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3AC1D1-C9CA-3C43-8042-8B7E81324228}"/>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10/25/18</a:t>
            </a:fld>
            <a:endParaRPr lang="en-US"/>
          </a:p>
        </p:txBody>
      </p:sp>
      <p:sp>
        <p:nvSpPr>
          <p:cNvPr id="6" name="Footer Placeholder 5">
            <a:extLst>
              <a:ext uri="{FF2B5EF4-FFF2-40B4-BE49-F238E27FC236}">
                <a16:creationId xmlns:a16="http://schemas.microsoft.com/office/drawing/2014/main" id="{5A3A70AF-B059-6F49-AF45-53BBD83D45F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0231AD0-700C-1442-92D3-6D6BBF328AB8}"/>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161324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158B-11B1-F747-8C3F-025C252F9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5A4110-BB27-0344-9EB7-EFB1C13054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AF373-2CBE-9248-87C6-BF9503ED7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8C1CB9-8661-284C-80C9-A275EDC9A22F}"/>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10/25/18</a:t>
            </a:fld>
            <a:endParaRPr lang="en-US"/>
          </a:p>
        </p:txBody>
      </p:sp>
      <p:sp>
        <p:nvSpPr>
          <p:cNvPr id="6" name="Footer Placeholder 5">
            <a:extLst>
              <a:ext uri="{FF2B5EF4-FFF2-40B4-BE49-F238E27FC236}">
                <a16:creationId xmlns:a16="http://schemas.microsoft.com/office/drawing/2014/main" id="{D0CE6D28-9903-7D4A-8EE6-66C799BC79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B943A36-A8D0-F444-953E-55D31ECDB9BD}"/>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229365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214009-04AB-3C47-A02A-650482ADB945}"/>
              </a:ext>
            </a:extLst>
          </p:cNvPr>
          <p:cNvSpPr>
            <a:spLocks noGrp="1"/>
          </p:cNvSpPr>
          <p:nvPr>
            <p:ph type="title"/>
          </p:nvPr>
        </p:nvSpPr>
        <p:spPr>
          <a:xfrm>
            <a:off x="838200" y="152854"/>
            <a:ext cx="10515600" cy="1120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E67FF39-AF91-E047-9BFA-1F8709008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640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10000"/>
        </a:lnSpc>
        <a:spcBef>
          <a:spcPct val="0"/>
        </a:spcBef>
        <a:buNone/>
        <a:defRPr sz="4400" b="1" i="0" kern="1200" spc="500" baseline="0">
          <a:solidFill>
            <a:schemeClr val="tx1"/>
          </a:solidFill>
          <a:latin typeface="Avenir Next Demi Bold" panose="020B0503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Light" panose="02000000000000000000" pitchFamily="2" charset="0"/>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Light" panose="02000000000000000000" pitchFamily="2" charset="0"/>
          <a:ea typeface="Roboto Light"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Light" panose="02000000000000000000" pitchFamily="2" charset="0"/>
          <a:ea typeface="Roboto Light"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Light" panose="02000000000000000000" pitchFamily="2" charset="0"/>
          <a:ea typeface="Roboto Light"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Light" panose="02000000000000000000" pitchFamily="2" charset="0"/>
          <a:ea typeface="Roboto Light"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136" userDrawn="1">
          <p15:clr>
            <a:srgbClr val="F26B43"/>
          </p15:clr>
        </p15:guide>
        <p15:guide id="4" pos="2544" userDrawn="1">
          <p15:clr>
            <a:srgbClr val="F26B43"/>
          </p15:clr>
        </p15:guide>
        <p15:guide id="5" pos="5760" userDrawn="1">
          <p15:clr>
            <a:srgbClr val="F26B43"/>
          </p15:clr>
        </p15:guide>
        <p15:guide id="6" pos="1920" userDrawn="1">
          <p15:clr>
            <a:srgbClr val="F26B43"/>
          </p15:clr>
        </p15:guide>
        <p15:guide id="7" pos="7488" userDrawn="1">
          <p15:clr>
            <a:srgbClr val="F26B43"/>
          </p15:clr>
        </p15:guide>
        <p15:guide id="8" pos="96" userDrawn="1">
          <p15:clr>
            <a:srgbClr val="F26B43"/>
          </p15:clr>
        </p15:guide>
        <p15:guide id="9" orient="horz" pos="4224" userDrawn="1">
          <p15:clr>
            <a:srgbClr val="F26B43"/>
          </p15:clr>
        </p15:guide>
        <p15:guide id="10" pos="3936" userDrawn="1">
          <p15:clr>
            <a:srgbClr val="F26B43"/>
          </p15:clr>
        </p15:guide>
        <p15:guide id="11" pos="3744" userDrawn="1">
          <p15:clr>
            <a:srgbClr val="F26B43"/>
          </p15:clr>
        </p15:guide>
        <p15:guide id="12" pos="5236" userDrawn="1">
          <p15:clr>
            <a:srgbClr val="F26B43"/>
          </p15:clr>
        </p15:guide>
        <p15:guide id="13" pos="5040" userDrawn="1">
          <p15:clr>
            <a:srgbClr val="F26B43"/>
          </p15:clr>
        </p15:guide>
        <p15:guide id="14" pos="2640" userDrawn="1">
          <p15:clr>
            <a:srgbClr val="F26B43"/>
          </p15:clr>
        </p15:guide>
        <p15:guide id="15" pos="2448" userDrawn="1">
          <p15:clr>
            <a:srgbClr val="F26B43"/>
          </p15:clr>
        </p15:guide>
        <p15:guide id="16" pos="2020" userDrawn="1">
          <p15:clr>
            <a:srgbClr val="F26B43"/>
          </p15:clr>
        </p15:guide>
        <p15:guide id="17" pos="1800" userDrawn="1">
          <p15:clr>
            <a:srgbClr val="F26B43"/>
          </p15:clr>
        </p15:guide>
        <p15:guide id="18" pos="5860" userDrawn="1">
          <p15:clr>
            <a:srgbClr val="F26B43"/>
          </p15:clr>
        </p15:guide>
        <p15:guide id="19" pos="5664" userDrawn="1">
          <p15:clr>
            <a:srgbClr val="F26B43"/>
          </p15:clr>
        </p15:guide>
        <p15:guide id="20" pos="196" userDrawn="1">
          <p15:clr>
            <a:srgbClr val="F26B43"/>
          </p15:clr>
        </p15:guide>
        <p15:guide id="21" pos="7584" userDrawn="1">
          <p15:clr>
            <a:srgbClr val="F26B43"/>
          </p15:clr>
        </p15:guide>
        <p15:guide id="22" orient="horz" pos="936" userDrawn="1">
          <p15:clr>
            <a:srgbClr val="F26B43"/>
          </p15:clr>
        </p15:guide>
        <p15:guide id="23" orient="horz" pos="8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6.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AEEE-AB9E-2E49-AE24-AE9A5D2C19E7}"/>
              </a:ext>
            </a:extLst>
          </p:cNvPr>
          <p:cNvSpPr>
            <a:spLocks noGrp="1"/>
          </p:cNvSpPr>
          <p:nvPr>
            <p:ph type="ctrTitle"/>
          </p:nvPr>
        </p:nvSpPr>
        <p:spPr>
          <a:xfrm>
            <a:off x="69275" y="1877843"/>
            <a:ext cx="12192000" cy="2387600"/>
          </a:xfrm>
        </p:spPr>
        <p:txBody>
          <a:bodyPr>
            <a:noAutofit/>
          </a:bodyPr>
          <a:lstStyle/>
          <a:p>
            <a:r>
              <a:rPr lang="en-US" sz="6600" spc="1000" dirty="0"/>
              <a:t>REGRESSION DIAGNOSTICS AND PREDICTIONS</a:t>
            </a:r>
          </a:p>
        </p:txBody>
      </p:sp>
      <p:sp>
        <p:nvSpPr>
          <p:cNvPr id="3" name="Subtitle 2">
            <a:extLst>
              <a:ext uri="{FF2B5EF4-FFF2-40B4-BE49-F238E27FC236}">
                <a16:creationId xmlns:a16="http://schemas.microsoft.com/office/drawing/2014/main" id="{E7C4D54C-096E-8148-9C48-547F29D6E0C9}"/>
              </a:ext>
            </a:extLst>
          </p:cNvPr>
          <p:cNvSpPr>
            <a:spLocks noGrp="1"/>
          </p:cNvSpPr>
          <p:nvPr>
            <p:ph type="subTitle" idx="1"/>
          </p:nvPr>
        </p:nvSpPr>
        <p:spPr>
          <a:xfrm>
            <a:off x="1524000" y="4355955"/>
            <a:ext cx="9144000" cy="1655762"/>
          </a:xfrm>
        </p:spPr>
        <p:txBody>
          <a:bodyPr/>
          <a:lstStyle/>
          <a:p>
            <a:r>
              <a:rPr lang="en-US" dirty="0"/>
              <a:t>MPA 630: Data Science for Public Management</a:t>
            </a:r>
          </a:p>
          <a:p>
            <a:r>
              <a:rPr lang="en-US" dirty="0"/>
              <a:t>October 25, 2018</a:t>
            </a:r>
          </a:p>
        </p:txBody>
      </p:sp>
      <p:sp>
        <p:nvSpPr>
          <p:cNvPr id="4" name="Rectangle 3">
            <a:extLst>
              <a:ext uri="{FF2B5EF4-FFF2-40B4-BE49-F238E27FC236}">
                <a16:creationId xmlns:a16="http://schemas.microsoft.com/office/drawing/2014/main" id="{8FD55386-9888-0744-8B86-BDAD01868E9E}"/>
              </a:ext>
            </a:extLst>
          </p:cNvPr>
          <p:cNvSpPr/>
          <p:nvPr/>
        </p:nvSpPr>
        <p:spPr>
          <a:xfrm>
            <a:off x="0" y="5349874"/>
            <a:ext cx="12192000" cy="15081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CD0CCEE-3A09-F340-BB42-6F662B25F4F1}"/>
              </a:ext>
            </a:extLst>
          </p:cNvPr>
          <p:cNvSpPr/>
          <p:nvPr/>
        </p:nvSpPr>
        <p:spPr>
          <a:xfrm>
            <a:off x="0" y="0"/>
            <a:ext cx="12192000" cy="7290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334CE0E-A2AA-4044-80FC-C6E9B77E8176}"/>
              </a:ext>
            </a:extLst>
          </p:cNvPr>
          <p:cNvSpPr/>
          <p:nvPr/>
        </p:nvSpPr>
        <p:spPr>
          <a:xfrm rot="1160608">
            <a:off x="-2097911" y="5480937"/>
            <a:ext cx="8426124" cy="954107"/>
          </a:xfrm>
          <a:prstGeom prst="rect">
            <a:avLst/>
          </a:prstGeom>
          <a:solidFill>
            <a:schemeClr val="accent5"/>
          </a:solidFill>
        </p:spPr>
        <p:txBody>
          <a:bodyPr wrap="square">
            <a:spAutoFit/>
          </a:bodyPr>
          <a:lstStyle/>
          <a:p>
            <a:pPr algn="ctr"/>
            <a:r>
              <a:rPr lang="en-US" sz="2800" b="1" dirty="0">
                <a:solidFill>
                  <a:schemeClr val="bg1"/>
                </a:solidFill>
                <a:effectLst/>
                <a:latin typeface="Roboto" panose="02000000000000000000" pitchFamily="2" charset="0"/>
                <a:ea typeface="Roboto" panose="02000000000000000000" pitchFamily="2" charset="0"/>
                <a:cs typeface="Roboto Condensed" charset="0"/>
              </a:rPr>
              <a:t>Fill out your reading report </a:t>
            </a:r>
            <a:br>
              <a:rPr lang="en-US" sz="2800" b="1" dirty="0">
                <a:solidFill>
                  <a:schemeClr val="bg1"/>
                </a:solidFill>
                <a:effectLst/>
                <a:latin typeface="Roboto" panose="02000000000000000000" pitchFamily="2" charset="0"/>
                <a:ea typeface="Roboto" panose="02000000000000000000" pitchFamily="2" charset="0"/>
                <a:cs typeface="Roboto Condensed" charset="0"/>
              </a:rPr>
            </a:br>
            <a:r>
              <a:rPr lang="en-US" sz="2800" b="1" dirty="0">
                <a:solidFill>
                  <a:schemeClr val="bg1"/>
                </a:solidFill>
                <a:effectLst/>
                <a:latin typeface="Roboto" panose="02000000000000000000" pitchFamily="2" charset="0"/>
                <a:ea typeface="Roboto" panose="02000000000000000000" pitchFamily="2" charset="0"/>
                <a:cs typeface="Roboto Condensed" charset="0"/>
              </a:rPr>
              <a:t>on Learning Suite</a:t>
            </a:r>
            <a:endParaRPr lang="en-US" sz="2800" b="1" dirty="0">
              <a:solidFill>
                <a:schemeClr val="bg1"/>
              </a:solidFill>
              <a:latin typeface="Roboto" panose="02000000000000000000" pitchFamily="2" charset="0"/>
              <a:ea typeface="Roboto" panose="02000000000000000000" pitchFamily="2" charset="0"/>
              <a:cs typeface="Roboto Condensed" charset="0"/>
            </a:endParaRPr>
          </a:p>
        </p:txBody>
      </p:sp>
    </p:spTree>
    <p:extLst>
      <p:ext uri="{BB962C8B-B14F-4D97-AF65-F5344CB8AC3E}">
        <p14:creationId xmlns:p14="http://schemas.microsoft.com/office/powerpoint/2010/main" val="6129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3AE9-274A-AA49-9806-9879599481E8}"/>
              </a:ext>
            </a:extLst>
          </p:cNvPr>
          <p:cNvSpPr>
            <a:spLocks noGrp="1"/>
          </p:cNvSpPr>
          <p:nvPr>
            <p:ph type="title"/>
          </p:nvPr>
        </p:nvSpPr>
        <p:spPr>
          <a:xfrm>
            <a:off x="0" y="152855"/>
            <a:ext cx="12192000" cy="912016"/>
          </a:xfrm>
        </p:spPr>
        <p:txBody>
          <a:bodyPr>
            <a:normAutofit/>
          </a:bodyPr>
          <a:lstStyle/>
          <a:p>
            <a:r>
              <a:rPr lang="en-US" dirty="0"/>
              <a:t>TAXES ~ KIDS &amp; TAXES ~ STATE</a:t>
            </a:r>
          </a:p>
        </p:txBody>
      </p:sp>
      <p:cxnSp>
        <p:nvCxnSpPr>
          <p:cNvPr id="9" name="Straight Connector 8">
            <a:extLst>
              <a:ext uri="{FF2B5EF4-FFF2-40B4-BE49-F238E27FC236}">
                <a16:creationId xmlns:a16="http://schemas.microsoft.com/office/drawing/2014/main" id="{8AF08E4E-3EC0-B248-B3AD-11B2D37192DC}"/>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E30D61C-B1F7-8748-9094-8F433553B966}"/>
              </a:ext>
            </a:extLst>
          </p:cNvPr>
          <p:cNvPicPr>
            <a:picLocks noChangeAspect="1"/>
          </p:cNvPicPr>
          <p:nvPr/>
        </p:nvPicPr>
        <p:blipFill>
          <a:blip r:embed="rId2"/>
          <a:stretch>
            <a:fillRect/>
          </a:stretch>
        </p:blipFill>
        <p:spPr>
          <a:xfrm>
            <a:off x="144087" y="1925781"/>
            <a:ext cx="5799513" cy="4142509"/>
          </a:xfrm>
          <a:prstGeom prst="rect">
            <a:avLst/>
          </a:prstGeom>
        </p:spPr>
      </p:pic>
      <p:pic>
        <p:nvPicPr>
          <p:cNvPr id="7" name="Picture 6">
            <a:extLst>
              <a:ext uri="{FF2B5EF4-FFF2-40B4-BE49-F238E27FC236}">
                <a16:creationId xmlns:a16="http://schemas.microsoft.com/office/drawing/2014/main" id="{18A57EF9-C676-A449-9465-A3E5E85A3DA8}"/>
              </a:ext>
            </a:extLst>
          </p:cNvPr>
          <p:cNvPicPr>
            <a:picLocks noChangeAspect="1"/>
          </p:cNvPicPr>
          <p:nvPr/>
        </p:nvPicPr>
        <p:blipFill>
          <a:blip r:embed="rId3"/>
          <a:stretch>
            <a:fillRect/>
          </a:stretch>
        </p:blipFill>
        <p:spPr>
          <a:xfrm>
            <a:off x="6248409" y="1925787"/>
            <a:ext cx="5799504" cy="4142503"/>
          </a:xfrm>
          <a:prstGeom prst="rect">
            <a:avLst/>
          </a:prstGeom>
        </p:spPr>
      </p:pic>
    </p:spTree>
    <p:extLst>
      <p:ext uri="{BB962C8B-B14F-4D97-AF65-F5344CB8AC3E}">
        <p14:creationId xmlns:p14="http://schemas.microsoft.com/office/powerpoint/2010/main" val="2512929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3AE9-274A-AA49-9806-9879599481E8}"/>
              </a:ext>
            </a:extLst>
          </p:cNvPr>
          <p:cNvSpPr>
            <a:spLocks noGrp="1"/>
          </p:cNvSpPr>
          <p:nvPr>
            <p:ph type="title"/>
          </p:nvPr>
        </p:nvSpPr>
        <p:spPr/>
        <p:txBody>
          <a:bodyPr>
            <a:normAutofit/>
          </a:bodyPr>
          <a:lstStyle/>
          <a:p>
            <a:r>
              <a:rPr lang="en-US" dirty="0"/>
              <a:t>BOTH AT THE SAME TIME</a:t>
            </a:r>
          </a:p>
        </p:txBody>
      </p:sp>
      <p:cxnSp>
        <p:nvCxnSpPr>
          <p:cNvPr id="9" name="Straight Connector 8">
            <a:extLst>
              <a:ext uri="{FF2B5EF4-FFF2-40B4-BE49-F238E27FC236}">
                <a16:creationId xmlns:a16="http://schemas.microsoft.com/office/drawing/2014/main" id="{8AF08E4E-3EC0-B248-B3AD-11B2D37192DC}"/>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1AD2863-8F52-324C-A937-6C5888ADD6AD}"/>
              </a:ext>
            </a:extLst>
          </p:cNvPr>
          <p:cNvSpPr txBox="1"/>
          <p:nvPr/>
        </p:nvSpPr>
        <p:spPr>
          <a:xfrm>
            <a:off x="1913741" y="1669476"/>
            <a:ext cx="8361215" cy="1323439"/>
          </a:xfrm>
          <a:prstGeom prst="rect">
            <a:avLst/>
          </a:prstGeom>
          <a:solidFill>
            <a:schemeClr val="accent3"/>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Kids and states both explain </a:t>
            </a:r>
            <a:br>
              <a:rPr lang="en-US" sz="4000" b="1" dirty="0">
                <a:solidFill>
                  <a:schemeClr val="bg1"/>
                </a:solidFill>
                <a:latin typeface="Roboto" panose="02000000000000000000" pitchFamily="2" charset="0"/>
                <a:ea typeface="Roboto" panose="02000000000000000000" pitchFamily="2" charset="0"/>
                <a:cs typeface="Roboto Condensed" charset="0"/>
              </a:rPr>
            </a:br>
            <a:r>
              <a:rPr lang="en-US" sz="4000" b="1" dirty="0">
                <a:solidFill>
                  <a:schemeClr val="bg1"/>
                </a:solidFill>
                <a:latin typeface="Roboto" panose="02000000000000000000" pitchFamily="2" charset="0"/>
                <a:ea typeface="Roboto" panose="02000000000000000000" pitchFamily="2" charset="0"/>
                <a:cs typeface="Roboto Condensed" charset="0"/>
              </a:rPr>
              <a:t>some variation in property tax rates</a:t>
            </a:r>
            <a:endParaRPr lang="en-US" sz="28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10" name="TextBox 9">
            <a:extLst>
              <a:ext uri="{FF2B5EF4-FFF2-40B4-BE49-F238E27FC236}">
                <a16:creationId xmlns:a16="http://schemas.microsoft.com/office/drawing/2014/main" id="{B272D085-B6B2-7946-96AD-8CCFA9D77C69}"/>
              </a:ext>
            </a:extLst>
          </p:cNvPr>
          <p:cNvSpPr txBox="1"/>
          <p:nvPr/>
        </p:nvSpPr>
        <p:spPr>
          <a:xfrm>
            <a:off x="1917044" y="5426370"/>
            <a:ext cx="8357912" cy="707886"/>
          </a:xfrm>
          <a:prstGeom prst="rect">
            <a:avLst/>
          </a:prstGeom>
          <a:solidFill>
            <a:schemeClr val="accent3"/>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Some of that explanation is shared!</a:t>
            </a:r>
            <a:endParaRPr lang="en-US" sz="28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11" name="TextBox 10">
            <a:extLst>
              <a:ext uri="{FF2B5EF4-FFF2-40B4-BE49-F238E27FC236}">
                <a16:creationId xmlns:a16="http://schemas.microsoft.com/office/drawing/2014/main" id="{3AFBCD64-F914-9C43-BD7D-3DA30641445A}"/>
              </a:ext>
            </a:extLst>
          </p:cNvPr>
          <p:cNvSpPr txBox="1"/>
          <p:nvPr/>
        </p:nvSpPr>
        <p:spPr>
          <a:xfrm>
            <a:off x="757961" y="4178997"/>
            <a:ext cx="10678968" cy="954107"/>
          </a:xfrm>
          <a:prstGeom prst="rect">
            <a:avLst/>
          </a:prstGeom>
          <a:solidFill>
            <a:schemeClr val="accent3">
              <a:lumMod val="20000"/>
              <a:lumOff val="80000"/>
            </a:schemeClr>
          </a:solidFill>
        </p:spPr>
        <p:txBody>
          <a:bodyPr wrap="square" rtlCol="0">
            <a:spAutoFit/>
          </a:bodyPr>
          <a:lstStyle/>
          <a:p>
            <a:pPr algn="ctr"/>
            <a:r>
              <a:rPr lang="en-US" sz="2800" dirty="0">
                <a:solidFill>
                  <a:schemeClr val="accent3"/>
                </a:solidFill>
                <a:latin typeface="Roboto Light" panose="02000000000000000000" pitchFamily="2" charset="0"/>
                <a:ea typeface="Roboto Light" panose="02000000000000000000" pitchFamily="2" charset="0"/>
                <a:cs typeface="Roboto Condensed" charset="0"/>
              </a:rPr>
              <a:t>On its own, being in State X is associated with $X higher/lower per-household property taxes compared to Arizona, on average</a:t>
            </a:r>
            <a:endParaRPr lang="en-US" dirty="0">
              <a:solidFill>
                <a:schemeClr val="accent3"/>
              </a:solidFill>
              <a:latin typeface="Roboto Light" panose="02000000000000000000" pitchFamily="2" charset="0"/>
              <a:ea typeface="Roboto Light" panose="02000000000000000000" pitchFamily="2" charset="0"/>
              <a:cs typeface="Roboto Condensed" charset="0"/>
            </a:endParaRPr>
          </a:p>
        </p:txBody>
      </p:sp>
      <p:sp>
        <p:nvSpPr>
          <p:cNvPr id="12" name="TextBox 11">
            <a:extLst>
              <a:ext uri="{FF2B5EF4-FFF2-40B4-BE49-F238E27FC236}">
                <a16:creationId xmlns:a16="http://schemas.microsoft.com/office/drawing/2014/main" id="{0936B624-9170-B748-A08A-FD437D57C24B}"/>
              </a:ext>
            </a:extLst>
          </p:cNvPr>
          <p:cNvSpPr txBox="1"/>
          <p:nvPr/>
        </p:nvSpPr>
        <p:spPr>
          <a:xfrm>
            <a:off x="311150" y="3099939"/>
            <a:ext cx="11576050" cy="954107"/>
          </a:xfrm>
          <a:prstGeom prst="rect">
            <a:avLst/>
          </a:prstGeom>
          <a:solidFill>
            <a:schemeClr val="accent3">
              <a:lumMod val="20000"/>
              <a:lumOff val="80000"/>
            </a:schemeClr>
          </a:solidFill>
        </p:spPr>
        <p:txBody>
          <a:bodyPr wrap="square" rtlCol="0">
            <a:spAutoFit/>
          </a:bodyPr>
          <a:lstStyle/>
          <a:p>
            <a:pPr algn="ctr"/>
            <a:r>
              <a:rPr lang="en-US" sz="2800" dirty="0">
                <a:solidFill>
                  <a:schemeClr val="accent3"/>
                </a:solidFill>
                <a:latin typeface="Roboto Light" panose="02000000000000000000" pitchFamily="2" charset="0"/>
                <a:ea typeface="Roboto Light" panose="02000000000000000000" pitchFamily="2" charset="0"/>
                <a:cs typeface="Roboto Condensed" charset="0"/>
              </a:rPr>
              <a:t>On its own, a 1%</a:t>
            </a:r>
            <a:r>
              <a:rPr lang="en-US" sz="2800" b="1" dirty="0">
                <a:solidFill>
                  <a:schemeClr val="accent3"/>
                </a:solidFill>
                <a:latin typeface="Roboto Light" panose="02000000000000000000" pitchFamily="2" charset="0"/>
                <a:ea typeface="Roboto Light" panose="02000000000000000000" pitchFamily="2" charset="0"/>
                <a:cs typeface="Roboto Condensed" charset="0"/>
              </a:rPr>
              <a:t> </a:t>
            </a:r>
            <a:r>
              <a:rPr lang="en-US" sz="2800" dirty="0">
                <a:solidFill>
                  <a:schemeClr val="accent3"/>
                </a:solidFill>
                <a:latin typeface="Roboto Light" panose="02000000000000000000" pitchFamily="2" charset="0"/>
                <a:ea typeface="Roboto Light" panose="02000000000000000000" pitchFamily="2" charset="0"/>
                <a:cs typeface="Roboto Condensed" charset="0"/>
              </a:rPr>
              <a:t>increase in the number of households with kids in them is associated with a $X increase in per-household taxes, on average</a:t>
            </a:r>
            <a:endParaRPr lang="en-US" dirty="0">
              <a:solidFill>
                <a:schemeClr val="accent3"/>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121806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3AE9-274A-AA49-9806-9879599481E8}"/>
              </a:ext>
            </a:extLst>
          </p:cNvPr>
          <p:cNvSpPr>
            <a:spLocks noGrp="1"/>
          </p:cNvSpPr>
          <p:nvPr>
            <p:ph type="title"/>
          </p:nvPr>
        </p:nvSpPr>
        <p:spPr/>
        <p:txBody>
          <a:bodyPr>
            <a:normAutofit/>
          </a:bodyPr>
          <a:lstStyle/>
          <a:p>
            <a:r>
              <a:rPr lang="en-US" dirty="0"/>
              <a:t>WHY CONTROL?</a:t>
            </a:r>
          </a:p>
        </p:txBody>
      </p:sp>
      <p:cxnSp>
        <p:nvCxnSpPr>
          <p:cNvPr id="9" name="Straight Connector 8">
            <a:extLst>
              <a:ext uri="{FF2B5EF4-FFF2-40B4-BE49-F238E27FC236}">
                <a16:creationId xmlns:a16="http://schemas.microsoft.com/office/drawing/2014/main" id="{8AF08E4E-3EC0-B248-B3AD-11B2D37192DC}"/>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1AD2863-8F52-324C-A937-6C5888ADD6AD}"/>
              </a:ext>
            </a:extLst>
          </p:cNvPr>
          <p:cNvSpPr txBox="1"/>
          <p:nvPr/>
        </p:nvSpPr>
        <p:spPr>
          <a:xfrm>
            <a:off x="1745623" y="1697041"/>
            <a:ext cx="8700754" cy="3046988"/>
          </a:xfrm>
          <a:prstGeom prst="rect">
            <a:avLst/>
          </a:prstGeom>
          <a:solidFill>
            <a:schemeClr val="accent3"/>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“Taking into account” or “controlling for” essentially means filtering out the effects of other variables</a:t>
            </a:r>
            <a:endParaRPr lang="en-US" sz="36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8" name="TextBox 7">
            <a:extLst>
              <a:ext uri="{FF2B5EF4-FFF2-40B4-BE49-F238E27FC236}">
                <a16:creationId xmlns:a16="http://schemas.microsoft.com/office/drawing/2014/main" id="{7A54E802-3C29-324D-9353-32D8919D7CD4}"/>
              </a:ext>
            </a:extLst>
          </p:cNvPr>
          <p:cNvSpPr txBox="1"/>
          <p:nvPr/>
        </p:nvSpPr>
        <p:spPr>
          <a:xfrm>
            <a:off x="1130956" y="4995483"/>
            <a:ext cx="9961185" cy="1569660"/>
          </a:xfrm>
          <a:prstGeom prst="rect">
            <a:avLst/>
          </a:prstGeom>
          <a:solidFill>
            <a:schemeClr val="accent3"/>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It lets you isolate the effect of specific levers/switches/sliders/</a:t>
            </a:r>
            <a:r>
              <a:rPr lang="en-US" sz="4800" b="1" dirty="0" err="1">
                <a:solidFill>
                  <a:schemeClr val="bg1"/>
                </a:solidFill>
                <a:latin typeface="Roboto" panose="02000000000000000000" pitchFamily="2" charset="0"/>
                <a:ea typeface="Roboto" panose="02000000000000000000" pitchFamily="2" charset="0"/>
                <a:cs typeface="Roboto Condensed" charset="0"/>
              </a:rPr>
              <a:t>Xs</a:t>
            </a:r>
            <a:endParaRPr lang="en-US" sz="36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201191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AB22DE-8146-9444-A6D6-1C9A4BE5A16F}"/>
              </a:ext>
            </a:extLst>
          </p:cNvPr>
          <p:cNvSpPr/>
          <p:nvPr/>
        </p:nvSpPr>
        <p:spPr>
          <a:xfrm>
            <a:off x="311151" y="273159"/>
            <a:ext cx="11728449" cy="1200329"/>
          </a:xfrm>
          <a:prstGeom prst="rect">
            <a:avLst/>
          </a:prstGeom>
          <a:solidFill>
            <a:srgbClr val="272822"/>
          </a:solidFill>
        </p:spPr>
        <p:txBody>
          <a:bodyPr wrap="square">
            <a:spAutoFit/>
          </a:bodyPr>
          <a:lstStyle/>
          <a:p>
            <a:r>
              <a:rPr lang="en-US" sz="2400" dirty="0">
                <a:solidFill>
                  <a:srgbClr val="F9F9F5"/>
                </a:solidFill>
                <a:latin typeface="Consolas" panose="020B0609020204030204" pitchFamily="49" charset="0"/>
                <a:cs typeface="Consolas" panose="020B0609020204030204" pitchFamily="49" charset="0"/>
              </a:rPr>
              <a:t>model4 </a:t>
            </a:r>
            <a:r>
              <a:rPr lang="en-US" sz="2400" dirty="0">
                <a:solidFill>
                  <a:srgbClr val="FD4485"/>
                </a:solidFill>
                <a:latin typeface="Consolas" panose="020B0609020204030204" pitchFamily="49" charset="0"/>
                <a:cs typeface="Consolas" panose="020B0609020204030204" pitchFamily="49" charset="0"/>
              </a:rPr>
              <a:t>&lt;-</a:t>
            </a:r>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F9F9F5"/>
                </a:solidFill>
                <a:latin typeface="Consolas" panose="020B0609020204030204" pitchFamily="49" charset="0"/>
                <a:cs typeface="Consolas" panose="020B0609020204030204" pitchFamily="49" charset="0"/>
              </a:rPr>
              <a:t>lm</a:t>
            </a:r>
            <a:r>
              <a:rPr lang="en-US" sz="2400" dirty="0">
                <a:solidFill>
                  <a:srgbClr val="F9F9F5"/>
                </a:solidFill>
                <a:latin typeface="Consolas" panose="020B0609020204030204" pitchFamily="49" charset="0"/>
                <a:cs typeface="Consolas" panose="020B0609020204030204" pitchFamily="49" charset="0"/>
              </a:rPr>
              <a:t>(</a:t>
            </a:r>
            <a:r>
              <a:rPr lang="en-US" sz="2400" dirty="0" err="1">
                <a:solidFill>
                  <a:srgbClr val="F9F9F5"/>
                </a:solidFill>
                <a:latin typeface="Consolas" panose="020B0609020204030204" pitchFamily="49" charset="0"/>
                <a:cs typeface="Consolas" panose="020B0609020204030204" pitchFamily="49" charset="0"/>
              </a:rPr>
              <a:t>tax_per_housing_unit</a:t>
            </a:r>
            <a:r>
              <a:rPr lang="en-US" sz="2400" dirty="0">
                <a:solidFill>
                  <a:srgbClr val="F9F9F5"/>
                </a:solidFill>
                <a:latin typeface="Consolas" panose="020B0609020204030204" pitchFamily="49" charset="0"/>
                <a:cs typeface="Consolas" panose="020B0609020204030204" pitchFamily="49" charset="0"/>
              </a:rPr>
              <a:t> ~ </a:t>
            </a:r>
          </a:p>
          <a:p>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F9F9F5"/>
                </a:solidFill>
                <a:latin typeface="Consolas" panose="020B0609020204030204" pitchFamily="49" charset="0"/>
                <a:cs typeface="Consolas" panose="020B0609020204030204" pitchFamily="49" charset="0"/>
              </a:rPr>
              <a:t>median_home_value</a:t>
            </a:r>
            <a:r>
              <a:rPr lang="en-US" sz="2400" dirty="0">
                <a:solidFill>
                  <a:srgbClr val="F9F9F5"/>
                </a:solidFill>
                <a:latin typeface="Consolas" panose="020B0609020204030204" pitchFamily="49" charset="0"/>
                <a:cs typeface="Consolas" panose="020B0609020204030204" pitchFamily="49" charset="0"/>
              </a:rPr>
              <a:t> + </a:t>
            </a:r>
            <a:r>
              <a:rPr lang="en-US" sz="2400" dirty="0" err="1">
                <a:solidFill>
                  <a:srgbClr val="F9F9F5"/>
                </a:solidFill>
                <a:latin typeface="Consolas" panose="020B0609020204030204" pitchFamily="49" charset="0"/>
                <a:cs typeface="Consolas" panose="020B0609020204030204" pitchFamily="49" charset="0"/>
              </a:rPr>
              <a:t>prop_houses_with_kids</a:t>
            </a:r>
            <a:r>
              <a:rPr lang="en-US" sz="2400" dirty="0">
                <a:solidFill>
                  <a:srgbClr val="F9F9F5"/>
                </a:solidFill>
                <a:latin typeface="Consolas" panose="020B0609020204030204" pitchFamily="49" charset="0"/>
                <a:cs typeface="Consolas" panose="020B0609020204030204" pitchFamily="49" charset="0"/>
              </a:rPr>
              <a:t> + state, </a:t>
            </a:r>
          </a:p>
          <a:p>
            <a:r>
              <a:rPr lang="en-US" sz="2400" dirty="0">
                <a:solidFill>
                  <a:srgbClr val="F9F9F5"/>
                </a:solidFill>
                <a:latin typeface="Consolas" panose="020B0609020204030204" pitchFamily="49" charset="0"/>
                <a:cs typeface="Consolas" panose="020B0609020204030204" pitchFamily="49" charset="0"/>
              </a:rPr>
              <a:t>             data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F9F9F5"/>
                </a:solidFill>
                <a:latin typeface="Consolas" panose="020B0609020204030204" pitchFamily="49" charset="0"/>
                <a:cs typeface="Consolas" panose="020B0609020204030204" pitchFamily="49" charset="0"/>
              </a:rPr>
              <a:t>world_happiness</a:t>
            </a:r>
            <a:r>
              <a:rPr lang="en-US" sz="2400" dirty="0">
                <a:solidFill>
                  <a:srgbClr val="F9F9F5"/>
                </a:solidFill>
                <a:latin typeface="Consolas" panose="020B0609020204030204" pitchFamily="49" charset="0"/>
                <a:cs typeface="Consolas" panose="020B0609020204030204" pitchFamily="49" charset="0"/>
              </a:rPr>
              <a:t>)</a:t>
            </a:r>
          </a:p>
        </p:txBody>
      </p:sp>
      <p:graphicFrame>
        <p:nvGraphicFramePr>
          <p:cNvPr id="6" name="Content Placeholder 5">
            <a:extLst>
              <a:ext uri="{FF2B5EF4-FFF2-40B4-BE49-F238E27FC236}">
                <a16:creationId xmlns:a16="http://schemas.microsoft.com/office/drawing/2014/main" id="{E0F71091-EAA5-504F-BE02-620B9E5C607E}"/>
              </a:ext>
            </a:extLst>
          </p:cNvPr>
          <p:cNvGraphicFramePr>
            <a:graphicFrameLocks/>
          </p:cNvGraphicFramePr>
          <p:nvPr>
            <p:extLst>
              <p:ext uri="{D42A27DB-BD31-4B8C-83A1-F6EECF244321}">
                <p14:modId xmlns:p14="http://schemas.microsoft.com/office/powerpoint/2010/main" val="2445587960"/>
              </p:ext>
            </p:extLst>
          </p:nvPr>
        </p:nvGraphicFramePr>
        <p:xfrm>
          <a:off x="311149" y="1697182"/>
          <a:ext cx="11728451" cy="3657600"/>
        </p:xfrm>
        <a:graphic>
          <a:graphicData uri="http://schemas.openxmlformats.org/drawingml/2006/table">
            <a:tbl>
              <a:tblPr firstRow="1" bandRow="1">
                <a:tableStyleId>{F5AB1C69-6EDB-4FF4-983F-18BD219EF322}</a:tableStyleId>
              </a:tblPr>
              <a:tblGrid>
                <a:gridCol w="3332595">
                  <a:extLst>
                    <a:ext uri="{9D8B030D-6E8A-4147-A177-3AD203B41FA5}">
                      <a16:colId xmlns:a16="http://schemas.microsoft.com/office/drawing/2014/main" val="20000"/>
                    </a:ext>
                  </a:extLst>
                </a:gridCol>
                <a:gridCol w="2098964">
                  <a:extLst>
                    <a:ext uri="{9D8B030D-6E8A-4147-A177-3AD203B41FA5}">
                      <a16:colId xmlns:a16="http://schemas.microsoft.com/office/drawing/2014/main" val="20001"/>
                    </a:ext>
                  </a:extLst>
                </a:gridCol>
                <a:gridCol w="2098964">
                  <a:extLst>
                    <a:ext uri="{9D8B030D-6E8A-4147-A177-3AD203B41FA5}">
                      <a16:colId xmlns:a16="http://schemas.microsoft.com/office/drawing/2014/main" val="20002"/>
                    </a:ext>
                  </a:extLst>
                </a:gridCol>
                <a:gridCol w="2098964">
                  <a:extLst>
                    <a:ext uri="{9D8B030D-6E8A-4147-A177-3AD203B41FA5}">
                      <a16:colId xmlns:a16="http://schemas.microsoft.com/office/drawing/2014/main" val="20003"/>
                    </a:ext>
                  </a:extLst>
                </a:gridCol>
                <a:gridCol w="2098964">
                  <a:extLst>
                    <a:ext uri="{9D8B030D-6E8A-4147-A177-3AD203B41FA5}">
                      <a16:colId xmlns:a16="http://schemas.microsoft.com/office/drawing/2014/main" val="20004"/>
                    </a:ext>
                  </a:extLst>
                </a:gridCol>
              </a:tblGrid>
              <a:tr h="0">
                <a:tc>
                  <a:txBody>
                    <a:bodyPr/>
                    <a:lstStyle/>
                    <a:p>
                      <a:pPr marL="0" lvl="0" indent="0" algn="ctr">
                        <a:buNone/>
                      </a:pPr>
                      <a:r>
                        <a:rPr sz="2400" b="0" i="0" dirty="0">
                          <a:latin typeface="Roboto Light" panose="02000000000000000000" pitchFamily="2" charset="0"/>
                          <a:ea typeface="Roboto Light" panose="02000000000000000000" pitchFamily="2" charset="0"/>
                        </a:rPr>
                        <a:t>term</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estimate</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std_error</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statistic</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p_value</a:t>
                      </a:r>
                    </a:p>
                  </a:txBody>
                  <a:tcPr/>
                </a:tc>
                <a:extLst>
                  <a:ext uri="{0D108BD9-81ED-4DB2-BD59-A6C34878D82A}">
                    <a16:rowId xmlns:a16="http://schemas.microsoft.com/office/drawing/2014/main" val="10000"/>
                  </a:ext>
                </a:extLst>
              </a:tr>
              <a:tr h="0">
                <a:tc>
                  <a:txBody>
                    <a:bodyPr/>
                    <a:lstStyle/>
                    <a:p>
                      <a:pPr marL="0" lvl="0" indent="0" algn="ctr">
                        <a:buNone/>
                      </a:pPr>
                      <a:r>
                        <a:rPr sz="2400" b="0" i="0">
                          <a:latin typeface="Roboto Light" panose="02000000000000000000" pitchFamily="2" charset="0"/>
                          <a:ea typeface="Roboto Light" panose="02000000000000000000" pitchFamily="2" charset="0"/>
                        </a:rPr>
                        <a:t>intercept</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-412.5</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118.1</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-3.493</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0.001</a:t>
                      </a:r>
                    </a:p>
                  </a:txBody>
                  <a:tcPr/>
                </a:tc>
                <a:extLst>
                  <a:ext uri="{0D108BD9-81ED-4DB2-BD59-A6C34878D82A}">
                    <a16:rowId xmlns:a16="http://schemas.microsoft.com/office/drawing/2014/main" val="10001"/>
                  </a:ext>
                </a:extLst>
              </a:tr>
              <a:tr h="0">
                <a:tc>
                  <a:txBody>
                    <a:bodyPr/>
                    <a:lstStyle/>
                    <a:p>
                      <a:pPr marL="0" lvl="0" indent="0" algn="ctr">
                        <a:buNone/>
                      </a:pPr>
                      <a:r>
                        <a:rPr sz="2400" b="0" i="0">
                          <a:latin typeface="Roboto Light" panose="02000000000000000000" pitchFamily="2" charset="0"/>
                          <a:ea typeface="Roboto Light" panose="02000000000000000000" pitchFamily="2" charset="0"/>
                        </a:rPr>
                        <a:t>median_home_value</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0.004</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0</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21.99</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0</a:t>
                      </a:r>
                    </a:p>
                  </a:txBody>
                  <a:tcPr/>
                </a:tc>
                <a:extLst>
                  <a:ext uri="{0D108BD9-81ED-4DB2-BD59-A6C34878D82A}">
                    <a16:rowId xmlns:a16="http://schemas.microsoft.com/office/drawing/2014/main" val="10002"/>
                  </a:ext>
                </a:extLst>
              </a:tr>
              <a:tr h="0">
                <a:tc>
                  <a:txBody>
                    <a:bodyPr/>
                    <a:lstStyle/>
                    <a:p>
                      <a:pPr marL="0" lvl="0" indent="0" algn="ctr">
                        <a:buNone/>
                      </a:pPr>
                      <a:r>
                        <a:rPr sz="2400" b="0" i="0">
                          <a:latin typeface="Roboto Light" panose="02000000000000000000" pitchFamily="2" charset="0"/>
                          <a:ea typeface="Roboto Light" panose="02000000000000000000" pitchFamily="2" charset="0"/>
                        </a:rPr>
                        <a:t>prop_houses_with_kids</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14.09</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2.853</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4.941</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0</a:t>
                      </a:r>
                    </a:p>
                  </a:txBody>
                  <a:tcPr/>
                </a:tc>
                <a:extLst>
                  <a:ext uri="{0D108BD9-81ED-4DB2-BD59-A6C34878D82A}">
                    <a16:rowId xmlns:a16="http://schemas.microsoft.com/office/drawing/2014/main" val="10003"/>
                  </a:ext>
                </a:extLst>
              </a:tr>
              <a:tr h="0">
                <a:tc>
                  <a:txBody>
                    <a:bodyPr/>
                    <a:lstStyle/>
                    <a:p>
                      <a:pPr marL="0" lvl="0" indent="0" algn="ctr">
                        <a:buNone/>
                      </a:pPr>
                      <a:r>
                        <a:rPr sz="2400" b="0" i="0">
                          <a:latin typeface="Roboto Light" panose="02000000000000000000" pitchFamily="2" charset="0"/>
                          <a:ea typeface="Roboto Light" panose="02000000000000000000" pitchFamily="2" charset="0"/>
                        </a:rPr>
                        <a:t>stateCalifornia</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123.3</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88.22</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1.397</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0.164</a:t>
                      </a:r>
                    </a:p>
                  </a:txBody>
                  <a:tcPr/>
                </a:tc>
                <a:extLst>
                  <a:ext uri="{0D108BD9-81ED-4DB2-BD59-A6C34878D82A}">
                    <a16:rowId xmlns:a16="http://schemas.microsoft.com/office/drawing/2014/main" val="10004"/>
                  </a:ext>
                </a:extLst>
              </a:tr>
              <a:tr h="0">
                <a:tc>
                  <a:txBody>
                    <a:bodyPr/>
                    <a:lstStyle/>
                    <a:p>
                      <a:pPr marL="0" lvl="0" indent="0" algn="ctr">
                        <a:buNone/>
                      </a:pPr>
                      <a:r>
                        <a:rPr sz="2400" b="0" i="0">
                          <a:latin typeface="Roboto Light" panose="02000000000000000000" pitchFamily="2" charset="0"/>
                          <a:ea typeface="Roboto Light" panose="02000000000000000000" pitchFamily="2" charset="0"/>
                        </a:rPr>
                        <a:t>stateIdaho</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9.526</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82.74</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0.115</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0.908</a:t>
                      </a:r>
                    </a:p>
                  </a:txBody>
                  <a:tcPr/>
                </a:tc>
                <a:extLst>
                  <a:ext uri="{0D108BD9-81ED-4DB2-BD59-A6C34878D82A}">
                    <a16:rowId xmlns:a16="http://schemas.microsoft.com/office/drawing/2014/main" val="10005"/>
                  </a:ext>
                </a:extLst>
              </a:tr>
              <a:tr h="0">
                <a:tc>
                  <a:txBody>
                    <a:bodyPr/>
                    <a:lstStyle/>
                    <a:p>
                      <a:pPr marL="0" lvl="0" indent="0" algn="ctr">
                        <a:buNone/>
                      </a:pPr>
                      <a:r>
                        <a:rPr sz="2400" b="0" i="0">
                          <a:latin typeface="Roboto Light" panose="02000000000000000000" pitchFamily="2" charset="0"/>
                          <a:ea typeface="Roboto Light" panose="02000000000000000000" pitchFamily="2" charset="0"/>
                        </a:rPr>
                        <a:t>stateNevada</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102.5</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98.25</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1.043</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0.299</a:t>
                      </a:r>
                    </a:p>
                  </a:txBody>
                  <a:tcPr/>
                </a:tc>
                <a:extLst>
                  <a:ext uri="{0D108BD9-81ED-4DB2-BD59-A6C34878D82A}">
                    <a16:rowId xmlns:a16="http://schemas.microsoft.com/office/drawing/2014/main" val="10006"/>
                  </a:ext>
                </a:extLst>
              </a:tr>
              <a:tr h="0">
                <a:tc>
                  <a:txBody>
                    <a:bodyPr/>
                    <a:lstStyle/>
                    <a:p>
                      <a:pPr marL="0" lvl="0" indent="0" algn="ctr">
                        <a:buNone/>
                      </a:pPr>
                      <a:r>
                        <a:rPr sz="2400" b="0" i="0">
                          <a:latin typeface="Roboto Light" panose="02000000000000000000" pitchFamily="2" charset="0"/>
                          <a:ea typeface="Roboto Light" panose="02000000000000000000" pitchFamily="2" charset="0"/>
                        </a:rPr>
                        <a:t>stateUtah</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-213.2</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91.21</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-2.337</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0.021</a:t>
                      </a:r>
                    </a:p>
                  </a:txBody>
                  <a:tcPr/>
                </a:tc>
                <a:extLst>
                  <a:ext uri="{0D108BD9-81ED-4DB2-BD59-A6C34878D82A}">
                    <a16:rowId xmlns:a16="http://schemas.microsoft.com/office/drawing/2014/main" val="10007"/>
                  </a:ext>
                </a:extLst>
              </a:tr>
            </a:tbl>
          </a:graphicData>
        </a:graphic>
      </p:graphicFrame>
      <p:sp>
        <p:nvSpPr>
          <p:cNvPr id="7" name="TextBox 6">
            <a:extLst>
              <a:ext uri="{FF2B5EF4-FFF2-40B4-BE49-F238E27FC236}">
                <a16:creationId xmlns:a16="http://schemas.microsoft.com/office/drawing/2014/main" id="{886363D0-007F-634F-9A05-AF513C7BFC8E}"/>
              </a:ext>
            </a:extLst>
          </p:cNvPr>
          <p:cNvSpPr txBox="1"/>
          <p:nvPr/>
        </p:nvSpPr>
        <p:spPr>
          <a:xfrm>
            <a:off x="311149" y="5689937"/>
            <a:ext cx="11728450" cy="1015663"/>
          </a:xfrm>
          <a:prstGeom prst="rect">
            <a:avLst/>
          </a:prstGeom>
          <a:solidFill>
            <a:schemeClr val="accent3">
              <a:lumMod val="20000"/>
              <a:lumOff val="80000"/>
            </a:schemeClr>
          </a:solidFill>
        </p:spPr>
        <p:txBody>
          <a:bodyPr wrap="square" rtlCol="0">
            <a:spAutoFit/>
          </a:bodyPr>
          <a:lstStyle/>
          <a:p>
            <a:pPr algn="ctr"/>
            <a:r>
              <a:rPr lang="en-US" sz="2000" dirty="0">
                <a:solidFill>
                  <a:schemeClr val="accent3"/>
                </a:solidFill>
                <a:latin typeface="Roboto Light" panose="02000000000000000000" pitchFamily="2" charset="0"/>
                <a:ea typeface="Roboto Light" panose="02000000000000000000" pitchFamily="2" charset="0"/>
                <a:cs typeface="Roboto Condensed" charset="0"/>
              </a:rPr>
              <a:t>Utah has high per capita taxes compared to the other states in the region. If we control for the number of households with kids, though, Utah is actually substantially undertaxed. Lots of the reason that Utah’s taxes are so high is because there are so many kids.</a:t>
            </a:r>
            <a:endParaRPr lang="en-US" sz="1400" dirty="0">
              <a:solidFill>
                <a:schemeClr val="accent3"/>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279994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E59B6B-4AD7-934A-9965-23F276FAEFDC}"/>
              </a:ext>
            </a:extLst>
          </p:cNvPr>
          <p:cNvPicPr>
            <a:picLocks noChangeAspect="1"/>
          </p:cNvPicPr>
          <p:nvPr/>
        </p:nvPicPr>
        <p:blipFill>
          <a:blip r:embed="rId2"/>
          <a:stretch>
            <a:fillRect/>
          </a:stretch>
        </p:blipFill>
        <p:spPr>
          <a:xfrm>
            <a:off x="609600" y="0"/>
            <a:ext cx="10972800" cy="6858000"/>
          </a:xfrm>
          <a:prstGeom prst="rect">
            <a:avLst/>
          </a:prstGeom>
        </p:spPr>
      </p:pic>
    </p:spTree>
    <p:extLst>
      <p:ext uri="{BB962C8B-B14F-4D97-AF65-F5344CB8AC3E}">
        <p14:creationId xmlns:p14="http://schemas.microsoft.com/office/powerpoint/2010/main" val="2967200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7CD4B7-A3C5-0D48-A6CA-0ED584D6017F}"/>
              </a:ext>
            </a:extLst>
          </p:cNvPr>
          <p:cNvPicPr>
            <a:picLocks noChangeAspect="1"/>
          </p:cNvPicPr>
          <p:nvPr/>
        </p:nvPicPr>
        <p:blipFill>
          <a:blip r:embed="rId2"/>
          <a:stretch>
            <a:fillRect/>
          </a:stretch>
        </p:blipFill>
        <p:spPr>
          <a:xfrm>
            <a:off x="609600" y="0"/>
            <a:ext cx="10972800" cy="6858000"/>
          </a:xfrm>
          <a:prstGeom prst="rect">
            <a:avLst/>
          </a:prstGeom>
        </p:spPr>
      </p:pic>
    </p:spTree>
    <p:extLst>
      <p:ext uri="{BB962C8B-B14F-4D97-AF65-F5344CB8AC3E}">
        <p14:creationId xmlns:p14="http://schemas.microsoft.com/office/powerpoint/2010/main" val="2833163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8C4169-87D7-1A41-AF31-4D203A46F260}"/>
              </a:ext>
            </a:extLst>
          </p:cNvPr>
          <p:cNvPicPr>
            <a:picLocks noChangeAspect="1"/>
          </p:cNvPicPr>
          <p:nvPr/>
        </p:nvPicPr>
        <p:blipFill>
          <a:blip r:embed="rId2"/>
          <a:stretch>
            <a:fillRect/>
          </a:stretch>
        </p:blipFill>
        <p:spPr>
          <a:xfrm>
            <a:off x="90055" y="249382"/>
            <a:ext cx="11949545" cy="6326230"/>
          </a:xfrm>
          <a:prstGeom prst="rect">
            <a:avLst/>
          </a:prstGeom>
        </p:spPr>
      </p:pic>
    </p:spTree>
    <p:extLst>
      <p:ext uri="{BB962C8B-B14F-4D97-AF65-F5344CB8AC3E}">
        <p14:creationId xmlns:p14="http://schemas.microsoft.com/office/powerpoint/2010/main" val="2676643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CC4B-7EFD-8E4C-9FBB-B0617A745794}"/>
              </a:ext>
            </a:extLst>
          </p:cNvPr>
          <p:cNvSpPr>
            <a:spLocks noGrp="1"/>
          </p:cNvSpPr>
          <p:nvPr>
            <p:ph type="title"/>
          </p:nvPr>
        </p:nvSpPr>
        <p:spPr>
          <a:xfrm>
            <a:off x="831850" y="1607128"/>
            <a:ext cx="10515600" cy="2840183"/>
          </a:xfrm>
        </p:spPr>
        <p:txBody>
          <a:bodyPr>
            <a:normAutofit fontScale="90000"/>
          </a:bodyPr>
          <a:lstStyle/>
          <a:p>
            <a:r>
              <a:rPr lang="en-US" dirty="0"/>
              <a:t>HOW DO WE KNOW IF A MODEL IS GOOD?</a:t>
            </a:r>
          </a:p>
        </p:txBody>
      </p:sp>
      <p:sp>
        <p:nvSpPr>
          <p:cNvPr id="3" name="Text Placeholder 2">
            <a:extLst>
              <a:ext uri="{FF2B5EF4-FFF2-40B4-BE49-F238E27FC236}">
                <a16:creationId xmlns:a16="http://schemas.microsoft.com/office/drawing/2014/main" id="{6A9B121D-C61D-BE47-A7D2-AD12B94BE913}"/>
              </a:ext>
            </a:extLst>
          </p:cNvPr>
          <p:cNvSpPr>
            <a:spLocks noGrp="1"/>
          </p:cNvSpPr>
          <p:nvPr>
            <p:ph type="body" idx="1"/>
          </p:nvPr>
        </p:nvSpPr>
        <p:spPr>
          <a:xfrm>
            <a:off x="831850" y="4904509"/>
            <a:ext cx="10515600" cy="1185141"/>
          </a:xfrm>
        </p:spPr>
        <p:txBody>
          <a:bodyPr>
            <a:normAutofit/>
          </a:bodyPr>
          <a:lstStyle/>
          <a:p>
            <a:pPr algn="ctr"/>
            <a:r>
              <a:rPr lang="en-US" sz="3600" dirty="0"/>
              <a:t>Or, how do we know what to control for?</a:t>
            </a:r>
          </a:p>
        </p:txBody>
      </p:sp>
      <p:sp>
        <p:nvSpPr>
          <p:cNvPr id="4" name="Rectangle 3">
            <a:extLst>
              <a:ext uri="{FF2B5EF4-FFF2-40B4-BE49-F238E27FC236}">
                <a16:creationId xmlns:a16="http://schemas.microsoft.com/office/drawing/2014/main" id="{BEA5F18F-7D72-FE4D-820C-6CA6AF9697B1}"/>
              </a:ext>
            </a:extLst>
          </p:cNvPr>
          <p:cNvSpPr/>
          <p:nvPr/>
        </p:nvSpPr>
        <p:spPr>
          <a:xfrm>
            <a:off x="0" y="0"/>
            <a:ext cx="12192000" cy="7290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7F5D09C-A866-7044-A78D-B4DBE71FA637}"/>
              </a:ext>
            </a:extLst>
          </p:cNvPr>
          <p:cNvSpPr/>
          <p:nvPr/>
        </p:nvSpPr>
        <p:spPr>
          <a:xfrm>
            <a:off x="0" y="6128951"/>
            <a:ext cx="12192000" cy="7290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4316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C94D-041C-F749-B174-86832D0F25DC}"/>
              </a:ext>
            </a:extLst>
          </p:cNvPr>
          <p:cNvSpPr>
            <a:spLocks noGrp="1"/>
          </p:cNvSpPr>
          <p:nvPr>
            <p:ph type="title"/>
          </p:nvPr>
        </p:nvSpPr>
        <p:spPr>
          <a:xfrm>
            <a:off x="0" y="152855"/>
            <a:ext cx="12192000" cy="912016"/>
          </a:xfrm>
        </p:spPr>
        <p:txBody>
          <a:bodyPr>
            <a:normAutofit fontScale="90000"/>
          </a:bodyPr>
          <a:lstStyle/>
          <a:p>
            <a:r>
              <a:rPr lang="en-US" dirty="0"/>
              <a:t>WHICH VARIABLES TO INCLUDE?</a:t>
            </a:r>
          </a:p>
        </p:txBody>
      </p:sp>
      <p:cxnSp>
        <p:nvCxnSpPr>
          <p:cNvPr id="3" name="Straight Connector 2">
            <a:extLst>
              <a:ext uri="{FF2B5EF4-FFF2-40B4-BE49-F238E27FC236}">
                <a16:creationId xmlns:a16="http://schemas.microsoft.com/office/drawing/2014/main" id="{B4A12127-A5B5-454B-929C-DA3DA0A92C4A}"/>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F1D8994-325C-AE45-B40E-A300E3D4CB39}"/>
              </a:ext>
            </a:extLst>
          </p:cNvPr>
          <p:cNvSpPr txBox="1"/>
          <p:nvPr/>
        </p:nvSpPr>
        <p:spPr>
          <a:xfrm>
            <a:off x="488782" y="1485900"/>
            <a:ext cx="5118436" cy="830997"/>
          </a:xfrm>
          <a:prstGeom prst="rect">
            <a:avLst/>
          </a:prstGeom>
          <a:solidFill>
            <a:schemeClr val="accent1"/>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Explanation</a:t>
            </a:r>
            <a:endParaRPr lang="en-US" sz="3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6" name="TextBox 5">
            <a:extLst>
              <a:ext uri="{FF2B5EF4-FFF2-40B4-BE49-F238E27FC236}">
                <a16:creationId xmlns:a16="http://schemas.microsoft.com/office/drawing/2014/main" id="{EE635D03-2DD7-E742-BE2D-D88D0A7B1588}"/>
              </a:ext>
            </a:extLst>
          </p:cNvPr>
          <p:cNvSpPr txBox="1"/>
          <p:nvPr/>
        </p:nvSpPr>
        <p:spPr>
          <a:xfrm>
            <a:off x="488781" y="4018168"/>
            <a:ext cx="5118437" cy="1569660"/>
          </a:xfrm>
          <a:prstGeom prst="rect">
            <a:avLst/>
          </a:prstGeom>
          <a:solidFill>
            <a:schemeClr val="accent1">
              <a:lumMod val="20000"/>
              <a:lumOff val="80000"/>
            </a:schemeClr>
          </a:solidFill>
        </p:spPr>
        <p:txBody>
          <a:bodyPr wrap="square" rtlCol="0">
            <a:spAutoFit/>
          </a:bodyPr>
          <a:lstStyle/>
          <a:p>
            <a:pPr algn="ctr"/>
            <a:r>
              <a:rPr lang="en-US" sz="3200" dirty="0">
                <a:solidFill>
                  <a:schemeClr val="accent1"/>
                </a:solidFill>
                <a:latin typeface="Roboto Light" panose="02000000000000000000" pitchFamily="2" charset="0"/>
                <a:ea typeface="Roboto Light" panose="02000000000000000000" pitchFamily="2" charset="0"/>
                <a:cs typeface="Roboto Condensed" charset="0"/>
              </a:rPr>
              <a:t>You need to have some theoretical reason to include each variable.</a:t>
            </a:r>
          </a:p>
        </p:txBody>
      </p:sp>
      <p:sp>
        <p:nvSpPr>
          <p:cNvPr id="7" name="TextBox 6">
            <a:extLst>
              <a:ext uri="{FF2B5EF4-FFF2-40B4-BE49-F238E27FC236}">
                <a16:creationId xmlns:a16="http://schemas.microsoft.com/office/drawing/2014/main" id="{7D4E177F-3010-5C4E-81BB-68B3BA14715C}"/>
              </a:ext>
            </a:extLst>
          </p:cNvPr>
          <p:cNvSpPr txBox="1"/>
          <p:nvPr/>
        </p:nvSpPr>
        <p:spPr>
          <a:xfrm>
            <a:off x="6605566" y="1488984"/>
            <a:ext cx="5118436" cy="830997"/>
          </a:xfrm>
          <a:prstGeom prst="rect">
            <a:avLst/>
          </a:prstGeom>
          <a:solidFill>
            <a:schemeClr val="accent1"/>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Prediction</a:t>
            </a:r>
            <a:endParaRPr lang="en-US" sz="3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8" name="TextBox 7">
            <a:extLst>
              <a:ext uri="{FF2B5EF4-FFF2-40B4-BE49-F238E27FC236}">
                <a16:creationId xmlns:a16="http://schemas.microsoft.com/office/drawing/2014/main" id="{8F69C875-BE53-ED4D-812F-A20418D01A87}"/>
              </a:ext>
            </a:extLst>
          </p:cNvPr>
          <p:cNvSpPr txBox="1"/>
          <p:nvPr/>
        </p:nvSpPr>
        <p:spPr>
          <a:xfrm>
            <a:off x="6605566" y="2628923"/>
            <a:ext cx="5118436" cy="1077218"/>
          </a:xfrm>
          <a:prstGeom prst="rect">
            <a:avLst/>
          </a:prstGeom>
          <a:solidFill>
            <a:schemeClr val="accent1">
              <a:lumMod val="20000"/>
              <a:lumOff val="80000"/>
            </a:schemeClr>
          </a:solidFill>
        </p:spPr>
        <p:txBody>
          <a:bodyPr wrap="square" rtlCol="0">
            <a:spAutoFit/>
          </a:bodyPr>
          <a:lstStyle/>
          <a:p>
            <a:pPr algn="ctr"/>
            <a:r>
              <a:rPr lang="en-US" sz="3200" dirty="0">
                <a:solidFill>
                  <a:schemeClr val="accent1"/>
                </a:solidFill>
                <a:latin typeface="Roboto Light" panose="02000000000000000000" pitchFamily="2" charset="0"/>
                <a:ea typeface="Roboto Light" panose="02000000000000000000" pitchFamily="2" charset="0"/>
                <a:cs typeface="Roboto Condensed" charset="0"/>
              </a:rPr>
              <a:t>Your goal is to make the best prediction of Y.</a:t>
            </a:r>
            <a:endParaRPr lang="en-US" sz="20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9" name="TextBox 8">
            <a:extLst>
              <a:ext uri="{FF2B5EF4-FFF2-40B4-BE49-F238E27FC236}">
                <a16:creationId xmlns:a16="http://schemas.microsoft.com/office/drawing/2014/main" id="{1141FF3A-4C4F-ED44-9631-BF2EE02AF169}"/>
              </a:ext>
            </a:extLst>
          </p:cNvPr>
          <p:cNvSpPr txBox="1"/>
          <p:nvPr/>
        </p:nvSpPr>
        <p:spPr>
          <a:xfrm>
            <a:off x="488780" y="2628923"/>
            <a:ext cx="5118438" cy="1077218"/>
          </a:xfrm>
          <a:prstGeom prst="rect">
            <a:avLst/>
          </a:prstGeom>
          <a:solidFill>
            <a:schemeClr val="accent1">
              <a:lumMod val="20000"/>
              <a:lumOff val="80000"/>
            </a:schemeClr>
          </a:solidFill>
        </p:spPr>
        <p:txBody>
          <a:bodyPr wrap="square" rtlCol="0">
            <a:spAutoFit/>
          </a:bodyPr>
          <a:lstStyle/>
          <a:p>
            <a:pPr algn="ctr"/>
            <a:r>
              <a:rPr lang="en-US" sz="3200" dirty="0">
                <a:solidFill>
                  <a:schemeClr val="accent1"/>
                </a:solidFill>
                <a:latin typeface="Roboto Light" panose="02000000000000000000" pitchFamily="2" charset="0"/>
                <a:ea typeface="Roboto Light" panose="02000000000000000000" pitchFamily="2" charset="0"/>
                <a:cs typeface="Roboto Condensed" charset="0"/>
              </a:rPr>
              <a:t>Your goal is to explain what specific levers (</a:t>
            </a:r>
            <a:r>
              <a:rPr lang="en-US" sz="3200" dirty="0" err="1">
                <a:solidFill>
                  <a:schemeClr val="accent1"/>
                </a:solidFill>
                <a:latin typeface="Roboto Light" panose="02000000000000000000" pitchFamily="2" charset="0"/>
                <a:ea typeface="Roboto Light" panose="02000000000000000000" pitchFamily="2" charset="0"/>
                <a:cs typeface="Roboto Condensed" charset="0"/>
              </a:rPr>
              <a:t>Xs</a:t>
            </a:r>
            <a:r>
              <a:rPr lang="en-US" sz="3200" dirty="0">
                <a:solidFill>
                  <a:schemeClr val="accent1"/>
                </a:solidFill>
                <a:latin typeface="Roboto Light" panose="02000000000000000000" pitchFamily="2" charset="0"/>
                <a:ea typeface="Roboto Light" panose="02000000000000000000" pitchFamily="2" charset="0"/>
                <a:cs typeface="Roboto Condensed" charset="0"/>
              </a:rPr>
              <a:t>) do to Y.</a:t>
            </a:r>
            <a:endParaRPr lang="en-US" sz="20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10" name="TextBox 9">
            <a:extLst>
              <a:ext uri="{FF2B5EF4-FFF2-40B4-BE49-F238E27FC236}">
                <a16:creationId xmlns:a16="http://schemas.microsoft.com/office/drawing/2014/main" id="{8A752FB1-4F52-F349-9D9F-9AA4426F3F96}"/>
              </a:ext>
            </a:extLst>
          </p:cNvPr>
          <p:cNvSpPr txBox="1"/>
          <p:nvPr/>
        </p:nvSpPr>
        <p:spPr>
          <a:xfrm>
            <a:off x="6605566" y="4015083"/>
            <a:ext cx="5097653" cy="892552"/>
          </a:xfrm>
          <a:prstGeom prst="rect">
            <a:avLst/>
          </a:prstGeom>
          <a:solidFill>
            <a:schemeClr val="accent1">
              <a:lumMod val="20000"/>
              <a:lumOff val="80000"/>
            </a:schemeClr>
          </a:solidFill>
        </p:spPr>
        <p:txBody>
          <a:bodyPr wrap="square" rtlCol="0">
            <a:spAutoFit/>
          </a:bodyPr>
          <a:lstStyle/>
          <a:p>
            <a:pPr algn="ctr"/>
            <a:r>
              <a:rPr lang="en-US" sz="3200" dirty="0">
                <a:solidFill>
                  <a:schemeClr val="accent1"/>
                </a:solidFill>
                <a:latin typeface="Roboto Light" panose="02000000000000000000" pitchFamily="2" charset="0"/>
                <a:ea typeface="Roboto Light" panose="02000000000000000000" pitchFamily="2" charset="0"/>
                <a:cs typeface="Roboto Condensed" charset="0"/>
              </a:rPr>
              <a:t>Include whatever</a:t>
            </a:r>
          </a:p>
          <a:p>
            <a:pPr algn="ctr"/>
            <a:r>
              <a:rPr lang="en-US" dirty="0">
                <a:solidFill>
                  <a:schemeClr val="accent1"/>
                </a:solidFill>
                <a:latin typeface="Roboto Light" panose="02000000000000000000" pitchFamily="2" charset="0"/>
                <a:ea typeface="Roboto Light" panose="02000000000000000000" pitchFamily="2" charset="0"/>
                <a:cs typeface="Roboto Condensed" charset="0"/>
              </a:rPr>
              <a:t>Basically</a:t>
            </a:r>
            <a:endParaRPr lang="en-US" sz="3200" dirty="0">
              <a:solidFill>
                <a:schemeClr val="accent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149982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9294-9903-9246-B3AA-A512081B352A}"/>
              </a:ext>
            </a:extLst>
          </p:cNvPr>
          <p:cNvSpPr>
            <a:spLocks noGrp="1"/>
          </p:cNvSpPr>
          <p:nvPr>
            <p:ph type="title"/>
          </p:nvPr>
        </p:nvSpPr>
        <p:spPr/>
        <p:txBody>
          <a:bodyPr>
            <a:normAutofit/>
          </a:bodyPr>
          <a:lstStyle/>
          <a:p>
            <a:r>
              <a:rPr lang="en-US" dirty="0"/>
              <a:t>WHAT COUNTS AS “BEST”?</a:t>
            </a:r>
          </a:p>
        </p:txBody>
      </p:sp>
      <p:cxnSp>
        <p:nvCxnSpPr>
          <p:cNvPr id="3" name="Straight Connector 2">
            <a:extLst>
              <a:ext uri="{FF2B5EF4-FFF2-40B4-BE49-F238E27FC236}">
                <a16:creationId xmlns:a16="http://schemas.microsoft.com/office/drawing/2014/main" id="{E39F68B0-E884-1343-BA63-40312BE709D5}"/>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B333DED-E33B-1043-BFED-458292D9198E}"/>
              </a:ext>
            </a:extLst>
          </p:cNvPr>
          <p:cNvSpPr txBox="1"/>
          <p:nvPr/>
        </p:nvSpPr>
        <p:spPr>
          <a:xfrm>
            <a:off x="5223829" y="1485900"/>
            <a:ext cx="1750565" cy="830997"/>
          </a:xfrm>
          <a:prstGeom prst="rect">
            <a:avLst/>
          </a:prstGeom>
          <a:solidFill>
            <a:schemeClr val="accent1"/>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R²</a:t>
            </a:r>
            <a:endParaRPr lang="en-US" sz="3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5" name="TextBox 4">
            <a:extLst>
              <a:ext uri="{FF2B5EF4-FFF2-40B4-BE49-F238E27FC236}">
                <a16:creationId xmlns:a16="http://schemas.microsoft.com/office/drawing/2014/main" id="{F624C6A3-3D64-004F-8D1B-CD9AE0D32AE4}"/>
              </a:ext>
            </a:extLst>
          </p:cNvPr>
          <p:cNvSpPr txBox="1"/>
          <p:nvPr/>
        </p:nvSpPr>
        <p:spPr>
          <a:xfrm>
            <a:off x="2919677" y="2467248"/>
            <a:ext cx="6383073" cy="1569660"/>
          </a:xfrm>
          <a:prstGeom prst="rect">
            <a:avLst/>
          </a:prstGeom>
          <a:solidFill>
            <a:schemeClr val="accent1"/>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How much variation in Y is explained by X</a:t>
            </a:r>
            <a:endParaRPr lang="en-US" sz="3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6" name="TextBox 5">
            <a:extLst>
              <a:ext uri="{FF2B5EF4-FFF2-40B4-BE49-F238E27FC236}">
                <a16:creationId xmlns:a16="http://schemas.microsoft.com/office/drawing/2014/main" id="{701F255E-8BDE-2A4E-A090-B4F9A844BBAD}"/>
              </a:ext>
            </a:extLst>
          </p:cNvPr>
          <p:cNvSpPr txBox="1"/>
          <p:nvPr/>
        </p:nvSpPr>
        <p:spPr>
          <a:xfrm>
            <a:off x="3551994" y="4402558"/>
            <a:ext cx="5118437" cy="584775"/>
          </a:xfrm>
          <a:prstGeom prst="rect">
            <a:avLst/>
          </a:prstGeom>
          <a:solidFill>
            <a:schemeClr val="accent1">
              <a:lumMod val="20000"/>
              <a:lumOff val="80000"/>
            </a:schemeClr>
          </a:solidFill>
        </p:spPr>
        <p:txBody>
          <a:bodyPr wrap="square" rtlCol="0">
            <a:spAutoFit/>
          </a:bodyPr>
          <a:lstStyle/>
          <a:p>
            <a:pPr algn="ctr"/>
            <a:r>
              <a:rPr lang="en-US" sz="3200" dirty="0">
                <a:solidFill>
                  <a:schemeClr val="accent1"/>
                </a:solidFill>
                <a:latin typeface="Roboto Light" panose="02000000000000000000" pitchFamily="2" charset="0"/>
                <a:ea typeface="Roboto Light" panose="02000000000000000000" pitchFamily="2" charset="0"/>
                <a:cs typeface="Roboto Condensed" charset="0"/>
              </a:rPr>
              <a:t>0–1 scale; represents %</a:t>
            </a:r>
          </a:p>
        </p:txBody>
      </p:sp>
      <p:sp>
        <p:nvSpPr>
          <p:cNvPr id="8" name="TextBox 7">
            <a:extLst>
              <a:ext uri="{FF2B5EF4-FFF2-40B4-BE49-F238E27FC236}">
                <a16:creationId xmlns:a16="http://schemas.microsoft.com/office/drawing/2014/main" id="{11F9CD95-005E-E54D-A174-C199C214C783}"/>
              </a:ext>
            </a:extLst>
          </p:cNvPr>
          <p:cNvSpPr txBox="1"/>
          <p:nvPr/>
        </p:nvSpPr>
        <p:spPr>
          <a:xfrm>
            <a:off x="4344657" y="5150787"/>
            <a:ext cx="3502686" cy="584775"/>
          </a:xfrm>
          <a:prstGeom prst="rect">
            <a:avLst/>
          </a:prstGeom>
          <a:solidFill>
            <a:schemeClr val="accent1">
              <a:lumMod val="20000"/>
              <a:lumOff val="80000"/>
            </a:schemeClr>
          </a:solidFill>
        </p:spPr>
        <p:txBody>
          <a:bodyPr wrap="square" rtlCol="0">
            <a:spAutoFit/>
          </a:bodyPr>
          <a:lstStyle/>
          <a:p>
            <a:pPr algn="ctr"/>
            <a:r>
              <a:rPr lang="en-US" sz="3200" dirty="0">
                <a:solidFill>
                  <a:schemeClr val="accent1"/>
                </a:solidFill>
                <a:latin typeface="Roboto Light" panose="02000000000000000000" pitchFamily="2" charset="0"/>
                <a:ea typeface="Roboto Light" panose="02000000000000000000" pitchFamily="2" charset="0"/>
                <a:cs typeface="Roboto Condensed" charset="0"/>
              </a:rPr>
              <a:t>Higher = better fit</a:t>
            </a:r>
          </a:p>
        </p:txBody>
      </p:sp>
    </p:spTree>
    <p:extLst>
      <p:ext uri="{BB962C8B-B14F-4D97-AF65-F5344CB8AC3E}">
        <p14:creationId xmlns:p14="http://schemas.microsoft.com/office/powerpoint/2010/main" val="304258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FE8B-F6A8-3142-A3DF-EC94DD0C13BF}"/>
              </a:ext>
            </a:extLst>
          </p:cNvPr>
          <p:cNvSpPr>
            <a:spLocks noGrp="1"/>
          </p:cNvSpPr>
          <p:nvPr>
            <p:ph type="title"/>
          </p:nvPr>
        </p:nvSpPr>
        <p:spPr/>
        <p:txBody>
          <a:bodyPr/>
          <a:lstStyle/>
          <a:p>
            <a:r>
              <a:rPr lang="en-US" dirty="0"/>
              <a:t>PLAN FOR TODAY</a:t>
            </a:r>
          </a:p>
        </p:txBody>
      </p:sp>
      <p:sp>
        <p:nvSpPr>
          <p:cNvPr id="4" name="Rectangle 3">
            <a:extLst>
              <a:ext uri="{FF2B5EF4-FFF2-40B4-BE49-F238E27FC236}">
                <a16:creationId xmlns:a16="http://schemas.microsoft.com/office/drawing/2014/main" id="{9EF2CACB-704B-F74F-88BC-999DE12C06AB}"/>
              </a:ext>
            </a:extLst>
          </p:cNvPr>
          <p:cNvSpPr/>
          <p:nvPr/>
        </p:nvSpPr>
        <p:spPr>
          <a:xfrm>
            <a:off x="4387978" y="1707408"/>
            <a:ext cx="3435432" cy="769441"/>
          </a:xfrm>
          <a:prstGeom prst="rect">
            <a:avLst/>
          </a:prstGeom>
          <a:solidFill>
            <a:schemeClr val="accent2"/>
          </a:solidFill>
        </p:spPr>
        <p:txBody>
          <a:bodyPr wrap="square">
            <a:spAutoFit/>
          </a:bodyPr>
          <a:lstStyle/>
          <a:p>
            <a:pPr algn="ctr"/>
            <a:r>
              <a:rPr lang="en-US" sz="4400" b="1" dirty="0">
                <a:solidFill>
                  <a:schemeClr val="bg1"/>
                </a:solidFill>
                <a:latin typeface="Roboto" panose="02000000000000000000" pitchFamily="2" charset="0"/>
                <a:ea typeface="Roboto" panose="02000000000000000000" pitchFamily="2" charset="0"/>
                <a:cs typeface="Roboto Condensed" charset="0"/>
              </a:rPr>
              <a:t>Miscellanea</a:t>
            </a:r>
            <a:endParaRPr lang="en-US" sz="4400" b="1" dirty="0">
              <a:solidFill>
                <a:schemeClr val="bg1"/>
              </a:solidFill>
              <a:effectLst/>
              <a:latin typeface="Roboto" panose="02000000000000000000" pitchFamily="2" charset="0"/>
              <a:ea typeface="Roboto" panose="02000000000000000000" pitchFamily="2" charset="0"/>
              <a:cs typeface="Roboto Condensed" charset="0"/>
            </a:endParaRPr>
          </a:p>
        </p:txBody>
      </p:sp>
      <p:cxnSp>
        <p:nvCxnSpPr>
          <p:cNvPr id="5" name="Straight Connector 4">
            <a:extLst>
              <a:ext uri="{FF2B5EF4-FFF2-40B4-BE49-F238E27FC236}">
                <a16:creationId xmlns:a16="http://schemas.microsoft.com/office/drawing/2014/main" id="{B77CDB6E-AE65-4E4B-94AD-33164BBE2155}"/>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62C3C2F-239D-3447-B50A-933B061F3251}"/>
              </a:ext>
            </a:extLst>
          </p:cNvPr>
          <p:cNvSpPr/>
          <p:nvPr/>
        </p:nvSpPr>
        <p:spPr>
          <a:xfrm>
            <a:off x="954571" y="2769944"/>
            <a:ext cx="10302246" cy="769441"/>
          </a:xfrm>
          <a:prstGeom prst="rect">
            <a:avLst/>
          </a:prstGeom>
          <a:solidFill>
            <a:schemeClr val="accent3"/>
          </a:solidFill>
        </p:spPr>
        <p:txBody>
          <a:bodyPr wrap="square">
            <a:spAutoFit/>
          </a:bodyPr>
          <a:lstStyle/>
          <a:p>
            <a:pPr algn="ctr"/>
            <a:r>
              <a:rPr lang="en-US" sz="4400" b="1" dirty="0">
                <a:solidFill>
                  <a:schemeClr val="bg1"/>
                </a:solidFill>
                <a:latin typeface="Roboto" panose="02000000000000000000" pitchFamily="2" charset="0"/>
                <a:ea typeface="Roboto" panose="02000000000000000000" pitchFamily="2" charset="0"/>
                <a:cs typeface="Roboto Condensed" charset="0"/>
              </a:rPr>
              <a:t>What does it mean to control for things?</a:t>
            </a:r>
          </a:p>
        </p:txBody>
      </p:sp>
      <p:sp>
        <p:nvSpPr>
          <p:cNvPr id="8" name="Rectangle 7">
            <a:extLst>
              <a:ext uri="{FF2B5EF4-FFF2-40B4-BE49-F238E27FC236}">
                <a16:creationId xmlns:a16="http://schemas.microsoft.com/office/drawing/2014/main" id="{A7D8DAD6-A8A6-F24B-94AE-B3578C602D15}"/>
              </a:ext>
            </a:extLst>
          </p:cNvPr>
          <p:cNvSpPr/>
          <p:nvPr/>
        </p:nvSpPr>
        <p:spPr>
          <a:xfrm>
            <a:off x="1436713" y="3832480"/>
            <a:ext cx="9337963" cy="769441"/>
          </a:xfrm>
          <a:prstGeom prst="rect">
            <a:avLst/>
          </a:prstGeom>
          <a:solidFill>
            <a:schemeClr val="accent1"/>
          </a:solidFill>
        </p:spPr>
        <p:txBody>
          <a:bodyPr wrap="square">
            <a:spAutoFit/>
          </a:bodyPr>
          <a:lstStyle/>
          <a:p>
            <a:pPr algn="ctr"/>
            <a:r>
              <a:rPr lang="en-US" sz="4400" b="1" dirty="0">
                <a:solidFill>
                  <a:schemeClr val="bg1"/>
                </a:solidFill>
                <a:latin typeface="Roboto" panose="02000000000000000000" pitchFamily="2" charset="0"/>
                <a:ea typeface="Roboto" panose="02000000000000000000" pitchFamily="2" charset="0"/>
                <a:cs typeface="Roboto Condensed" charset="0"/>
              </a:rPr>
              <a:t>How do we know if a model is good?</a:t>
            </a:r>
            <a:endParaRPr lang="en-US" sz="4400" b="1" dirty="0">
              <a:solidFill>
                <a:schemeClr val="bg1"/>
              </a:solidFill>
              <a:effectLst/>
              <a:latin typeface="Roboto" panose="02000000000000000000" pitchFamily="2" charset="0"/>
              <a:ea typeface="Roboto" panose="02000000000000000000" pitchFamily="2" charset="0"/>
              <a:cs typeface="Roboto Condensed" charset="0"/>
            </a:endParaRPr>
          </a:p>
        </p:txBody>
      </p:sp>
      <p:cxnSp>
        <p:nvCxnSpPr>
          <p:cNvPr id="10" name="Straight Connector 9">
            <a:extLst>
              <a:ext uri="{FF2B5EF4-FFF2-40B4-BE49-F238E27FC236}">
                <a16:creationId xmlns:a16="http://schemas.microsoft.com/office/drawing/2014/main" id="{36754635-E873-F841-8113-5487E1001039}"/>
              </a:ext>
            </a:extLst>
          </p:cNvPr>
          <p:cNvCxnSpPr/>
          <p:nvPr/>
        </p:nvCxnSpPr>
        <p:spPr>
          <a:xfrm>
            <a:off x="1756510" y="4752320"/>
            <a:ext cx="8983780" cy="0"/>
          </a:xfrm>
          <a:prstGeom prst="line">
            <a:avLst/>
          </a:prstGeom>
          <a:ln w="381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1E005EF-67BF-C044-ACAC-3D2281A536CC}"/>
              </a:ext>
            </a:extLst>
          </p:cNvPr>
          <p:cNvSpPr/>
          <p:nvPr/>
        </p:nvSpPr>
        <p:spPr>
          <a:xfrm>
            <a:off x="3138513" y="4895016"/>
            <a:ext cx="5934363" cy="769441"/>
          </a:xfrm>
          <a:prstGeom prst="rect">
            <a:avLst/>
          </a:prstGeom>
          <a:solidFill>
            <a:schemeClr val="accent5"/>
          </a:solidFill>
        </p:spPr>
        <p:txBody>
          <a:bodyPr wrap="square">
            <a:spAutoFit/>
          </a:bodyPr>
          <a:lstStyle/>
          <a:p>
            <a:pPr algn="ctr"/>
            <a:r>
              <a:rPr lang="en-US" sz="4400" b="1" dirty="0">
                <a:solidFill>
                  <a:schemeClr val="bg1"/>
                </a:solidFill>
                <a:latin typeface="Roboto" panose="02000000000000000000" pitchFamily="2" charset="0"/>
                <a:ea typeface="Roboto" panose="02000000000000000000" pitchFamily="2" charset="0"/>
                <a:cs typeface="Roboto Condensed" charset="0"/>
              </a:rPr>
              <a:t>Interpretation practice</a:t>
            </a:r>
            <a:endParaRPr lang="en-US" sz="4400" b="1" dirty="0">
              <a:solidFill>
                <a:schemeClr val="bg1"/>
              </a:solidFill>
              <a:effectLst/>
              <a:latin typeface="Roboto" panose="02000000000000000000" pitchFamily="2" charset="0"/>
              <a:ea typeface="Roboto" panose="02000000000000000000" pitchFamily="2" charset="0"/>
              <a:cs typeface="Roboto Condensed" charset="0"/>
            </a:endParaRPr>
          </a:p>
        </p:txBody>
      </p:sp>
      <p:sp>
        <p:nvSpPr>
          <p:cNvPr id="11" name="Rectangle 10">
            <a:extLst>
              <a:ext uri="{FF2B5EF4-FFF2-40B4-BE49-F238E27FC236}">
                <a16:creationId xmlns:a16="http://schemas.microsoft.com/office/drawing/2014/main" id="{4112BD9B-0AA6-B14C-A936-DFAEA13E924B}"/>
              </a:ext>
            </a:extLst>
          </p:cNvPr>
          <p:cNvSpPr/>
          <p:nvPr/>
        </p:nvSpPr>
        <p:spPr>
          <a:xfrm>
            <a:off x="3574930" y="5957554"/>
            <a:ext cx="5061527" cy="769441"/>
          </a:xfrm>
          <a:prstGeom prst="rect">
            <a:avLst/>
          </a:prstGeom>
          <a:solidFill>
            <a:schemeClr val="accent4"/>
          </a:solidFill>
        </p:spPr>
        <p:txBody>
          <a:bodyPr wrap="square">
            <a:spAutoFit/>
          </a:bodyPr>
          <a:lstStyle/>
          <a:p>
            <a:pPr algn="ctr"/>
            <a:r>
              <a:rPr lang="en-US" sz="4400" b="1" dirty="0">
                <a:solidFill>
                  <a:schemeClr val="bg1"/>
                </a:solidFill>
                <a:latin typeface="Roboto" panose="02000000000000000000" pitchFamily="2" charset="0"/>
                <a:ea typeface="Roboto" panose="02000000000000000000" pitchFamily="2" charset="0"/>
                <a:cs typeface="Roboto Condensed" charset="0"/>
              </a:rPr>
              <a:t>Making predictions</a:t>
            </a:r>
            <a:endParaRPr lang="en-US" sz="4400" b="1" dirty="0">
              <a:solidFill>
                <a:schemeClr val="bg1"/>
              </a:solidFill>
              <a:effectLst/>
              <a:latin typeface="Roboto" panose="02000000000000000000" pitchFamily="2" charset="0"/>
              <a:ea typeface="Roboto" panose="02000000000000000000" pitchFamily="2" charset="0"/>
              <a:cs typeface="Roboto Condensed" charset="0"/>
            </a:endParaRPr>
          </a:p>
        </p:txBody>
      </p:sp>
    </p:spTree>
    <p:extLst>
      <p:ext uri="{BB962C8B-B14F-4D97-AF65-F5344CB8AC3E}">
        <p14:creationId xmlns:p14="http://schemas.microsoft.com/office/powerpoint/2010/main" val="231109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F795-4ED1-CD42-A3F9-A78486C637DE}"/>
              </a:ext>
            </a:extLst>
          </p:cNvPr>
          <p:cNvSpPr>
            <a:spLocks noGrp="1"/>
          </p:cNvSpPr>
          <p:nvPr>
            <p:ph type="title"/>
          </p:nvPr>
        </p:nvSpPr>
        <p:spPr/>
        <p:txBody>
          <a:bodyPr/>
          <a:lstStyle/>
          <a:p>
            <a:r>
              <a:rPr lang="en-US" dirty="0"/>
              <a:t>TEMPLATE FOR R²</a:t>
            </a:r>
          </a:p>
        </p:txBody>
      </p:sp>
      <p:cxnSp>
        <p:nvCxnSpPr>
          <p:cNvPr id="3" name="Straight Connector 2">
            <a:extLst>
              <a:ext uri="{FF2B5EF4-FFF2-40B4-BE49-F238E27FC236}">
                <a16:creationId xmlns:a16="http://schemas.microsoft.com/office/drawing/2014/main" id="{2B53CA7C-80D6-574B-88D6-43D426276C95}"/>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7CE0872-81CF-9C41-8ADD-BB03C5C14FFA}"/>
              </a:ext>
            </a:extLst>
          </p:cNvPr>
          <p:cNvSpPr txBox="1"/>
          <p:nvPr/>
        </p:nvSpPr>
        <p:spPr>
          <a:xfrm>
            <a:off x="2740025" y="2356411"/>
            <a:ext cx="6711950" cy="1569660"/>
          </a:xfrm>
          <a:prstGeom prst="rect">
            <a:avLst/>
          </a:prstGeom>
          <a:solidFill>
            <a:schemeClr val="accent1"/>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This model explains X% of the variation in Y</a:t>
            </a:r>
            <a:endParaRPr lang="en-US" sz="3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333133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80C64-AC27-A247-ACF8-BE62582149EF}"/>
              </a:ext>
            </a:extLst>
          </p:cNvPr>
          <p:cNvSpPr>
            <a:spLocks noGrp="1"/>
          </p:cNvSpPr>
          <p:nvPr>
            <p:ph type="title"/>
          </p:nvPr>
        </p:nvSpPr>
        <p:spPr/>
        <p:txBody>
          <a:bodyPr/>
          <a:lstStyle/>
          <a:p>
            <a:r>
              <a:rPr lang="en-US" dirty="0"/>
              <a:t>HOW TO FIND IT</a:t>
            </a:r>
          </a:p>
        </p:txBody>
      </p:sp>
      <p:cxnSp>
        <p:nvCxnSpPr>
          <p:cNvPr id="3" name="Straight Connector 2">
            <a:extLst>
              <a:ext uri="{FF2B5EF4-FFF2-40B4-BE49-F238E27FC236}">
                <a16:creationId xmlns:a16="http://schemas.microsoft.com/office/drawing/2014/main" id="{317B5AC9-4EAA-2344-91AE-B7AD8FB94587}"/>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929BF82-7DA3-7646-964B-6F66185EF292}"/>
              </a:ext>
            </a:extLst>
          </p:cNvPr>
          <p:cNvSpPr/>
          <p:nvPr/>
        </p:nvSpPr>
        <p:spPr>
          <a:xfrm>
            <a:off x="311150" y="1485900"/>
            <a:ext cx="11576050" cy="1200329"/>
          </a:xfrm>
          <a:prstGeom prst="rect">
            <a:avLst/>
          </a:prstGeom>
          <a:solidFill>
            <a:srgbClr val="272822"/>
          </a:solidFill>
        </p:spPr>
        <p:txBody>
          <a:bodyPr wrap="square">
            <a:spAutoFit/>
          </a:bodyPr>
          <a:lstStyle/>
          <a:p>
            <a:r>
              <a:rPr lang="en-US" sz="2400" dirty="0">
                <a:solidFill>
                  <a:srgbClr val="F9F9F5"/>
                </a:solidFill>
                <a:latin typeface="Consolas" panose="020B0609020204030204" pitchFamily="49" charset="0"/>
                <a:cs typeface="Consolas" panose="020B0609020204030204" pitchFamily="49" charset="0"/>
              </a:rPr>
              <a:t>model1 </a:t>
            </a:r>
            <a:r>
              <a:rPr lang="en-US" sz="2400" dirty="0">
                <a:solidFill>
                  <a:srgbClr val="FD4485"/>
                </a:solidFill>
                <a:latin typeface="Consolas" panose="020B0609020204030204" pitchFamily="49" charset="0"/>
                <a:cs typeface="Consolas" panose="020B0609020204030204" pitchFamily="49" charset="0"/>
              </a:rPr>
              <a:t>&lt;-</a:t>
            </a:r>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F9F9F5"/>
                </a:solidFill>
                <a:latin typeface="Consolas" panose="020B0609020204030204" pitchFamily="49" charset="0"/>
                <a:cs typeface="Consolas" panose="020B0609020204030204" pitchFamily="49" charset="0"/>
              </a:rPr>
              <a:t>lm</a:t>
            </a:r>
            <a:r>
              <a:rPr lang="en-US" sz="2400" dirty="0">
                <a:solidFill>
                  <a:srgbClr val="F9F9F5"/>
                </a:solidFill>
                <a:latin typeface="Consolas" panose="020B0609020204030204" pitchFamily="49" charset="0"/>
                <a:cs typeface="Consolas" panose="020B0609020204030204" pitchFamily="49" charset="0"/>
              </a:rPr>
              <a:t>(</a:t>
            </a:r>
            <a:r>
              <a:rPr lang="en-US" sz="2400" dirty="0" err="1">
                <a:solidFill>
                  <a:srgbClr val="F9F9F5"/>
                </a:solidFill>
                <a:latin typeface="Consolas" panose="020B0609020204030204" pitchFamily="49" charset="0"/>
                <a:cs typeface="Consolas" panose="020B0609020204030204" pitchFamily="49" charset="0"/>
              </a:rPr>
              <a:t>tax_per_housing_unit</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F9F9F5"/>
                </a:solidFill>
                <a:latin typeface="Consolas" panose="020B0609020204030204" pitchFamily="49" charset="0"/>
                <a:cs typeface="Consolas" panose="020B0609020204030204" pitchFamily="49" charset="0"/>
              </a:rPr>
              <a:t>prop_houses_with_kids</a:t>
            </a:r>
            <a:r>
              <a:rPr lang="en-US" sz="2400" dirty="0">
                <a:solidFill>
                  <a:srgbClr val="F9F9F5"/>
                </a:solidFill>
                <a:latin typeface="Consolas" panose="020B0609020204030204" pitchFamily="49" charset="0"/>
                <a:cs typeface="Consolas" panose="020B0609020204030204" pitchFamily="49" charset="0"/>
              </a:rPr>
              <a:t>,</a:t>
            </a:r>
          </a:p>
          <a:p>
            <a:r>
              <a:rPr lang="en-US" sz="2400" dirty="0">
                <a:solidFill>
                  <a:srgbClr val="F9F9F5"/>
                </a:solidFill>
                <a:latin typeface="Consolas" panose="020B0609020204030204" pitchFamily="49" charset="0"/>
                <a:cs typeface="Consolas" panose="020B0609020204030204" pitchFamily="49" charset="0"/>
              </a:rPr>
              <a:t>             data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taxes)</a:t>
            </a:r>
          </a:p>
          <a:p>
            <a:r>
              <a:rPr lang="en-US" sz="2400" dirty="0" err="1">
                <a:solidFill>
                  <a:srgbClr val="F9F9F5"/>
                </a:solidFill>
                <a:latin typeface="Consolas" panose="020B0609020204030204" pitchFamily="49" charset="0"/>
                <a:cs typeface="Consolas" panose="020B0609020204030204" pitchFamily="49" charset="0"/>
              </a:rPr>
              <a:t>get_regression_summaries</a:t>
            </a:r>
            <a:r>
              <a:rPr lang="en-US" sz="2400" dirty="0">
                <a:solidFill>
                  <a:srgbClr val="F9F9F5"/>
                </a:solidFill>
                <a:latin typeface="Consolas" panose="020B0609020204030204" pitchFamily="49" charset="0"/>
                <a:cs typeface="Consolas" panose="020B0609020204030204" pitchFamily="49" charset="0"/>
              </a:rPr>
              <a:t>(model1)</a:t>
            </a:r>
          </a:p>
        </p:txBody>
      </p:sp>
      <p:graphicFrame>
        <p:nvGraphicFramePr>
          <p:cNvPr id="5" name="Content Placeholder 5">
            <a:extLst>
              <a:ext uri="{FF2B5EF4-FFF2-40B4-BE49-F238E27FC236}">
                <a16:creationId xmlns:a16="http://schemas.microsoft.com/office/drawing/2014/main" id="{17D7673A-DA97-4140-93D0-BE21E18AE8C2}"/>
              </a:ext>
            </a:extLst>
          </p:cNvPr>
          <p:cNvGraphicFramePr>
            <a:graphicFrameLocks/>
          </p:cNvGraphicFramePr>
          <p:nvPr>
            <p:extLst>
              <p:ext uri="{D42A27DB-BD31-4B8C-83A1-F6EECF244321}">
                <p14:modId xmlns:p14="http://schemas.microsoft.com/office/powerpoint/2010/main" val="3311193188"/>
              </p:ext>
            </p:extLst>
          </p:nvPr>
        </p:nvGraphicFramePr>
        <p:xfrm>
          <a:off x="311149" y="3567545"/>
          <a:ext cx="11576048" cy="1097280"/>
        </p:xfrm>
        <a:graphic>
          <a:graphicData uri="http://schemas.openxmlformats.org/drawingml/2006/table">
            <a:tbl>
              <a:tblPr firstRow="1" bandRow="1">
                <a:tableStyleId>{5C22544A-7EE6-4342-B048-85BDC9FD1C3A}</a:tableStyleId>
              </a:tblPr>
              <a:tblGrid>
                <a:gridCol w="1447006">
                  <a:extLst>
                    <a:ext uri="{9D8B030D-6E8A-4147-A177-3AD203B41FA5}">
                      <a16:colId xmlns:a16="http://schemas.microsoft.com/office/drawing/2014/main" val="20000"/>
                    </a:ext>
                  </a:extLst>
                </a:gridCol>
                <a:gridCol w="1447006">
                  <a:extLst>
                    <a:ext uri="{9D8B030D-6E8A-4147-A177-3AD203B41FA5}">
                      <a16:colId xmlns:a16="http://schemas.microsoft.com/office/drawing/2014/main" val="20001"/>
                    </a:ext>
                  </a:extLst>
                </a:gridCol>
                <a:gridCol w="1447006">
                  <a:extLst>
                    <a:ext uri="{9D8B030D-6E8A-4147-A177-3AD203B41FA5}">
                      <a16:colId xmlns:a16="http://schemas.microsoft.com/office/drawing/2014/main" val="20002"/>
                    </a:ext>
                  </a:extLst>
                </a:gridCol>
                <a:gridCol w="1447006">
                  <a:extLst>
                    <a:ext uri="{9D8B030D-6E8A-4147-A177-3AD203B41FA5}">
                      <a16:colId xmlns:a16="http://schemas.microsoft.com/office/drawing/2014/main" val="20003"/>
                    </a:ext>
                  </a:extLst>
                </a:gridCol>
                <a:gridCol w="1447006">
                  <a:extLst>
                    <a:ext uri="{9D8B030D-6E8A-4147-A177-3AD203B41FA5}">
                      <a16:colId xmlns:a16="http://schemas.microsoft.com/office/drawing/2014/main" val="20004"/>
                    </a:ext>
                  </a:extLst>
                </a:gridCol>
                <a:gridCol w="1447006">
                  <a:extLst>
                    <a:ext uri="{9D8B030D-6E8A-4147-A177-3AD203B41FA5}">
                      <a16:colId xmlns:a16="http://schemas.microsoft.com/office/drawing/2014/main" val="20005"/>
                    </a:ext>
                  </a:extLst>
                </a:gridCol>
                <a:gridCol w="1447006">
                  <a:extLst>
                    <a:ext uri="{9D8B030D-6E8A-4147-A177-3AD203B41FA5}">
                      <a16:colId xmlns:a16="http://schemas.microsoft.com/office/drawing/2014/main" val="20006"/>
                    </a:ext>
                  </a:extLst>
                </a:gridCol>
                <a:gridCol w="1447006">
                  <a:extLst>
                    <a:ext uri="{9D8B030D-6E8A-4147-A177-3AD203B41FA5}">
                      <a16:colId xmlns:a16="http://schemas.microsoft.com/office/drawing/2014/main" val="20007"/>
                    </a:ext>
                  </a:extLst>
                </a:gridCol>
              </a:tblGrid>
              <a:tr h="0">
                <a:tc>
                  <a:txBody>
                    <a:bodyPr/>
                    <a:lstStyle/>
                    <a:p>
                      <a:pPr marL="0" lvl="0" indent="0" algn="ctr">
                        <a:buNone/>
                      </a:pPr>
                      <a:r>
                        <a:rPr sz="2000" b="0" i="0">
                          <a:latin typeface="Roboto Light" panose="02000000000000000000" pitchFamily="2" charset="0"/>
                          <a:ea typeface="Roboto Light" panose="02000000000000000000" pitchFamily="2" charset="0"/>
                        </a:rPr>
                        <a:t>r_squared</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adj_r_squared</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mse</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rmse</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sigma</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statistic</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p_value</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df</a:t>
                      </a:r>
                    </a:p>
                  </a:txBody>
                  <a:tcPr/>
                </a:tc>
                <a:extLst>
                  <a:ext uri="{0D108BD9-81ED-4DB2-BD59-A6C34878D82A}">
                    <a16:rowId xmlns:a16="http://schemas.microsoft.com/office/drawing/2014/main" val="10000"/>
                  </a:ext>
                </a:extLst>
              </a:tr>
              <a:tr h="0">
                <a:tc>
                  <a:txBody>
                    <a:bodyPr/>
                    <a:lstStyle/>
                    <a:p>
                      <a:pPr marL="0" lvl="0" indent="0" algn="ctr">
                        <a:buNone/>
                      </a:pPr>
                      <a:r>
                        <a:rPr sz="2000" b="0" i="0">
                          <a:latin typeface="Roboto Light" panose="02000000000000000000" pitchFamily="2" charset="0"/>
                          <a:ea typeface="Roboto Light" panose="02000000000000000000" pitchFamily="2" charset="0"/>
                        </a:rPr>
                        <a:t>0.011</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0.005</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464890</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681.8</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686</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1.851</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0.176</a:t>
                      </a:r>
                    </a:p>
                  </a:txBody>
                  <a:tcPr/>
                </a:tc>
                <a:tc>
                  <a:txBody>
                    <a:bodyPr/>
                    <a:lstStyle/>
                    <a:p>
                      <a:pPr marL="0" lvl="0" indent="0" algn="ctr">
                        <a:buNone/>
                      </a:pPr>
                      <a:r>
                        <a:rPr sz="2000" b="0" i="0" dirty="0">
                          <a:latin typeface="Roboto Light" panose="02000000000000000000" pitchFamily="2" charset="0"/>
                          <a:ea typeface="Roboto Light" panose="02000000000000000000" pitchFamily="2" charset="0"/>
                        </a:rPr>
                        <a:t>2</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2950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9294-9903-9246-B3AA-A512081B352A}"/>
              </a:ext>
            </a:extLst>
          </p:cNvPr>
          <p:cNvSpPr>
            <a:spLocks noGrp="1"/>
          </p:cNvSpPr>
          <p:nvPr>
            <p:ph type="title"/>
          </p:nvPr>
        </p:nvSpPr>
        <p:spPr/>
        <p:txBody>
          <a:bodyPr>
            <a:normAutofit/>
          </a:bodyPr>
          <a:lstStyle/>
          <a:p>
            <a:r>
              <a:rPr lang="en-US" dirty="0"/>
              <a:t>CORRELATION AND R²</a:t>
            </a:r>
          </a:p>
        </p:txBody>
      </p:sp>
      <p:cxnSp>
        <p:nvCxnSpPr>
          <p:cNvPr id="3" name="Straight Connector 2">
            <a:extLst>
              <a:ext uri="{FF2B5EF4-FFF2-40B4-BE49-F238E27FC236}">
                <a16:creationId xmlns:a16="http://schemas.microsoft.com/office/drawing/2014/main" id="{E39F68B0-E884-1343-BA63-40312BE709D5}"/>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B333DED-E33B-1043-BFED-458292D9198E}"/>
              </a:ext>
            </a:extLst>
          </p:cNvPr>
          <p:cNvSpPr txBox="1"/>
          <p:nvPr/>
        </p:nvSpPr>
        <p:spPr>
          <a:xfrm>
            <a:off x="2565027" y="1859340"/>
            <a:ext cx="7061945" cy="1569660"/>
          </a:xfrm>
          <a:prstGeom prst="rect">
            <a:avLst/>
          </a:prstGeom>
          <a:solidFill>
            <a:schemeClr val="accent1"/>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Remember how the letter for correlation is r?</a:t>
            </a:r>
            <a:endParaRPr lang="en-US" sz="3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7" name="TextBox 6">
            <a:extLst>
              <a:ext uri="{FF2B5EF4-FFF2-40B4-BE49-F238E27FC236}">
                <a16:creationId xmlns:a16="http://schemas.microsoft.com/office/drawing/2014/main" id="{02D757B0-0C5A-E04E-BBE7-4A6CA3EEFF51}"/>
              </a:ext>
            </a:extLst>
          </p:cNvPr>
          <p:cNvSpPr txBox="1"/>
          <p:nvPr/>
        </p:nvSpPr>
        <p:spPr>
          <a:xfrm>
            <a:off x="3536780" y="4841047"/>
            <a:ext cx="5118437" cy="830997"/>
          </a:xfrm>
          <a:prstGeom prst="rect">
            <a:avLst/>
          </a:prstGeom>
          <a:solidFill>
            <a:schemeClr val="accent1">
              <a:lumMod val="20000"/>
              <a:lumOff val="80000"/>
            </a:schemeClr>
          </a:solidFill>
        </p:spPr>
        <p:txBody>
          <a:bodyPr wrap="square" rtlCol="0">
            <a:spAutoFit/>
          </a:bodyPr>
          <a:lstStyle/>
          <a:p>
            <a:pPr algn="ctr"/>
            <a:r>
              <a:rPr lang="en-US" sz="4800" dirty="0">
                <a:solidFill>
                  <a:schemeClr val="accent1"/>
                </a:solidFill>
                <a:latin typeface="Roboto Light" panose="02000000000000000000" pitchFamily="2" charset="0"/>
                <a:ea typeface="Roboto Light" panose="02000000000000000000" pitchFamily="2" charset="0"/>
                <a:cs typeface="Roboto Condensed" charset="0"/>
              </a:rPr>
              <a:t>R² = correlation²</a:t>
            </a:r>
          </a:p>
        </p:txBody>
      </p:sp>
      <p:sp>
        <p:nvSpPr>
          <p:cNvPr id="9" name="TextBox 8">
            <a:extLst>
              <a:ext uri="{FF2B5EF4-FFF2-40B4-BE49-F238E27FC236}">
                <a16:creationId xmlns:a16="http://schemas.microsoft.com/office/drawing/2014/main" id="{CB553A7F-F09E-034B-B7D8-68E19423969A}"/>
              </a:ext>
            </a:extLst>
          </p:cNvPr>
          <p:cNvSpPr txBox="1"/>
          <p:nvPr/>
        </p:nvSpPr>
        <p:spPr>
          <a:xfrm>
            <a:off x="3378014" y="3740519"/>
            <a:ext cx="5435972" cy="830997"/>
          </a:xfrm>
          <a:prstGeom prst="rect">
            <a:avLst/>
          </a:prstGeom>
          <a:solidFill>
            <a:schemeClr val="accent1"/>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This is the same r!</a:t>
            </a:r>
            <a:endParaRPr lang="en-US" sz="3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268211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9294-9903-9246-B3AA-A512081B352A}"/>
              </a:ext>
            </a:extLst>
          </p:cNvPr>
          <p:cNvSpPr>
            <a:spLocks noGrp="1"/>
          </p:cNvSpPr>
          <p:nvPr>
            <p:ph type="title"/>
          </p:nvPr>
        </p:nvSpPr>
        <p:spPr/>
        <p:txBody>
          <a:bodyPr>
            <a:normAutofit/>
          </a:bodyPr>
          <a:lstStyle/>
          <a:p>
            <a:r>
              <a:rPr lang="en-US" dirty="0"/>
              <a:t>LIMITS OF R²</a:t>
            </a:r>
          </a:p>
        </p:txBody>
      </p:sp>
      <p:cxnSp>
        <p:nvCxnSpPr>
          <p:cNvPr id="3" name="Straight Connector 2">
            <a:extLst>
              <a:ext uri="{FF2B5EF4-FFF2-40B4-BE49-F238E27FC236}">
                <a16:creationId xmlns:a16="http://schemas.microsoft.com/office/drawing/2014/main" id="{E39F68B0-E884-1343-BA63-40312BE709D5}"/>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B333DED-E33B-1043-BFED-458292D9198E}"/>
              </a:ext>
            </a:extLst>
          </p:cNvPr>
          <p:cNvSpPr txBox="1"/>
          <p:nvPr/>
        </p:nvSpPr>
        <p:spPr>
          <a:xfrm>
            <a:off x="1701614" y="1762717"/>
            <a:ext cx="8788772" cy="830997"/>
          </a:xfrm>
          <a:prstGeom prst="rect">
            <a:avLst/>
          </a:prstGeom>
          <a:solidFill>
            <a:schemeClr val="accent1"/>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Correlation only works for y ~ x</a:t>
            </a:r>
            <a:endParaRPr lang="en-US" sz="3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7" name="TextBox 6">
            <a:extLst>
              <a:ext uri="{FF2B5EF4-FFF2-40B4-BE49-F238E27FC236}">
                <a16:creationId xmlns:a16="http://schemas.microsoft.com/office/drawing/2014/main" id="{02D757B0-0C5A-E04E-BBE7-4A6CA3EEFF51}"/>
              </a:ext>
            </a:extLst>
          </p:cNvPr>
          <p:cNvSpPr txBox="1"/>
          <p:nvPr/>
        </p:nvSpPr>
        <p:spPr>
          <a:xfrm>
            <a:off x="2343354" y="4600476"/>
            <a:ext cx="7505290" cy="830997"/>
          </a:xfrm>
          <a:prstGeom prst="rect">
            <a:avLst/>
          </a:prstGeom>
          <a:solidFill>
            <a:schemeClr val="accent1">
              <a:lumMod val="20000"/>
              <a:lumOff val="80000"/>
            </a:schemeClr>
          </a:solidFill>
        </p:spPr>
        <p:txBody>
          <a:bodyPr wrap="square" rtlCol="0">
            <a:spAutoFit/>
          </a:bodyPr>
          <a:lstStyle/>
          <a:p>
            <a:pPr algn="ctr"/>
            <a:r>
              <a:rPr lang="en-US" sz="4800" dirty="0">
                <a:solidFill>
                  <a:schemeClr val="accent1"/>
                </a:solidFill>
                <a:latin typeface="Roboto Light" panose="02000000000000000000" pitchFamily="2" charset="0"/>
                <a:ea typeface="Roboto Light" panose="02000000000000000000" pitchFamily="2" charset="0"/>
                <a:cs typeface="Roboto Condensed" charset="0"/>
              </a:rPr>
              <a:t>We can’t use the regular R²</a:t>
            </a:r>
          </a:p>
        </p:txBody>
      </p:sp>
      <p:sp>
        <p:nvSpPr>
          <p:cNvPr id="9" name="TextBox 8">
            <a:extLst>
              <a:ext uri="{FF2B5EF4-FFF2-40B4-BE49-F238E27FC236}">
                <a16:creationId xmlns:a16="http://schemas.microsoft.com/office/drawing/2014/main" id="{CB553A7F-F09E-034B-B7D8-68E19423969A}"/>
              </a:ext>
            </a:extLst>
          </p:cNvPr>
          <p:cNvSpPr txBox="1"/>
          <p:nvPr/>
        </p:nvSpPr>
        <p:spPr>
          <a:xfrm>
            <a:off x="2686535" y="2812265"/>
            <a:ext cx="6818929" cy="1569660"/>
          </a:xfrm>
          <a:prstGeom prst="rect">
            <a:avLst/>
          </a:prstGeom>
          <a:solidFill>
            <a:schemeClr val="accent1"/>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What happens when a model has multiple </a:t>
            </a:r>
            <a:r>
              <a:rPr lang="en-US" sz="4800" b="1" dirty="0" err="1">
                <a:solidFill>
                  <a:schemeClr val="bg1"/>
                </a:solidFill>
                <a:latin typeface="Roboto" panose="02000000000000000000" pitchFamily="2" charset="0"/>
                <a:ea typeface="Roboto" panose="02000000000000000000" pitchFamily="2" charset="0"/>
                <a:cs typeface="Roboto Condensed" charset="0"/>
              </a:rPr>
              <a:t>Xs</a:t>
            </a:r>
            <a:r>
              <a:rPr lang="en-US" sz="4800" b="1" dirty="0">
                <a:solidFill>
                  <a:schemeClr val="bg1"/>
                </a:solidFill>
                <a:latin typeface="Roboto" panose="02000000000000000000" pitchFamily="2" charset="0"/>
                <a:ea typeface="Roboto" panose="02000000000000000000" pitchFamily="2" charset="0"/>
                <a:cs typeface="Roboto Condensed" charset="0"/>
              </a:rPr>
              <a:t>? </a:t>
            </a:r>
            <a:endParaRPr lang="en-US" sz="3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389914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9294-9903-9246-B3AA-A512081B352A}"/>
              </a:ext>
            </a:extLst>
          </p:cNvPr>
          <p:cNvSpPr>
            <a:spLocks noGrp="1"/>
          </p:cNvSpPr>
          <p:nvPr>
            <p:ph type="title"/>
          </p:nvPr>
        </p:nvSpPr>
        <p:spPr/>
        <p:txBody>
          <a:bodyPr>
            <a:normAutofit/>
          </a:bodyPr>
          <a:lstStyle/>
          <a:p>
            <a:r>
              <a:rPr lang="en-US" dirty="0"/>
              <a:t>ADJUSTED R²</a:t>
            </a:r>
          </a:p>
        </p:txBody>
      </p:sp>
      <p:cxnSp>
        <p:nvCxnSpPr>
          <p:cNvPr id="3" name="Straight Connector 2">
            <a:extLst>
              <a:ext uri="{FF2B5EF4-FFF2-40B4-BE49-F238E27FC236}">
                <a16:creationId xmlns:a16="http://schemas.microsoft.com/office/drawing/2014/main" id="{E39F68B0-E884-1343-BA63-40312BE709D5}"/>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B553A7F-F09E-034B-B7D8-68E19423969A}"/>
              </a:ext>
            </a:extLst>
          </p:cNvPr>
          <p:cNvSpPr txBox="1"/>
          <p:nvPr/>
        </p:nvSpPr>
        <p:spPr>
          <a:xfrm>
            <a:off x="290323" y="4924502"/>
            <a:ext cx="3581400" cy="1200329"/>
          </a:xfrm>
          <a:prstGeom prst="rect">
            <a:avLst/>
          </a:prstGeom>
          <a:solidFill>
            <a:schemeClr val="accent1"/>
          </a:solidFill>
        </p:spPr>
        <p:txBody>
          <a:bodyPr wrap="square" rtlCol="0">
            <a:spAutoFit/>
          </a:bodyPr>
          <a:lstStyle/>
          <a:p>
            <a:pPr algn="ctr"/>
            <a:r>
              <a:rPr lang="en-US" sz="3600" b="1" dirty="0">
                <a:solidFill>
                  <a:schemeClr val="bg1"/>
                </a:solidFill>
                <a:latin typeface="Roboto" panose="02000000000000000000" pitchFamily="2" charset="0"/>
                <a:ea typeface="Roboto" panose="02000000000000000000" pitchFamily="2" charset="0"/>
                <a:cs typeface="Roboto Condensed" charset="0"/>
              </a:rPr>
              <a:t>Almost always lowers the R²</a:t>
            </a:r>
            <a:endParaRPr lang="en-US" sz="24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pic>
        <p:nvPicPr>
          <p:cNvPr id="5" name="Picture 4">
            <a:extLst>
              <a:ext uri="{FF2B5EF4-FFF2-40B4-BE49-F238E27FC236}">
                <a16:creationId xmlns:a16="http://schemas.microsoft.com/office/drawing/2014/main" id="{CF6CC892-3C38-0D49-B53B-081F651CED12}"/>
              </a:ext>
            </a:extLst>
          </p:cNvPr>
          <p:cNvPicPr>
            <a:picLocks noChangeAspect="1"/>
          </p:cNvPicPr>
          <p:nvPr/>
        </p:nvPicPr>
        <p:blipFill>
          <a:blip r:embed="rId2"/>
          <a:stretch>
            <a:fillRect/>
          </a:stretch>
        </p:blipFill>
        <p:spPr>
          <a:xfrm>
            <a:off x="454972" y="2880486"/>
            <a:ext cx="11282055" cy="755451"/>
          </a:xfrm>
          <a:prstGeom prst="rect">
            <a:avLst/>
          </a:prstGeom>
        </p:spPr>
      </p:pic>
      <p:sp>
        <p:nvSpPr>
          <p:cNvPr id="8" name="TextBox 7">
            <a:extLst>
              <a:ext uri="{FF2B5EF4-FFF2-40B4-BE49-F238E27FC236}">
                <a16:creationId xmlns:a16="http://schemas.microsoft.com/office/drawing/2014/main" id="{381B8335-FE2E-5A49-8B33-C6E82A0C4D81}"/>
              </a:ext>
            </a:extLst>
          </p:cNvPr>
          <p:cNvSpPr txBox="1"/>
          <p:nvPr/>
        </p:nvSpPr>
        <p:spPr>
          <a:xfrm>
            <a:off x="4390645" y="4924502"/>
            <a:ext cx="7496555" cy="1200329"/>
          </a:xfrm>
          <a:prstGeom prst="rect">
            <a:avLst/>
          </a:prstGeom>
          <a:solidFill>
            <a:schemeClr val="accent1"/>
          </a:solidFill>
        </p:spPr>
        <p:txBody>
          <a:bodyPr wrap="square" rtlCol="0">
            <a:spAutoFit/>
          </a:bodyPr>
          <a:lstStyle/>
          <a:p>
            <a:pPr algn="ctr"/>
            <a:r>
              <a:rPr lang="en-US" sz="3600" b="1" dirty="0">
                <a:solidFill>
                  <a:schemeClr val="bg1"/>
                </a:solidFill>
                <a:latin typeface="Roboto" panose="02000000000000000000" pitchFamily="2" charset="0"/>
                <a:ea typeface="Roboto" panose="02000000000000000000" pitchFamily="2" charset="0"/>
                <a:cs typeface="Roboto Condensed" charset="0"/>
              </a:rPr>
              <a:t>Penalizes you for small data and lots of variables</a:t>
            </a:r>
            <a:endParaRPr lang="en-US" sz="24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91329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F795-4ED1-CD42-A3F9-A78486C637DE}"/>
              </a:ext>
            </a:extLst>
          </p:cNvPr>
          <p:cNvSpPr>
            <a:spLocks noGrp="1"/>
          </p:cNvSpPr>
          <p:nvPr>
            <p:ph type="title"/>
          </p:nvPr>
        </p:nvSpPr>
        <p:spPr/>
        <p:txBody>
          <a:bodyPr>
            <a:normAutofit fontScale="90000"/>
          </a:bodyPr>
          <a:lstStyle/>
          <a:p>
            <a:r>
              <a:rPr lang="en-US" dirty="0"/>
              <a:t>TEMPLATE FOR ADJUSTED R²</a:t>
            </a:r>
          </a:p>
        </p:txBody>
      </p:sp>
      <p:cxnSp>
        <p:nvCxnSpPr>
          <p:cNvPr id="3" name="Straight Connector 2">
            <a:extLst>
              <a:ext uri="{FF2B5EF4-FFF2-40B4-BE49-F238E27FC236}">
                <a16:creationId xmlns:a16="http://schemas.microsoft.com/office/drawing/2014/main" id="{2B53CA7C-80D6-574B-88D6-43D426276C95}"/>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7CE0872-81CF-9C41-8ADD-BB03C5C14FFA}"/>
              </a:ext>
            </a:extLst>
          </p:cNvPr>
          <p:cNvSpPr txBox="1"/>
          <p:nvPr/>
        </p:nvSpPr>
        <p:spPr>
          <a:xfrm>
            <a:off x="2740025" y="2356411"/>
            <a:ext cx="6711950" cy="1569660"/>
          </a:xfrm>
          <a:prstGeom prst="rect">
            <a:avLst/>
          </a:prstGeom>
          <a:solidFill>
            <a:schemeClr val="accent1"/>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This model explains X% of the variation in Y</a:t>
            </a:r>
            <a:endParaRPr lang="en-US" sz="3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407390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80C64-AC27-A247-ACF8-BE62582149EF}"/>
              </a:ext>
            </a:extLst>
          </p:cNvPr>
          <p:cNvSpPr>
            <a:spLocks noGrp="1"/>
          </p:cNvSpPr>
          <p:nvPr>
            <p:ph type="title"/>
          </p:nvPr>
        </p:nvSpPr>
        <p:spPr/>
        <p:txBody>
          <a:bodyPr/>
          <a:lstStyle/>
          <a:p>
            <a:r>
              <a:rPr lang="en-US" dirty="0"/>
              <a:t>HOW TO FIND IT</a:t>
            </a:r>
          </a:p>
        </p:txBody>
      </p:sp>
      <p:cxnSp>
        <p:nvCxnSpPr>
          <p:cNvPr id="3" name="Straight Connector 2">
            <a:extLst>
              <a:ext uri="{FF2B5EF4-FFF2-40B4-BE49-F238E27FC236}">
                <a16:creationId xmlns:a16="http://schemas.microsoft.com/office/drawing/2014/main" id="{317B5AC9-4EAA-2344-91AE-B7AD8FB94587}"/>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929BF82-7DA3-7646-964B-6F66185EF292}"/>
              </a:ext>
            </a:extLst>
          </p:cNvPr>
          <p:cNvSpPr/>
          <p:nvPr/>
        </p:nvSpPr>
        <p:spPr>
          <a:xfrm>
            <a:off x="311150" y="1485900"/>
            <a:ext cx="11576050" cy="1938992"/>
          </a:xfrm>
          <a:prstGeom prst="rect">
            <a:avLst/>
          </a:prstGeom>
          <a:solidFill>
            <a:srgbClr val="272822"/>
          </a:solidFill>
        </p:spPr>
        <p:txBody>
          <a:bodyPr wrap="square">
            <a:spAutoFit/>
          </a:bodyPr>
          <a:lstStyle/>
          <a:p>
            <a:r>
              <a:rPr lang="en-US" sz="2400" dirty="0">
                <a:solidFill>
                  <a:srgbClr val="F9F9F5"/>
                </a:solidFill>
                <a:latin typeface="Consolas" panose="020B0609020204030204" pitchFamily="49" charset="0"/>
                <a:cs typeface="Consolas" panose="020B0609020204030204" pitchFamily="49" charset="0"/>
              </a:rPr>
              <a:t>model5 </a:t>
            </a:r>
            <a:r>
              <a:rPr lang="en-US" sz="2400" dirty="0">
                <a:solidFill>
                  <a:srgbClr val="FD4485"/>
                </a:solidFill>
                <a:latin typeface="Consolas" panose="020B0609020204030204" pitchFamily="49" charset="0"/>
                <a:cs typeface="Consolas" panose="020B0609020204030204" pitchFamily="49" charset="0"/>
              </a:rPr>
              <a:t>&lt;-</a:t>
            </a:r>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F9F9F5"/>
                </a:solidFill>
                <a:latin typeface="Consolas" panose="020B0609020204030204" pitchFamily="49" charset="0"/>
                <a:cs typeface="Consolas" panose="020B0609020204030204" pitchFamily="49" charset="0"/>
              </a:rPr>
              <a:t>lm</a:t>
            </a:r>
            <a:r>
              <a:rPr lang="en-US" sz="2400" dirty="0">
                <a:solidFill>
                  <a:srgbClr val="F9F9F5"/>
                </a:solidFill>
                <a:latin typeface="Consolas" panose="020B0609020204030204" pitchFamily="49" charset="0"/>
                <a:cs typeface="Consolas" panose="020B0609020204030204" pitchFamily="49" charset="0"/>
              </a:rPr>
              <a:t>(</a:t>
            </a:r>
            <a:r>
              <a:rPr lang="en-US" sz="2400" dirty="0" err="1">
                <a:solidFill>
                  <a:srgbClr val="F9F9F5"/>
                </a:solidFill>
                <a:latin typeface="Consolas" panose="020B0609020204030204" pitchFamily="49" charset="0"/>
                <a:cs typeface="Consolas" panose="020B0609020204030204" pitchFamily="49" charset="0"/>
              </a:rPr>
              <a:t>tax_per_housing_unit</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a:t>
            </a:r>
          </a:p>
          <a:p>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F9F9F5"/>
                </a:solidFill>
                <a:latin typeface="Consolas" panose="020B0609020204030204" pitchFamily="49" charset="0"/>
                <a:cs typeface="Consolas" panose="020B0609020204030204" pitchFamily="49" charset="0"/>
              </a:rPr>
              <a:t>median_home_value</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F9F9F5"/>
                </a:solidFill>
                <a:latin typeface="Consolas" panose="020B0609020204030204" pitchFamily="49" charset="0"/>
                <a:cs typeface="Consolas" panose="020B0609020204030204" pitchFamily="49" charset="0"/>
              </a:rPr>
              <a:t>prop_houses_with_kids</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a:t>
            </a:r>
          </a:p>
          <a:p>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F9F9F5"/>
                </a:solidFill>
                <a:latin typeface="Consolas" panose="020B0609020204030204" pitchFamily="49" charset="0"/>
                <a:cs typeface="Consolas" panose="020B0609020204030204" pitchFamily="49" charset="0"/>
              </a:rPr>
              <a:t>median_income</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population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state,</a:t>
            </a:r>
          </a:p>
          <a:p>
            <a:r>
              <a:rPr lang="en-US" sz="2400" dirty="0">
                <a:solidFill>
                  <a:srgbClr val="F9F9F5"/>
                </a:solidFill>
                <a:latin typeface="Consolas" panose="020B0609020204030204" pitchFamily="49" charset="0"/>
                <a:cs typeface="Consolas" panose="020B0609020204030204" pitchFamily="49" charset="0"/>
              </a:rPr>
              <a:t>             data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taxes)</a:t>
            </a:r>
          </a:p>
          <a:p>
            <a:r>
              <a:rPr lang="en-US" sz="2400" dirty="0" err="1">
                <a:solidFill>
                  <a:srgbClr val="F9F9F5"/>
                </a:solidFill>
                <a:latin typeface="Consolas" panose="020B0609020204030204" pitchFamily="49" charset="0"/>
                <a:cs typeface="Consolas" panose="020B0609020204030204" pitchFamily="49" charset="0"/>
              </a:rPr>
              <a:t>get_regression_summaries</a:t>
            </a:r>
            <a:r>
              <a:rPr lang="en-US" sz="2400" dirty="0">
                <a:solidFill>
                  <a:srgbClr val="F9F9F5"/>
                </a:solidFill>
                <a:latin typeface="Consolas" panose="020B0609020204030204" pitchFamily="49" charset="0"/>
                <a:cs typeface="Consolas" panose="020B0609020204030204" pitchFamily="49" charset="0"/>
              </a:rPr>
              <a:t>(model5)</a:t>
            </a:r>
          </a:p>
        </p:txBody>
      </p:sp>
      <p:graphicFrame>
        <p:nvGraphicFramePr>
          <p:cNvPr id="5" name="Content Placeholder 5">
            <a:extLst>
              <a:ext uri="{FF2B5EF4-FFF2-40B4-BE49-F238E27FC236}">
                <a16:creationId xmlns:a16="http://schemas.microsoft.com/office/drawing/2014/main" id="{17D7673A-DA97-4140-93D0-BE21E18AE8C2}"/>
              </a:ext>
            </a:extLst>
          </p:cNvPr>
          <p:cNvGraphicFramePr>
            <a:graphicFrameLocks/>
          </p:cNvGraphicFramePr>
          <p:nvPr>
            <p:extLst>
              <p:ext uri="{D42A27DB-BD31-4B8C-83A1-F6EECF244321}">
                <p14:modId xmlns:p14="http://schemas.microsoft.com/office/powerpoint/2010/main" val="3299735749"/>
              </p:ext>
            </p:extLst>
          </p:nvPr>
        </p:nvGraphicFramePr>
        <p:xfrm>
          <a:off x="311149" y="3567545"/>
          <a:ext cx="11576048" cy="1097280"/>
        </p:xfrm>
        <a:graphic>
          <a:graphicData uri="http://schemas.openxmlformats.org/drawingml/2006/table">
            <a:tbl>
              <a:tblPr firstRow="1" bandRow="1">
                <a:tableStyleId>{5C22544A-7EE6-4342-B048-85BDC9FD1C3A}</a:tableStyleId>
              </a:tblPr>
              <a:tblGrid>
                <a:gridCol w="1447006">
                  <a:extLst>
                    <a:ext uri="{9D8B030D-6E8A-4147-A177-3AD203B41FA5}">
                      <a16:colId xmlns:a16="http://schemas.microsoft.com/office/drawing/2014/main" val="20000"/>
                    </a:ext>
                  </a:extLst>
                </a:gridCol>
                <a:gridCol w="1447006">
                  <a:extLst>
                    <a:ext uri="{9D8B030D-6E8A-4147-A177-3AD203B41FA5}">
                      <a16:colId xmlns:a16="http://schemas.microsoft.com/office/drawing/2014/main" val="20001"/>
                    </a:ext>
                  </a:extLst>
                </a:gridCol>
                <a:gridCol w="1447006">
                  <a:extLst>
                    <a:ext uri="{9D8B030D-6E8A-4147-A177-3AD203B41FA5}">
                      <a16:colId xmlns:a16="http://schemas.microsoft.com/office/drawing/2014/main" val="20002"/>
                    </a:ext>
                  </a:extLst>
                </a:gridCol>
                <a:gridCol w="1447006">
                  <a:extLst>
                    <a:ext uri="{9D8B030D-6E8A-4147-A177-3AD203B41FA5}">
                      <a16:colId xmlns:a16="http://schemas.microsoft.com/office/drawing/2014/main" val="20003"/>
                    </a:ext>
                  </a:extLst>
                </a:gridCol>
                <a:gridCol w="1447006">
                  <a:extLst>
                    <a:ext uri="{9D8B030D-6E8A-4147-A177-3AD203B41FA5}">
                      <a16:colId xmlns:a16="http://schemas.microsoft.com/office/drawing/2014/main" val="20004"/>
                    </a:ext>
                  </a:extLst>
                </a:gridCol>
                <a:gridCol w="1447006">
                  <a:extLst>
                    <a:ext uri="{9D8B030D-6E8A-4147-A177-3AD203B41FA5}">
                      <a16:colId xmlns:a16="http://schemas.microsoft.com/office/drawing/2014/main" val="20005"/>
                    </a:ext>
                  </a:extLst>
                </a:gridCol>
                <a:gridCol w="1447006">
                  <a:extLst>
                    <a:ext uri="{9D8B030D-6E8A-4147-A177-3AD203B41FA5}">
                      <a16:colId xmlns:a16="http://schemas.microsoft.com/office/drawing/2014/main" val="20006"/>
                    </a:ext>
                  </a:extLst>
                </a:gridCol>
                <a:gridCol w="1447006">
                  <a:extLst>
                    <a:ext uri="{9D8B030D-6E8A-4147-A177-3AD203B41FA5}">
                      <a16:colId xmlns:a16="http://schemas.microsoft.com/office/drawing/2014/main" val="20007"/>
                    </a:ext>
                  </a:extLst>
                </a:gridCol>
              </a:tblGrid>
              <a:tr h="0">
                <a:tc>
                  <a:txBody>
                    <a:bodyPr/>
                    <a:lstStyle/>
                    <a:p>
                      <a:pPr marL="0" lvl="0" indent="0" algn="ctr">
                        <a:buNone/>
                      </a:pPr>
                      <a:r>
                        <a:rPr sz="2000" b="0" i="0">
                          <a:latin typeface="Roboto Light" panose="02000000000000000000" pitchFamily="2" charset="0"/>
                          <a:ea typeface="Roboto Light" panose="02000000000000000000" pitchFamily="2" charset="0"/>
                        </a:rPr>
                        <a:t>r_squared</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adj_r_squared</a:t>
                      </a:r>
                    </a:p>
                  </a:txBody>
                  <a:tcPr/>
                </a:tc>
                <a:tc>
                  <a:txBody>
                    <a:bodyPr/>
                    <a:lstStyle/>
                    <a:p>
                      <a:pPr marL="0" lvl="0" indent="0" algn="ctr">
                        <a:buNone/>
                      </a:pPr>
                      <a:r>
                        <a:rPr sz="2000" b="0" i="0" dirty="0" err="1">
                          <a:latin typeface="Roboto Light" panose="02000000000000000000" pitchFamily="2" charset="0"/>
                          <a:ea typeface="Roboto Light" panose="02000000000000000000" pitchFamily="2" charset="0"/>
                        </a:rPr>
                        <a:t>mse</a:t>
                      </a:r>
                      <a:endParaRPr sz="2000" b="0" i="0" dirty="0">
                        <a:latin typeface="Roboto Light" panose="02000000000000000000" pitchFamily="2" charset="0"/>
                        <a:ea typeface="Roboto Light" panose="02000000000000000000" pitchFamily="2" charset="0"/>
                      </a:endParaRP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rmse</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sigma</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statistic</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p_value</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df</a:t>
                      </a:r>
                    </a:p>
                  </a:txBody>
                  <a:tcPr/>
                </a:tc>
                <a:extLst>
                  <a:ext uri="{0D108BD9-81ED-4DB2-BD59-A6C34878D82A}">
                    <a16:rowId xmlns:a16="http://schemas.microsoft.com/office/drawing/2014/main" val="10000"/>
                  </a:ext>
                </a:extLst>
              </a:tr>
              <a:tr h="0">
                <a:tc>
                  <a:txBody>
                    <a:bodyPr/>
                    <a:lstStyle/>
                    <a:p>
                      <a:pPr marL="0" lvl="0" indent="0" algn="ctr">
                        <a:buNone/>
                      </a:pPr>
                      <a:r>
                        <a:rPr sz="2000" b="0" i="0" dirty="0">
                          <a:latin typeface="Roboto Light" panose="02000000000000000000" pitchFamily="2" charset="0"/>
                          <a:ea typeface="Roboto Light" panose="02000000000000000000" pitchFamily="2" charset="0"/>
                        </a:rPr>
                        <a:t>0.854</a:t>
                      </a:r>
                    </a:p>
                  </a:txBody>
                  <a:tcPr/>
                </a:tc>
                <a:tc>
                  <a:txBody>
                    <a:bodyPr/>
                    <a:lstStyle/>
                    <a:p>
                      <a:pPr marL="0" lvl="0" indent="0" algn="ctr">
                        <a:buNone/>
                      </a:pPr>
                      <a:r>
                        <a:rPr sz="2000" b="0" i="0" dirty="0">
                          <a:latin typeface="Roboto Light" panose="02000000000000000000" pitchFamily="2" charset="0"/>
                          <a:ea typeface="Roboto Light" panose="02000000000000000000" pitchFamily="2" charset="0"/>
                        </a:rPr>
                        <a:t>0.846</a:t>
                      </a:r>
                    </a:p>
                  </a:txBody>
                  <a:tcPr/>
                </a:tc>
                <a:tc>
                  <a:txBody>
                    <a:bodyPr/>
                    <a:lstStyle/>
                    <a:p>
                      <a:pPr marL="0" lvl="0" indent="0" algn="ctr">
                        <a:buNone/>
                      </a:pPr>
                      <a:r>
                        <a:rPr sz="2000" b="0" i="0" dirty="0">
                          <a:latin typeface="Roboto Light" panose="02000000000000000000" pitchFamily="2" charset="0"/>
                          <a:ea typeface="Roboto Light" panose="02000000000000000000" pitchFamily="2" charset="0"/>
                        </a:rPr>
                        <a:t>68846</a:t>
                      </a:r>
                    </a:p>
                  </a:txBody>
                  <a:tcPr/>
                </a:tc>
                <a:tc>
                  <a:txBody>
                    <a:bodyPr/>
                    <a:lstStyle/>
                    <a:p>
                      <a:pPr marL="0" lvl="0" indent="0" algn="ctr">
                        <a:buNone/>
                      </a:pPr>
                      <a:r>
                        <a:rPr sz="2000" b="0" i="0" dirty="0">
                          <a:latin typeface="Roboto Light" panose="02000000000000000000" pitchFamily="2" charset="0"/>
                          <a:ea typeface="Roboto Light" panose="02000000000000000000" pitchFamily="2" charset="0"/>
                        </a:rPr>
                        <a:t>262.4</a:t>
                      </a:r>
                    </a:p>
                  </a:txBody>
                  <a:tcPr/>
                </a:tc>
                <a:tc>
                  <a:txBody>
                    <a:bodyPr/>
                    <a:lstStyle/>
                    <a:p>
                      <a:pPr marL="0" lvl="0" indent="0" algn="ctr">
                        <a:buNone/>
                      </a:pPr>
                      <a:r>
                        <a:rPr sz="2000" b="0" i="0" dirty="0">
                          <a:latin typeface="Roboto Light" panose="02000000000000000000" pitchFamily="2" charset="0"/>
                          <a:ea typeface="Roboto Light" panose="02000000000000000000" pitchFamily="2" charset="0"/>
                        </a:rPr>
                        <a:t>269.9</a:t>
                      </a:r>
                    </a:p>
                  </a:txBody>
                  <a:tcPr/>
                </a:tc>
                <a:tc>
                  <a:txBody>
                    <a:bodyPr/>
                    <a:lstStyle/>
                    <a:p>
                      <a:pPr marL="0" lvl="0" indent="0" algn="ctr">
                        <a:buNone/>
                      </a:pPr>
                      <a:r>
                        <a:rPr sz="2000" b="0" i="0" dirty="0">
                          <a:latin typeface="Roboto Light" panose="02000000000000000000" pitchFamily="2" charset="0"/>
                          <a:ea typeface="Roboto Light" panose="02000000000000000000" pitchFamily="2" charset="0"/>
                        </a:rPr>
                        <a:t>112.2</a:t>
                      </a:r>
                    </a:p>
                  </a:txBody>
                  <a:tcPr/>
                </a:tc>
                <a:tc>
                  <a:txBody>
                    <a:bodyPr/>
                    <a:lstStyle/>
                    <a:p>
                      <a:pPr marL="0" lvl="0" indent="0" algn="ctr">
                        <a:buNone/>
                      </a:pPr>
                      <a:r>
                        <a:rPr sz="2000" b="0" i="0" dirty="0">
                          <a:latin typeface="Roboto Light" panose="02000000000000000000" pitchFamily="2" charset="0"/>
                          <a:ea typeface="Roboto Light" panose="02000000000000000000" pitchFamily="2" charset="0"/>
                        </a:rPr>
                        <a:t>0</a:t>
                      </a:r>
                    </a:p>
                  </a:txBody>
                  <a:tcPr/>
                </a:tc>
                <a:tc>
                  <a:txBody>
                    <a:bodyPr/>
                    <a:lstStyle/>
                    <a:p>
                      <a:pPr marL="0" lvl="0" indent="0" algn="ctr">
                        <a:buNone/>
                      </a:pPr>
                      <a:r>
                        <a:rPr sz="2000" b="0" i="0" dirty="0">
                          <a:latin typeface="Roboto Light" panose="02000000000000000000" pitchFamily="2" charset="0"/>
                          <a:ea typeface="Roboto Light" panose="02000000000000000000" pitchFamily="2" charset="0"/>
                        </a:rPr>
                        <a:t>9</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95504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F795-4ED1-CD42-A3F9-A78486C637DE}"/>
              </a:ext>
            </a:extLst>
          </p:cNvPr>
          <p:cNvSpPr>
            <a:spLocks noGrp="1"/>
          </p:cNvSpPr>
          <p:nvPr>
            <p:ph type="title"/>
          </p:nvPr>
        </p:nvSpPr>
        <p:spPr>
          <a:xfrm>
            <a:off x="0" y="152855"/>
            <a:ext cx="12192000" cy="912016"/>
          </a:xfrm>
        </p:spPr>
        <p:txBody>
          <a:bodyPr>
            <a:normAutofit/>
          </a:bodyPr>
          <a:lstStyle/>
          <a:p>
            <a:r>
              <a:rPr lang="en-US" dirty="0"/>
              <a:t>MODEL SELECTION</a:t>
            </a:r>
          </a:p>
        </p:txBody>
      </p:sp>
      <p:cxnSp>
        <p:nvCxnSpPr>
          <p:cNvPr id="3" name="Straight Connector 2">
            <a:extLst>
              <a:ext uri="{FF2B5EF4-FFF2-40B4-BE49-F238E27FC236}">
                <a16:creationId xmlns:a16="http://schemas.microsoft.com/office/drawing/2014/main" id="{2B53CA7C-80D6-574B-88D6-43D426276C95}"/>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7CE0872-81CF-9C41-8ADD-BB03C5C14FFA}"/>
              </a:ext>
            </a:extLst>
          </p:cNvPr>
          <p:cNvSpPr txBox="1"/>
          <p:nvPr/>
        </p:nvSpPr>
        <p:spPr>
          <a:xfrm>
            <a:off x="1662550" y="1487039"/>
            <a:ext cx="8866909" cy="1569660"/>
          </a:xfrm>
          <a:prstGeom prst="rect">
            <a:avLst/>
          </a:prstGeom>
          <a:solidFill>
            <a:schemeClr val="accent1"/>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In general, the higher a model’s adjusted R², the better its fit</a:t>
            </a:r>
            <a:endParaRPr lang="en-US" sz="3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5" name="TextBox 4">
            <a:extLst>
              <a:ext uri="{FF2B5EF4-FFF2-40B4-BE49-F238E27FC236}">
                <a16:creationId xmlns:a16="http://schemas.microsoft.com/office/drawing/2014/main" id="{F398A725-0263-FA47-BEFC-512EF990330F}"/>
              </a:ext>
            </a:extLst>
          </p:cNvPr>
          <p:cNvSpPr txBox="1"/>
          <p:nvPr/>
        </p:nvSpPr>
        <p:spPr>
          <a:xfrm>
            <a:off x="1293524" y="3373580"/>
            <a:ext cx="9604952" cy="1200329"/>
          </a:xfrm>
          <a:prstGeom prst="rect">
            <a:avLst/>
          </a:prstGeom>
          <a:solidFill>
            <a:schemeClr val="accent1">
              <a:lumMod val="20000"/>
              <a:lumOff val="80000"/>
            </a:schemeClr>
          </a:solidFill>
        </p:spPr>
        <p:txBody>
          <a:bodyPr wrap="square" rtlCol="0">
            <a:spAutoFit/>
          </a:bodyPr>
          <a:lstStyle/>
          <a:p>
            <a:pPr algn="ctr"/>
            <a:r>
              <a:rPr lang="en-US" sz="3600" dirty="0">
                <a:solidFill>
                  <a:schemeClr val="accent1"/>
                </a:solidFill>
                <a:latin typeface="Roboto Light" panose="02000000000000000000" pitchFamily="2" charset="0"/>
                <a:ea typeface="Roboto Light" panose="02000000000000000000" pitchFamily="2" charset="0"/>
                <a:cs typeface="Roboto Condensed" charset="0"/>
              </a:rPr>
              <a:t>R² is not the </a:t>
            </a:r>
            <a:r>
              <a:rPr lang="en-US" sz="3600" i="1" dirty="0">
                <a:solidFill>
                  <a:schemeClr val="accent1"/>
                </a:solidFill>
                <a:latin typeface="Roboto Light" panose="02000000000000000000" pitchFamily="2" charset="0"/>
                <a:ea typeface="Roboto Light" panose="02000000000000000000" pitchFamily="2" charset="0"/>
                <a:cs typeface="Roboto Condensed" charset="0"/>
              </a:rPr>
              <a:t>best</a:t>
            </a:r>
            <a:r>
              <a:rPr lang="en-US" sz="3600" dirty="0">
                <a:solidFill>
                  <a:schemeClr val="accent1"/>
                </a:solidFill>
                <a:latin typeface="Roboto Light" panose="02000000000000000000" pitchFamily="2" charset="0"/>
                <a:ea typeface="Roboto Light" panose="02000000000000000000" pitchFamily="2" charset="0"/>
                <a:cs typeface="Roboto Condensed" charset="0"/>
              </a:rPr>
              <a:t> measure for model fit, but it’s good enough for this class. It’s intuitive.</a:t>
            </a:r>
            <a:endParaRPr lang="en-US" sz="2400" baseline="-25000" dirty="0">
              <a:solidFill>
                <a:schemeClr val="accent1"/>
              </a:solidFill>
              <a:latin typeface="Roboto Light" panose="02000000000000000000" pitchFamily="2" charset="0"/>
              <a:ea typeface="Roboto Light" panose="02000000000000000000" pitchFamily="2" charset="0"/>
              <a:cs typeface="Roboto Condensed" charset="0"/>
            </a:endParaRPr>
          </a:p>
        </p:txBody>
      </p:sp>
      <p:graphicFrame>
        <p:nvGraphicFramePr>
          <p:cNvPr id="6" name="Content Placeholder 5">
            <a:extLst>
              <a:ext uri="{FF2B5EF4-FFF2-40B4-BE49-F238E27FC236}">
                <a16:creationId xmlns:a16="http://schemas.microsoft.com/office/drawing/2014/main" id="{BC71E1D6-3A2F-9C48-BB4C-7847D82A460B}"/>
              </a:ext>
            </a:extLst>
          </p:cNvPr>
          <p:cNvGraphicFramePr>
            <a:graphicFrameLocks/>
          </p:cNvGraphicFramePr>
          <p:nvPr>
            <p:extLst>
              <p:ext uri="{D42A27DB-BD31-4B8C-83A1-F6EECF244321}">
                <p14:modId xmlns:p14="http://schemas.microsoft.com/office/powerpoint/2010/main" val="2775478288"/>
              </p:ext>
            </p:extLst>
          </p:nvPr>
        </p:nvGraphicFramePr>
        <p:xfrm>
          <a:off x="311152" y="4877071"/>
          <a:ext cx="11576048" cy="792480"/>
        </p:xfrm>
        <a:graphic>
          <a:graphicData uri="http://schemas.openxmlformats.org/drawingml/2006/table">
            <a:tbl>
              <a:tblPr firstRow="1" bandRow="1">
                <a:tableStyleId>{5C22544A-7EE6-4342-B048-85BDC9FD1C3A}</a:tableStyleId>
              </a:tblPr>
              <a:tblGrid>
                <a:gridCol w="1447006">
                  <a:extLst>
                    <a:ext uri="{9D8B030D-6E8A-4147-A177-3AD203B41FA5}">
                      <a16:colId xmlns:a16="http://schemas.microsoft.com/office/drawing/2014/main" val="20000"/>
                    </a:ext>
                  </a:extLst>
                </a:gridCol>
                <a:gridCol w="1733187">
                  <a:extLst>
                    <a:ext uri="{9D8B030D-6E8A-4147-A177-3AD203B41FA5}">
                      <a16:colId xmlns:a16="http://schemas.microsoft.com/office/drawing/2014/main" val="20001"/>
                    </a:ext>
                  </a:extLst>
                </a:gridCol>
                <a:gridCol w="1160825">
                  <a:extLst>
                    <a:ext uri="{9D8B030D-6E8A-4147-A177-3AD203B41FA5}">
                      <a16:colId xmlns:a16="http://schemas.microsoft.com/office/drawing/2014/main" val="20002"/>
                    </a:ext>
                  </a:extLst>
                </a:gridCol>
                <a:gridCol w="1447006">
                  <a:extLst>
                    <a:ext uri="{9D8B030D-6E8A-4147-A177-3AD203B41FA5}">
                      <a16:colId xmlns:a16="http://schemas.microsoft.com/office/drawing/2014/main" val="20003"/>
                    </a:ext>
                  </a:extLst>
                </a:gridCol>
                <a:gridCol w="1447006">
                  <a:extLst>
                    <a:ext uri="{9D8B030D-6E8A-4147-A177-3AD203B41FA5}">
                      <a16:colId xmlns:a16="http://schemas.microsoft.com/office/drawing/2014/main" val="20004"/>
                    </a:ext>
                  </a:extLst>
                </a:gridCol>
                <a:gridCol w="1447006">
                  <a:extLst>
                    <a:ext uri="{9D8B030D-6E8A-4147-A177-3AD203B41FA5}">
                      <a16:colId xmlns:a16="http://schemas.microsoft.com/office/drawing/2014/main" val="20005"/>
                    </a:ext>
                  </a:extLst>
                </a:gridCol>
                <a:gridCol w="1447006">
                  <a:extLst>
                    <a:ext uri="{9D8B030D-6E8A-4147-A177-3AD203B41FA5}">
                      <a16:colId xmlns:a16="http://schemas.microsoft.com/office/drawing/2014/main" val="20006"/>
                    </a:ext>
                  </a:extLst>
                </a:gridCol>
                <a:gridCol w="1447006">
                  <a:extLst>
                    <a:ext uri="{9D8B030D-6E8A-4147-A177-3AD203B41FA5}">
                      <a16:colId xmlns:a16="http://schemas.microsoft.com/office/drawing/2014/main" val="20007"/>
                    </a:ext>
                  </a:extLst>
                </a:gridCol>
              </a:tblGrid>
              <a:tr h="0">
                <a:tc>
                  <a:txBody>
                    <a:bodyPr/>
                    <a:lstStyle/>
                    <a:p>
                      <a:pPr marL="0" lvl="0" indent="0" algn="ctr">
                        <a:buNone/>
                      </a:pPr>
                      <a:r>
                        <a:rPr sz="2000" b="0" i="0">
                          <a:latin typeface="Roboto Light" panose="02000000000000000000" pitchFamily="2" charset="0"/>
                          <a:ea typeface="Roboto Light" panose="02000000000000000000" pitchFamily="2" charset="0"/>
                        </a:rPr>
                        <a:t>r_squared</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adj_r_squared</a:t>
                      </a:r>
                    </a:p>
                  </a:txBody>
                  <a:tcPr/>
                </a:tc>
                <a:tc>
                  <a:txBody>
                    <a:bodyPr/>
                    <a:lstStyle/>
                    <a:p>
                      <a:pPr marL="0" lvl="0" indent="0" algn="ctr">
                        <a:buNone/>
                      </a:pPr>
                      <a:r>
                        <a:rPr sz="2000" b="0" i="0" dirty="0" err="1">
                          <a:latin typeface="Roboto Light" panose="02000000000000000000" pitchFamily="2" charset="0"/>
                          <a:ea typeface="Roboto Light" panose="02000000000000000000" pitchFamily="2" charset="0"/>
                        </a:rPr>
                        <a:t>mse</a:t>
                      </a:r>
                      <a:endParaRPr sz="2000" b="0" i="0" dirty="0">
                        <a:latin typeface="Roboto Light" panose="02000000000000000000" pitchFamily="2" charset="0"/>
                        <a:ea typeface="Roboto Light" panose="02000000000000000000" pitchFamily="2" charset="0"/>
                      </a:endParaRP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rmse</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sigma</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statistic</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p_value</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df</a:t>
                      </a:r>
                    </a:p>
                  </a:txBody>
                  <a:tcPr/>
                </a:tc>
                <a:extLst>
                  <a:ext uri="{0D108BD9-81ED-4DB2-BD59-A6C34878D82A}">
                    <a16:rowId xmlns:a16="http://schemas.microsoft.com/office/drawing/2014/main" val="10000"/>
                  </a:ext>
                </a:extLst>
              </a:tr>
              <a:tr h="0">
                <a:tc>
                  <a:txBody>
                    <a:bodyPr/>
                    <a:lstStyle/>
                    <a:p>
                      <a:pPr marL="0" lvl="0" indent="0" algn="ctr">
                        <a:buNone/>
                      </a:pPr>
                      <a:r>
                        <a:rPr sz="2000" b="0" i="0" dirty="0">
                          <a:latin typeface="Roboto Light" panose="02000000000000000000" pitchFamily="2" charset="0"/>
                          <a:ea typeface="Roboto Light" panose="02000000000000000000" pitchFamily="2" charset="0"/>
                        </a:rPr>
                        <a:t>0.854</a:t>
                      </a:r>
                    </a:p>
                  </a:txBody>
                  <a:tcPr/>
                </a:tc>
                <a:tc>
                  <a:txBody>
                    <a:bodyPr/>
                    <a:lstStyle/>
                    <a:p>
                      <a:pPr marL="0" lvl="0" indent="0" algn="ctr">
                        <a:buNone/>
                      </a:pPr>
                      <a:r>
                        <a:rPr sz="2000" b="0" i="0" dirty="0">
                          <a:latin typeface="Roboto Light" panose="02000000000000000000" pitchFamily="2" charset="0"/>
                          <a:ea typeface="Roboto Light" panose="02000000000000000000" pitchFamily="2" charset="0"/>
                        </a:rPr>
                        <a:t>0.846</a:t>
                      </a:r>
                    </a:p>
                  </a:txBody>
                  <a:tcPr/>
                </a:tc>
                <a:tc>
                  <a:txBody>
                    <a:bodyPr/>
                    <a:lstStyle/>
                    <a:p>
                      <a:pPr marL="0" lvl="0" indent="0" algn="ctr">
                        <a:buNone/>
                      </a:pPr>
                      <a:r>
                        <a:rPr sz="2000" b="0" i="0" dirty="0">
                          <a:latin typeface="Roboto Light" panose="02000000000000000000" pitchFamily="2" charset="0"/>
                          <a:ea typeface="Roboto Light" panose="02000000000000000000" pitchFamily="2" charset="0"/>
                        </a:rPr>
                        <a:t>68846</a:t>
                      </a:r>
                    </a:p>
                  </a:txBody>
                  <a:tcPr/>
                </a:tc>
                <a:tc>
                  <a:txBody>
                    <a:bodyPr/>
                    <a:lstStyle/>
                    <a:p>
                      <a:pPr marL="0" lvl="0" indent="0" algn="ctr">
                        <a:buNone/>
                      </a:pPr>
                      <a:r>
                        <a:rPr sz="2000" b="0" i="0" dirty="0">
                          <a:latin typeface="Roboto Light" panose="02000000000000000000" pitchFamily="2" charset="0"/>
                          <a:ea typeface="Roboto Light" panose="02000000000000000000" pitchFamily="2" charset="0"/>
                        </a:rPr>
                        <a:t>262.4</a:t>
                      </a:r>
                    </a:p>
                  </a:txBody>
                  <a:tcPr/>
                </a:tc>
                <a:tc>
                  <a:txBody>
                    <a:bodyPr/>
                    <a:lstStyle/>
                    <a:p>
                      <a:pPr marL="0" lvl="0" indent="0" algn="ctr">
                        <a:buNone/>
                      </a:pPr>
                      <a:r>
                        <a:rPr sz="2000" b="0" i="0" dirty="0">
                          <a:latin typeface="Roboto Light" panose="02000000000000000000" pitchFamily="2" charset="0"/>
                          <a:ea typeface="Roboto Light" panose="02000000000000000000" pitchFamily="2" charset="0"/>
                        </a:rPr>
                        <a:t>269.9</a:t>
                      </a:r>
                    </a:p>
                  </a:txBody>
                  <a:tcPr/>
                </a:tc>
                <a:tc>
                  <a:txBody>
                    <a:bodyPr/>
                    <a:lstStyle/>
                    <a:p>
                      <a:pPr marL="0" lvl="0" indent="0" algn="ctr">
                        <a:buNone/>
                      </a:pPr>
                      <a:r>
                        <a:rPr sz="2000" b="0" i="0" dirty="0">
                          <a:latin typeface="Roboto Light" panose="02000000000000000000" pitchFamily="2" charset="0"/>
                          <a:ea typeface="Roboto Light" panose="02000000000000000000" pitchFamily="2" charset="0"/>
                        </a:rPr>
                        <a:t>112.2</a:t>
                      </a:r>
                    </a:p>
                  </a:txBody>
                  <a:tcPr/>
                </a:tc>
                <a:tc>
                  <a:txBody>
                    <a:bodyPr/>
                    <a:lstStyle/>
                    <a:p>
                      <a:pPr marL="0" lvl="0" indent="0" algn="ctr">
                        <a:buNone/>
                      </a:pPr>
                      <a:r>
                        <a:rPr sz="2000" b="0" i="0" dirty="0">
                          <a:latin typeface="Roboto Light" panose="02000000000000000000" pitchFamily="2" charset="0"/>
                          <a:ea typeface="Roboto Light" panose="02000000000000000000" pitchFamily="2" charset="0"/>
                        </a:rPr>
                        <a:t>0</a:t>
                      </a:r>
                    </a:p>
                  </a:txBody>
                  <a:tcPr/>
                </a:tc>
                <a:tc>
                  <a:txBody>
                    <a:bodyPr/>
                    <a:lstStyle/>
                    <a:p>
                      <a:pPr marL="0" lvl="0" indent="0" algn="ctr">
                        <a:buNone/>
                      </a:pPr>
                      <a:r>
                        <a:rPr sz="2000" b="0" i="0" dirty="0">
                          <a:latin typeface="Roboto Light" panose="02000000000000000000" pitchFamily="2" charset="0"/>
                          <a:ea typeface="Roboto Light" panose="02000000000000000000" pitchFamily="2" charset="0"/>
                        </a:rPr>
                        <a:t>9</a:t>
                      </a:r>
                    </a:p>
                  </a:txBody>
                  <a:tcPr/>
                </a:tc>
                <a:extLst>
                  <a:ext uri="{0D108BD9-81ED-4DB2-BD59-A6C34878D82A}">
                    <a16:rowId xmlns:a16="http://schemas.microsoft.com/office/drawing/2014/main" val="10001"/>
                  </a:ext>
                </a:extLst>
              </a:tr>
            </a:tbl>
          </a:graphicData>
        </a:graphic>
      </p:graphicFrame>
      <p:graphicFrame>
        <p:nvGraphicFramePr>
          <p:cNvPr id="7" name="Content Placeholder 5">
            <a:extLst>
              <a:ext uri="{FF2B5EF4-FFF2-40B4-BE49-F238E27FC236}">
                <a16:creationId xmlns:a16="http://schemas.microsoft.com/office/drawing/2014/main" id="{ECB498C1-E6B5-4C47-AB00-C25091DA10B5}"/>
              </a:ext>
            </a:extLst>
          </p:cNvPr>
          <p:cNvGraphicFramePr>
            <a:graphicFrameLocks/>
          </p:cNvGraphicFramePr>
          <p:nvPr>
            <p:extLst>
              <p:ext uri="{D42A27DB-BD31-4B8C-83A1-F6EECF244321}">
                <p14:modId xmlns:p14="http://schemas.microsoft.com/office/powerpoint/2010/main" val="920346"/>
              </p:ext>
            </p:extLst>
          </p:nvPr>
        </p:nvGraphicFramePr>
        <p:xfrm>
          <a:off x="2667000" y="5797212"/>
          <a:ext cx="6858000" cy="7924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0">
                <a:tc>
                  <a:txBody>
                    <a:bodyPr/>
                    <a:lstStyle/>
                    <a:p>
                      <a:pPr marL="0" lvl="0" indent="0" algn="ctr">
                        <a:buNone/>
                      </a:pPr>
                      <a:r>
                        <a:rPr sz="2000" b="0" i="0">
                          <a:latin typeface="Roboto Light" panose="02000000000000000000" pitchFamily="2" charset="0"/>
                          <a:ea typeface="Roboto Light" panose="02000000000000000000" pitchFamily="2" charset="0"/>
                        </a:rPr>
                        <a:t>logLik</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AIC</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BIC</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deviance</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df.residual</a:t>
                      </a:r>
                    </a:p>
                  </a:txBody>
                  <a:tcPr/>
                </a:tc>
                <a:extLst>
                  <a:ext uri="{0D108BD9-81ED-4DB2-BD59-A6C34878D82A}">
                    <a16:rowId xmlns:a16="http://schemas.microsoft.com/office/drawing/2014/main" val="10000"/>
                  </a:ext>
                </a:extLst>
              </a:tr>
              <a:tr h="0">
                <a:tc>
                  <a:txBody>
                    <a:bodyPr/>
                    <a:lstStyle/>
                    <a:p>
                      <a:pPr marL="0" lvl="0" indent="0" algn="ctr">
                        <a:buNone/>
                      </a:pPr>
                      <a:r>
                        <a:rPr sz="2000" b="0" i="0" dirty="0">
                          <a:latin typeface="Roboto Light" panose="02000000000000000000" pitchFamily="2" charset="0"/>
                          <a:ea typeface="Roboto Light" panose="02000000000000000000" pitchFamily="2" charset="0"/>
                        </a:rPr>
                        <a:t>-1139</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2298</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2329</a:t>
                      </a:r>
                    </a:p>
                  </a:txBody>
                  <a:tcPr/>
                </a:tc>
                <a:tc>
                  <a:txBody>
                    <a:bodyPr/>
                    <a:lstStyle/>
                    <a:p>
                      <a:pPr marL="0" lvl="0" indent="0" algn="ctr">
                        <a:buNone/>
                      </a:pPr>
                      <a:r>
                        <a:rPr sz="2000" b="0" i="0">
                          <a:latin typeface="Roboto Light" panose="02000000000000000000" pitchFamily="2" charset="0"/>
                          <a:ea typeface="Roboto Light" panose="02000000000000000000" pitchFamily="2" charset="0"/>
                        </a:rPr>
                        <a:t>11221939</a:t>
                      </a:r>
                    </a:p>
                  </a:txBody>
                  <a:tcPr/>
                </a:tc>
                <a:tc>
                  <a:txBody>
                    <a:bodyPr/>
                    <a:lstStyle/>
                    <a:p>
                      <a:pPr marL="0" lvl="0" indent="0" algn="ctr">
                        <a:buNone/>
                      </a:pPr>
                      <a:r>
                        <a:rPr sz="2000" b="0" i="0" dirty="0">
                          <a:latin typeface="Roboto Light" panose="02000000000000000000" pitchFamily="2" charset="0"/>
                          <a:ea typeface="Roboto Light" panose="02000000000000000000" pitchFamily="2" charset="0"/>
                        </a:rPr>
                        <a:t>154</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8566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F795-4ED1-CD42-A3F9-A78486C637DE}"/>
              </a:ext>
            </a:extLst>
          </p:cNvPr>
          <p:cNvSpPr>
            <a:spLocks noGrp="1"/>
          </p:cNvSpPr>
          <p:nvPr>
            <p:ph type="title"/>
          </p:nvPr>
        </p:nvSpPr>
        <p:spPr/>
        <p:txBody>
          <a:bodyPr/>
          <a:lstStyle/>
          <a:p>
            <a:r>
              <a:rPr lang="en-US" dirty="0"/>
              <a:t>GENERAL GUIDELINES</a:t>
            </a:r>
          </a:p>
        </p:txBody>
      </p:sp>
      <p:cxnSp>
        <p:nvCxnSpPr>
          <p:cNvPr id="3" name="Straight Connector 2">
            <a:extLst>
              <a:ext uri="{FF2B5EF4-FFF2-40B4-BE49-F238E27FC236}">
                <a16:creationId xmlns:a16="http://schemas.microsoft.com/office/drawing/2014/main" id="{2B53CA7C-80D6-574B-88D6-43D426276C95}"/>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7CE0872-81CF-9C41-8ADD-BB03C5C14FFA}"/>
              </a:ext>
            </a:extLst>
          </p:cNvPr>
          <p:cNvSpPr txBox="1"/>
          <p:nvPr/>
        </p:nvSpPr>
        <p:spPr>
          <a:xfrm>
            <a:off x="2659279" y="1604739"/>
            <a:ext cx="6873442" cy="1200329"/>
          </a:xfrm>
          <a:prstGeom prst="rect">
            <a:avLst/>
          </a:prstGeom>
          <a:solidFill>
            <a:schemeClr val="accent1"/>
          </a:solidFill>
        </p:spPr>
        <p:txBody>
          <a:bodyPr wrap="square" rtlCol="0">
            <a:spAutoFit/>
          </a:bodyPr>
          <a:lstStyle/>
          <a:p>
            <a:pPr algn="ctr"/>
            <a:r>
              <a:rPr lang="en-US" sz="3600" b="1" dirty="0">
                <a:solidFill>
                  <a:schemeClr val="bg1"/>
                </a:solidFill>
                <a:latin typeface="Roboto" panose="02000000000000000000" pitchFamily="2" charset="0"/>
                <a:ea typeface="Roboto" panose="02000000000000000000" pitchFamily="2" charset="0"/>
                <a:cs typeface="Roboto Condensed" charset="0"/>
              </a:rPr>
              <a:t>If your model has one explanatory variable (x), use R²</a:t>
            </a:r>
            <a:endParaRPr lang="en-US" sz="24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5" name="TextBox 4">
            <a:extLst>
              <a:ext uri="{FF2B5EF4-FFF2-40B4-BE49-F238E27FC236}">
                <a16:creationId xmlns:a16="http://schemas.microsoft.com/office/drawing/2014/main" id="{6123C4C3-7FB9-1B4A-A488-FAFEF4A88A84}"/>
              </a:ext>
            </a:extLst>
          </p:cNvPr>
          <p:cNvSpPr txBox="1"/>
          <p:nvPr/>
        </p:nvSpPr>
        <p:spPr>
          <a:xfrm>
            <a:off x="1433151" y="3091019"/>
            <a:ext cx="9325697" cy="1200329"/>
          </a:xfrm>
          <a:prstGeom prst="rect">
            <a:avLst/>
          </a:prstGeom>
          <a:solidFill>
            <a:schemeClr val="accent1"/>
          </a:solidFill>
        </p:spPr>
        <p:txBody>
          <a:bodyPr wrap="square" rtlCol="0">
            <a:spAutoFit/>
          </a:bodyPr>
          <a:lstStyle/>
          <a:p>
            <a:pPr algn="ctr"/>
            <a:r>
              <a:rPr lang="en-US" sz="3600" b="1" dirty="0">
                <a:solidFill>
                  <a:schemeClr val="bg1"/>
                </a:solidFill>
                <a:latin typeface="Roboto" panose="02000000000000000000" pitchFamily="2" charset="0"/>
                <a:ea typeface="Roboto" panose="02000000000000000000" pitchFamily="2" charset="0"/>
                <a:cs typeface="Roboto Condensed" charset="0"/>
              </a:rPr>
              <a:t>If your model has more than one explanatory variable (x), use the adjusted R²</a:t>
            </a:r>
            <a:endParaRPr lang="en-US" sz="24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6" name="TextBox 5">
            <a:extLst>
              <a:ext uri="{FF2B5EF4-FFF2-40B4-BE49-F238E27FC236}">
                <a16:creationId xmlns:a16="http://schemas.microsoft.com/office/drawing/2014/main" id="{91058A76-EC47-B84B-A9B1-5CEE929F2B46}"/>
              </a:ext>
            </a:extLst>
          </p:cNvPr>
          <p:cNvSpPr txBox="1"/>
          <p:nvPr/>
        </p:nvSpPr>
        <p:spPr>
          <a:xfrm>
            <a:off x="4329549" y="4577299"/>
            <a:ext cx="3554484" cy="646331"/>
          </a:xfrm>
          <a:prstGeom prst="rect">
            <a:avLst/>
          </a:prstGeom>
          <a:solidFill>
            <a:schemeClr val="accent1"/>
          </a:solidFill>
        </p:spPr>
        <p:txBody>
          <a:bodyPr wrap="square" rtlCol="0">
            <a:spAutoFit/>
          </a:bodyPr>
          <a:lstStyle/>
          <a:p>
            <a:pPr algn="ctr"/>
            <a:r>
              <a:rPr lang="en-US" sz="3600" b="1" dirty="0">
                <a:solidFill>
                  <a:schemeClr val="bg1"/>
                </a:solidFill>
                <a:latin typeface="Roboto" panose="02000000000000000000" pitchFamily="2" charset="0"/>
                <a:ea typeface="Roboto" panose="02000000000000000000" pitchFamily="2" charset="0"/>
                <a:cs typeface="Roboto Condensed" charset="0"/>
              </a:rPr>
              <a:t>Higher is better</a:t>
            </a:r>
            <a:endParaRPr lang="en-US" sz="24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7" name="TextBox 6">
            <a:extLst>
              <a:ext uri="{FF2B5EF4-FFF2-40B4-BE49-F238E27FC236}">
                <a16:creationId xmlns:a16="http://schemas.microsoft.com/office/drawing/2014/main" id="{F6889020-DAE6-0247-994C-15D992A35B1E}"/>
              </a:ext>
            </a:extLst>
          </p:cNvPr>
          <p:cNvSpPr txBox="1"/>
          <p:nvPr/>
        </p:nvSpPr>
        <p:spPr>
          <a:xfrm>
            <a:off x="2392975" y="5509580"/>
            <a:ext cx="7406048" cy="1200329"/>
          </a:xfrm>
          <a:prstGeom prst="rect">
            <a:avLst/>
          </a:prstGeom>
          <a:solidFill>
            <a:schemeClr val="accent1"/>
          </a:solidFill>
        </p:spPr>
        <p:txBody>
          <a:bodyPr wrap="square" rtlCol="0">
            <a:spAutoFit/>
          </a:bodyPr>
          <a:lstStyle/>
          <a:p>
            <a:pPr algn="ctr"/>
            <a:r>
              <a:rPr lang="en-US" sz="3600" b="1" dirty="0">
                <a:solidFill>
                  <a:schemeClr val="bg1"/>
                </a:solidFill>
                <a:latin typeface="Roboto" panose="02000000000000000000" pitchFamily="2" charset="0"/>
                <a:ea typeface="Roboto" panose="02000000000000000000" pitchFamily="2" charset="0"/>
                <a:cs typeface="Roboto Condensed" charset="0"/>
              </a:rPr>
              <a:t>No magic threshold for good or bad number; depends on domain</a:t>
            </a:r>
            <a:endParaRPr lang="en-US" sz="24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125219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9E58B741-62F8-D64E-9539-CA91B837190F}"/>
              </a:ext>
            </a:extLst>
          </p:cNvPr>
          <p:cNvGraphicFramePr>
            <a:graphicFrameLocks/>
          </p:cNvGraphicFramePr>
          <p:nvPr>
            <p:extLst>
              <p:ext uri="{D42A27DB-BD31-4B8C-83A1-F6EECF244321}">
                <p14:modId xmlns:p14="http://schemas.microsoft.com/office/powerpoint/2010/main" val="2704117273"/>
              </p:ext>
            </p:extLst>
          </p:nvPr>
        </p:nvGraphicFramePr>
        <p:xfrm>
          <a:off x="152400" y="789710"/>
          <a:ext cx="11887199" cy="5486400"/>
        </p:xfrm>
        <a:graphic>
          <a:graphicData uri="http://schemas.openxmlformats.org/drawingml/2006/table">
            <a:tbl>
              <a:tblPr firstRow="1" bandRow="1">
                <a:tableStyleId>{5C22544A-7EE6-4342-B048-85BDC9FD1C3A}</a:tableStyleId>
              </a:tblPr>
              <a:tblGrid>
                <a:gridCol w="2632364">
                  <a:extLst>
                    <a:ext uri="{9D8B030D-6E8A-4147-A177-3AD203B41FA5}">
                      <a16:colId xmlns:a16="http://schemas.microsoft.com/office/drawing/2014/main" val="20000"/>
                    </a:ext>
                  </a:extLst>
                </a:gridCol>
                <a:gridCol w="1850967">
                  <a:extLst>
                    <a:ext uri="{9D8B030D-6E8A-4147-A177-3AD203B41FA5}">
                      <a16:colId xmlns:a16="http://schemas.microsoft.com/office/drawing/2014/main" val="20001"/>
                    </a:ext>
                  </a:extLst>
                </a:gridCol>
                <a:gridCol w="1850967">
                  <a:extLst>
                    <a:ext uri="{9D8B030D-6E8A-4147-A177-3AD203B41FA5}">
                      <a16:colId xmlns:a16="http://schemas.microsoft.com/office/drawing/2014/main" val="20002"/>
                    </a:ext>
                  </a:extLst>
                </a:gridCol>
                <a:gridCol w="1850967">
                  <a:extLst>
                    <a:ext uri="{9D8B030D-6E8A-4147-A177-3AD203B41FA5}">
                      <a16:colId xmlns:a16="http://schemas.microsoft.com/office/drawing/2014/main" val="20003"/>
                    </a:ext>
                  </a:extLst>
                </a:gridCol>
                <a:gridCol w="1850967">
                  <a:extLst>
                    <a:ext uri="{9D8B030D-6E8A-4147-A177-3AD203B41FA5}">
                      <a16:colId xmlns:a16="http://schemas.microsoft.com/office/drawing/2014/main" val="20004"/>
                    </a:ext>
                  </a:extLst>
                </a:gridCol>
                <a:gridCol w="1850967">
                  <a:extLst>
                    <a:ext uri="{9D8B030D-6E8A-4147-A177-3AD203B41FA5}">
                      <a16:colId xmlns:a16="http://schemas.microsoft.com/office/drawing/2014/main" val="20005"/>
                    </a:ext>
                  </a:extLst>
                </a:gridCol>
              </a:tblGrid>
              <a:tr h="0">
                <a:tc>
                  <a:txBody>
                    <a:bodyPr/>
                    <a:lstStyle/>
                    <a:p>
                      <a:endParaRPr b="0" i="0" dirty="0">
                        <a:latin typeface="Roboto Light" panose="02000000000000000000" pitchFamily="2" charset="0"/>
                        <a:ea typeface="Roboto Light" panose="02000000000000000000" pitchFamily="2" charset="0"/>
                      </a:endParaRP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(1)</a:t>
                      </a:r>
                    </a:p>
                  </a:txBody>
                  <a:tcPr/>
                </a:tc>
                <a:tc>
                  <a:txBody>
                    <a:bodyPr/>
                    <a:lstStyle/>
                    <a:p>
                      <a:pPr marL="0" lvl="0" indent="0" algn="ctr">
                        <a:buNone/>
                      </a:pPr>
                      <a:r>
                        <a:rPr b="0" i="0">
                          <a:latin typeface="Roboto Light" panose="02000000000000000000" pitchFamily="2" charset="0"/>
                          <a:ea typeface="Roboto Light" panose="02000000000000000000" pitchFamily="2" charset="0"/>
                        </a:rPr>
                        <a:t>(2)</a:t>
                      </a:r>
                    </a:p>
                  </a:txBody>
                  <a:tcPr/>
                </a:tc>
                <a:tc>
                  <a:txBody>
                    <a:bodyPr/>
                    <a:lstStyle/>
                    <a:p>
                      <a:pPr marL="0" lvl="0" indent="0" algn="ctr">
                        <a:buNone/>
                      </a:pPr>
                      <a:r>
                        <a:rPr b="0" i="0">
                          <a:latin typeface="Roboto Light" panose="02000000000000000000" pitchFamily="2" charset="0"/>
                          <a:ea typeface="Roboto Light" panose="02000000000000000000" pitchFamily="2" charset="0"/>
                        </a:rPr>
                        <a:t>(3)</a:t>
                      </a:r>
                    </a:p>
                  </a:txBody>
                  <a:tcPr/>
                </a:tc>
                <a:tc>
                  <a:txBody>
                    <a:bodyPr/>
                    <a:lstStyle/>
                    <a:p>
                      <a:pPr marL="0" lvl="0" indent="0" algn="ctr">
                        <a:buNone/>
                      </a:pPr>
                      <a:r>
                        <a:rPr b="0" i="0">
                          <a:latin typeface="Roboto Light" panose="02000000000000000000" pitchFamily="2" charset="0"/>
                          <a:ea typeface="Roboto Light" panose="02000000000000000000" pitchFamily="2" charset="0"/>
                        </a:rPr>
                        <a:t>(4)</a:t>
                      </a:r>
                    </a:p>
                  </a:txBody>
                  <a:tcPr/>
                </a:tc>
                <a:tc>
                  <a:txBody>
                    <a:bodyPr/>
                    <a:lstStyle/>
                    <a:p>
                      <a:pPr marL="0" lvl="0" indent="0" algn="ctr">
                        <a:buNone/>
                      </a:pPr>
                      <a:r>
                        <a:rPr b="0" i="0">
                          <a:latin typeface="Roboto Light" panose="02000000000000000000" pitchFamily="2" charset="0"/>
                          <a:ea typeface="Roboto Light" panose="02000000000000000000" pitchFamily="2" charset="0"/>
                        </a:rPr>
                        <a:t>(5)</a:t>
                      </a:r>
                    </a:p>
                  </a:txBody>
                  <a:tcPr/>
                </a:tc>
                <a:extLst>
                  <a:ext uri="{0D108BD9-81ED-4DB2-BD59-A6C34878D82A}">
                    <a16:rowId xmlns:a16="http://schemas.microsoft.com/office/drawing/2014/main" val="10000"/>
                  </a:ext>
                </a:extLst>
              </a:tr>
              <a:tr h="0">
                <a:tc>
                  <a:txBody>
                    <a:bodyPr/>
                    <a:lstStyle/>
                    <a:p>
                      <a:pPr marL="0" lvl="0" indent="0">
                        <a:buNone/>
                      </a:pPr>
                      <a:r>
                        <a:rPr b="0" i="0">
                          <a:latin typeface="Roboto Light" panose="02000000000000000000" pitchFamily="2" charset="0"/>
                          <a:ea typeface="Roboto Light" panose="02000000000000000000" pitchFamily="2" charset="0"/>
                        </a:rPr>
                        <a:t>(Intercept)</a:t>
                      </a:r>
                    </a:p>
                  </a:txBody>
                  <a:tcPr/>
                </a:tc>
                <a:tc>
                  <a:txBody>
                    <a:bodyPr/>
                    <a:lstStyle/>
                    <a:p>
                      <a:pPr marL="0" lvl="0" indent="0" algn="ctr">
                        <a:buNone/>
                      </a:pPr>
                      <a:r>
                        <a:rPr b="0" i="0">
                          <a:latin typeface="Roboto Light" panose="02000000000000000000" pitchFamily="2" charset="0"/>
                          <a:ea typeface="Roboto Light" panose="02000000000000000000" pitchFamily="2" charset="0"/>
                        </a:rPr>
                        <a:t>692.926 **</a:t>
                      </a:r>
                    </a:p>
                  </a:txBody>
                  <a:tcPr/>
                </a:tc>
                <a:tc>
                  <a:txBody>
                    <a:bodyPr/>
                    <a:lstStyle/>
                    <a:p>
                      <a:pPr marL="0" lvl="0" indent="0" algn="ctr">
                        <a:buNone/>
                      </a:pPr>
                      <a:r>
                        <a:rPr b="0" i="0">
                          <a:latin typeface="Roboto Light" panose="02000000000000000000" pitchFamily="2" charset="0"/>
                          <a:ea typeface="Roboto Light" panose="02000000000000000000" pitchFamily="2" charset="0"/>
                        </a:rPr>
                        <a:t>583.392 ***</a:t>
                      </a:r>
                    </a:p>
                  </a:txBody>
                  <a:tcPr/>
                </a:tc>
                <a:tc>
                  <a:txBody>
                    <a:bodyPr/>
                    <a:lstStyle/>
                    <a:p>
                      <a:pPr marL="0" lvl="0" indent="0" algn="ctr">
                        <a:buNone/>
                      </a:pPr>
                      <a:r>
                        <a:rPr b="0" i="0">
                          <a:latin typeface="Roboto Light" panose="02000000000000000000" pitchFamily="2" charset="0"/>
                          <a:ea typeface="Roboto Light" panose="02000000000000000000" pitchFamily="2" charset="0"/>
                        </a:rPr>
                        <a:t>261.149</a:t>
                      </a: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-412.485 ***</a:t>
                      </a: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-595.561 ***</a:t>
                      </a:r>
                    </a:p>
                  </a:txBody>
                  <a:tcPr/>
                </a:tc>
                <a:extLst>
                  <a:ext uri="{0D108BD9-81ED-4DB2-BD59-A6C34878D82A}">
                    <a16:rowId xmlns:a16="http://schemas.microsoft.com/office/drawing/2014/main" val="10001"/>
                  </a:ext>
                </a:extLst>
              </a:tr>
              <a:tr h="0">
                <a:tc>
                  <a:txBody>
                    <a:bodyPr/>
                    <a:lstStyle/>
                    <a:p>
                      <a:pPr marL="0" lvl="0" indent="0">
                        <a:buNone/>
                      </a:pPr>
                      <a:r>
                        <a:rPr b="0" i="0">
                          <a:latin typeface="Roboto Light" panose="02000000000000000000" pitchFamily="2" charset="0"/>
                          <a:ea typeface="Roboto Light" panose="02000000000000000000" pitchFamily="2" charset="0"/>
                        </a:rPr>
                        <a:t>prop_houses_ with_kids</a:t>
                      </a:r>
                    </a:p>
                  </a:txBody>
                  <a:tcPr/>
                </a:tc>
                <a:tc>
                  <a:txBody>
                    <a:bodyPr/>
                    <a:lstStyle/>
                    <a:p>
                      <a:pPr marL="0" lvl="0" indent="0" algn="ctr">
                        <a:buNone/>
                      </a:pPr>
                      <a:r>
                        <a:rPr b="0" i="0">
                          <a:latin typeface="Roboto Light" panose="02000000000000000000" pitchFamily="2" charset="0"/>
                          <a:ea typeface="Roboto Light" panose="02000000000000000000" pitchFamily="2" charset="0"/>
                        </a:rPr>
                        <a:t>8.985</a:t>
                      </a:r>
                    </a:p>
                  </a:txBody>
                  <a:tcPr/>
                </a:tc>
                <a:tc>
                  <a:txBody>
                    <a:bodyPr/>
                    <a:lstStyle/>
                    <a:p>
                      <a:endParaRPr b="0" i="0" dirty="0">
                        <a:latin typeface="Roboto Light" panose="02000000000000000000" pitchFamily="2" charset="0"/>
                        <a:ea typeface="Roboto Light" panose="02000000000000000000" pitchFamily="2" charset="0"/>
                      </a:endParaRPr>
                    </a:p>
                  </a:txBody>
                  <a:tcPr/>
                </a:tc>
                <a:tc>
                  <a:txBody>
                    <a:bodyPr/>
                    <a:lstStyle/>
                    <a:p>
                      <a:pPr marL="0" lvl="0" indent="0" algn="ctr">
                        <a:buNone/>
                      </a:pPr>
                      <a:r>
                        <a:rPr b="0" i="0">
                          <a:latin typeface="Roboto Light" panose="02000000000000000000" pitchFamily="2" charset="0"/>
                          <a:ea typeface="Roboto Light" panose="02000000000000000000" pitchFamily="2" charset="0"/>
                        </a:rPr>
                        <a:t>10.314</a:t>
                      </a: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14.094 ***</a:t>
                      </a: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9.934 **</a:t>
                      </a:r>
                    </a:p>
                  </a:txBody>
                  <a:tcPr/>
                </a:tc>
                <a:extLst>
                  <a:ext uri="{0D108BD9-81ED-4DB2-BD59-A6C34878D82A}">
                    <a16:rowId xmlns:a16="http://schemas.microsoft.com/office/drawing/2014/main" val="10003"/>
                  </a:ext>
                </a:extLst>
              </a:tr>
              <a:tr h="0">
                <a:tc>
                  <a:txBody>
                    <a:bodyPr/>
                    <a:lstStyle/>
                    <a:p>
                      <a:pPr marL="0" lvl="0" indent="0">
                        <a:buNone/>
                      </a:pPr>
                      <a:r>
                        <a:rPr b="0" i="0" dirty="0" err="1">
                          <a:latin typeface="Roboto Light" panose="02000000000000000000" pitchFamily="2" charset="0"/>
                          <a:ea typeface="Roboto Light" panose="02000000000000000000" pitchFamily="2" charset="0"/>
                        </a:rPr>
                        <a:t>stateCalifornia</a:t>
                      </a:r>
                      <a:endParaRPr b="0" i="0" dirty="0">
                        <a:latin typeface="Roboto Light" panose="02000000000000000000" pitchFamily="2" charset="0"/>
                        <a:ea typeface="Roboto Light" panose="02000000000000000000" pitchFamily="2" charset="0"/>
                      </a:endParaRPr>
                    </a:p>
                  </a:txBody>
                  <a:tcPr/>
                </a:tc>
                <a:tc>
                  <a:txBody>
                    <a:bodyPr/>
                    <a:lstStyle/>
                    <a:p>
                      <a:endParaRPr b="0" i="0">
                        <a:latin typeface="Roboto Light" panose="02000000000000000000" pitchFamily="2" charset="0"/>
                        <a:ea typeface="Roboto Light" panose="02000000000000000000" pitchFamily="2" charset="0"/>
                      </a:endParaRPr>
                    </a:p>
                  </a:txBody>
                  <a:tcPr/>
                </a:tc>
                <a:tc>
                  <a:txBody>
                    <a:bodyPr/>
                    <a:lstStyle/>
                    <a:p>
                      <a:pPr marL="0" lvl="0" indent="0" algn="ctr">
                        <a:buNone/>
                      </a:pPr>
                      <a:r>
                        <a:rPr b="0" i="0">
                          <a:latin typeface="Roboto Light" panose="02000000000000000000" pitchFamily="2" charset="0"/>
                          <a:ea typeface="Roboto Light" panose="02000000000000000000" pitchFamily="2" charset="0"/>
                        </a:rPr>
                        <a:t>948.197 ***</a:t>
                      </a: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932.986 ***</a:t>
                      </a: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123.282</a:t>
                      </a: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160.820</a:t>
                      </a:r>
                    </a:p>
                  </a:txBody>
                  <a:tcPr/>
                </a:tc>
                <a:extLst>
                  <a:ext uri="{0D108BD9-81ED-4DB2-BD59-A6C34878D82A}">
                    <a16:rowId xmlns:a16="http://schemas.microsoft.com/office/drawing/2014/main" val="10005"/>
                  </a:ext>
                </a:extLst>
              </a:tr>
              <a:tr h="0">
                <a:tc>
                  <a:txBody>
                    <a:bodyPr/>
                    <a:lstStyle/>
                    <a:p>
                      <a:pPr marL="0" lvl="0" indent="0">
                        <a:buNone/>
                      </a:pPr>
                      <a:r>
                        <a:rPr b="0" i="0">
                          <a:latin typeface="Roboto Light" panose="02000000000000000000" pitchFamily="2" charset="0"/>
                          <a:ea typeface="Roboto Light" panose="02000000000000000000" pitchFamily="2" charset="0"/>
                        </a:rPr>
                        <a:t>stateIdaho</a:t>
                      </a:r>
                    </a:p>
                  </a:txBody>
                  <a:tcPr/>
                </a:tc>
                <a:tc>
                  <a:txBody>
                    <a:bodyPr/>
                    <a:lstStyle/>
                    <a:p>
                      <a:endParaRPr b="0" i="0">
                        <a:latin typeface="Roboto Light" panose="02000000000000000000" pitchFamily="2" charset="0"/>
                        <a:ea typeface="Roboto Light" panose="02000000000000000000" pitchFamily="2" charset="0"/>
                      </a:endParaRP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104.530</a:t>
                      </a:r>
                    </a:p>
                  </a:txBody>
                  <a:tcPr/>
                </a:tc>
                <a:tc>
                  <a:txBody>
                    <a:bodyPr/>
                    <a:lstStyle/>
                    <a:p>
                      <a:pPr marL="0" lvl="0" indent="0" algn="ctr">
                        <a:buNone/>
                      </a:pPr>
                      <a:r>
                        <a:rPr b="0" i="0">
                          <a:latin typeface="Roboto Light" panose="02000000000000000000" pitchFamily="2" charset="0"/>
                          <a:ea typeface="Roboto Light" panose="02000000000000000000" pitchFamily="2" charset="0"/>
                        </a:rPr>
                        <a:t>101.385</a:t>
                      </a:r>
                    </a:p>
                  </a:txBody>
                  <a:tcPr/>
                </a:tc>
                <a:tc>
                  <a:txBody>
                    <a:bodyPr/>
                    <a:lstStyle/>
                    <a:p>
                      <a:pPr marL="0" lvl="0" indent="0" algn="ctr">
                        <a:buNone/>
                      </a:pPr>
                      <a:r>
                        <a:rPr b="0" i="0">
                          <a:latin typeface="Roboto Light" panose="02000000000000000000" pitchFamily="2" charset="0"/>
                          <a:ea typeface="Roboto Light" panose="02000000000000000000" pitchFamily="2" charset="0"/>
                        </a:rPr>
                        <a:t>9.526</a:t>
                      </a: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32.713</a:t>
                      </a:r>
                    </a:p>
                  </a:txBody>
                  <a:tcPr/>
                </a:tc>
                <a:extLst>
                  <a:ext uri="{0D108BD9-81ED-4DB2-BD59-A6C34878D82A}">
                    <a16:rowId xmlns:a16="http://schemas.microsoft.com/office/drawing/2014/main" val="10007"/>
                  </a:ext>
                </a:extLst>
              </a:tr>
              <a:tr h="0">
                <a:tc>
                  <a:txBody>
                    <a:bodyPr/>
                    <a:lstStyle/>
                    <a:p>
                      <a:pPr marL="0" lvl="0" indent="0">
                        <a:buNone/>
                      </a:pPr>
                      <a:r>
                        <a:rPr b="0" i="0">
                          <a:latin typeface="Roboto Light" panose="02000000000000000000" pitchFamily="2" charset="0"/>
                          <a:ea typeface="Roboto Light" panose="02000000000000000000" pitchFamily="2" charset="0"/>
                        </a:rPr>
                        <a:t>stateNevada</a:t>
                      </a:r>
                    </a:p>
                  </a:txBody>
                  <a:tcPr/>
                </a:tc>
                <a:tc>
                  <a:txBody>
                    <a:bodyPr/>
                    <a:lstStyle/>
                    <a:p>
                      <a:endParaRPr b="0" i="0">
                        <a:latin typeface="Roboto Light" panose="02000000000000000000" pitchFamily="2" charset="0"/>
                        <a:ea typeface="Roboto Light" panose="02000000000000000000" pitchFamily="2" charset="0"/>
                      </a:endParaRP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132.498</a:t>
                      </a: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160.949</a:t>
                      </a: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102.450</a:t>
                      </a: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4.885</a:t>
                      </a:r>
                    </a:p>
                  </a:txBody>
                  <a:tcPr/>
                </a:tc>
                <a:extLst>
                  <a:ext uri="{0D108BD9-81ED-4DB2-BD59-A6C34878D82A}">
                    <a16:rowId xmlns:a16="http://schemas.microsoft.com/office/drawing/2014/main" val="10009"/>
                  </a:ext>
                </a:extLst>
              </a:tr>
              <a:tr h="0">
                <a:tc>
                  <a:txBody>
                    <a:bodyPr/>
                    <a:lstStyle/>
                    <a:p>
                      <a:pPr marL="0" lvl="0" indent="0">
                        <a:buNone/>
                      </a:pPr>
                      <a:r>
                        <a:rPr b="0" i="0">
                          <a:latin typeface="Roboto Light" panose="02000000000000000000" pitchFamily="2" charset="0"/>
                          <a:ea typeface="Roboto Light" panose="02000000000000000000" pitchFamily="2" charset="0"/>
                        </a:rPr>
                        <a:t>stateUtah</a:t>
                      </a:r>
                    </a:p>
                  </a:txBody>
                  <a:tcPr/>
                </a:tc>
                <a:tc>
                  <a:txBody>
                    <a:bodyPr/>
                    <a:lstStyle/>
                    <a:p>
                      <a:endParaRPr b="0" i="0">
                        <a:latin typeface="Roboto Light" panose="02000000000000000000" pitchFamily="2" charset="0"/>
                        <a:ea typeface="Roboto Light" panose="02000000000000000000" pitchFamily="2" charset="0"/>
                      </a:endParaRPr>
                    </a:p>
                  </a:txBody>
                  <a:tcPr/>
                </a:tc>
                <a:tc>
                  <a:txBody>
                    <a:bodyPr/>
                    <a:lstStyle/>
                    <a:p>
                      <a:pPr marL="0" lvl="0" indent="0" algn="ctr">
                        <a:buNone/>
                      </a:pPr>
                      <a:r>
                        <a:rPr b="0" i="0">
                          <a:latin typeface="Roboto Light" panose="02000000000000000000" pitchFamily="2" charset="0"/>
                          <a:ea typeface="Roboto Light" panose="02000000000000000000" pitchFamily="2" charset="0"/>
                        </a:rPr>
                        <a:t>142.387</a:t>
                      </a:r>
                    </a:p>
                  </a:txBody>
                  <a:tcPr/>
                </a:tc>
                <a:tc>
                  <a:txBody>
                    <a:bodyPr/>
                    <a:lstStyle/>
                    <a:p>
                      <a:pPr marL="0" lvl="0" indent="0" algn="ctr">
                        <a:buNone/>
                      </a:pPr>
                      <a:r>
                        <a:rPr b="0" i="0">
                          <a:latin typeface="Roboto Light" panose="02000000000000000000" pitchFamily="2" charset="0"/>
                          <a:ea typeface="Roboto Light" panose="02000000000000000000" pitchFamily="2" charset="0"/>
                        </a:rPr>
                        <a:t>67.274</a:t>
                      </a:r>
                    </a:p>
                  </a:txBody>
                  <a:tcPr/>
                </a:tc>
                <a:tc>
                  <a:txBody>
                    <a:bodyPr/>
                    <a:lstStyle/>
                    <a:p>
                      <a:pPr marL="0" lvl="0" indent="0" algn="ctr">
                        <a:buNone/>
                      </a:pPr>
                      <a:r>
                        <a:rPr b="0" i="0">
                          <a:latin typeface="Roboto Light" panose="02000000000000000000" pitchFamily="2" charset="0"/>
                          <a:ea typeface="Roboto Light" panose="02000000000000000000" pitchFamily="2" charset="0"/>
                        </a:rPr>
                        <a:t>-213.191 *</a:t>
                      </a: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-241.628 **</a:t>
                      </a:r>
                    </a:p>
                  </a:txBody>
                  <a:tcPr/>
                </a:tc>
                <a:extLst>
                  <a:ext uri="{0D108BD9-81ED-4DB2-BD59-A6C34878D82A}">
                    <a16:rowId xmlns:a16="http://schemas.microsoft.com/office/drawing/2014/main" val="10011"/>
                  </a:ext>
                </a:extLst>
              </a:tr>
              <a:tr h="0">
                <a:tc>
                  <a:txBody>
                    <a:bodyPr/>
                    <a:lstStyle/>
                    <a:p>
                      <a:pPr marL="0" lvl="0" indent="0">
                        <a:buNone/>
                      </a:pPr>
                      <a:r>
                        <a:rPr b="0" i="0">
                          <a:latin typeface="Roboto Light" panose="02000000000000000000" pitchFamily="2" charset="0"/>
                          <a:ea typeface="Roboto Light" panose="02000000000000000000" pitchFamily="2" charset="0"/>
                        </a:rPr>
                        <a:t>median_home_ value</a:t>
                      </a:r>
                    </a:p>
                  </a:txBody>
                  <a:tcPr/>
                </a:tc>
                <a:tc>
                  <a:txBody>
                    <a:bodyPr/>
                    <a:lstStyle/>
                    <a:p>
                      <a:endParaRPr b="0" i="0">
                        <a:latin typeface="Roboto Light" panose="02000000000000000000" pitchFamily="2" charset="0"/>
                        <a:ea typeface="Roboto Light" panose="02000000000000000000" pitchFamily="2" charset="0"/>
                      </a:endParaRPr>
                    </a:p>
                  </a:txBody>
                  <a:tcPr/>
                </a:tc>
                <a:tc>
                  <a:txBody>
                    <a:bodyPr/>
                    <a:lstStyle/>
                    <a:p>
                      <a:endParaRPr b="0" i="0">
                        <a:latin typeface="Roboto Light" panose="02000000000000000000" pitchFamily="2" charset="0"/>
                        <a:ea typeface="Roboto Light" panose="02000000000000000000" pitchFamily="2" charset="0"/>
                      </a:endParaRPr>
                    </a:p>
                  </a:txBody>
                  <a:tcPr/>
                </a:tc>
                <a:tc>
                  <a:txBody>
                    <a:bodyPr/>
                    <a:lstStyle/>
                    <a:p>
                      <a:endParaRPr b="0" i="0">
                        <a:latin typeface="Roboto Light" panose="02000000000000000000" pitchFamily="2" charset="0"/>
                        <a:ea typeface="Roboto Light" panose="02000000000000000000" pitchFamily="2" charset="0"/>
                      </a:endParaRPr>
                    </a:p>
                  </a:txBody>
                  <a:tcPr/>
                </a:tc>
                <a:tc>
                  <a:txBody>
                    <a:bodyPr/>
                    <a:lstStyle/>
                    <a:p>
                      <a:pPr marL="0" lvl="0" indent="0" algn="ctr">
                        <a:buNone/>
                      </a:pPr>
                      <a:r>
                        <a:rPr b="0" i="0">
                          <a:latin typeface="Roboto Light" panose="02000000000000000000" pitchFamily="2" charset="0"/>
                          <a:ea typeface="Roboto Light" panose="02000000000000000000" pitchFamily="2" charset="0"/>
                        </a:rPr>
                        <a:t>0.004 ***</a:t>
                      </a: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0.003 ***</a:t>
                      </a:r>
                    </a:p>
                  </a:txBody>
                  <a:tcPr/>
                </a:tc>
                <a:extLst>
                  <a:ext uri="{0D108BD9-81ED-4DB2-BD59-A6C34878D82A}">
                    <a16:rowId xmlns:a16="http://schemas.microsoft.com/office/drawing/2014/main" val="10013"/>
                  </a:ext>
                </a:extLst>
              </a:tr>
              <a:tr h="0">
                <a:tc>
                  <a:txBody>
                    <a:bodyPr/>
                    <a:lstStyle/>
                    <a:p>
                      <a:pPr marL="0" lvl="0" indent="0">
                        <a:buNone/>
                      </a:pPr>
                      <a:r>
                        <a:rPr b="0" i="0" dirty="0" err="1">
                          <a:latin typeface="Roboto Light" panose="02000000000000000000" pitchFamily="2" charset="0"/>
                          <a:ea typeface="Roboto Light" panose="02000000000000000000" pitchFamily="2" charset="0"/>
                        </a:rPr>
                        <a:t>median_income</a:t>
                      </a:r>
                      <a:endParaRPr b="0" i="0" dirty="0">
                        <a:latin typeface="Roboto Light" panose="02000000000000000000" pitchFamily="2" charset="0"/>
                        <a:ea typeface="Roboto Light" panose="02000000000000000000" pitchFamily="2" charset="0"/>
                      </a:endParaRPr>
                    </a:p>
                  </a:txBody>
                  <a:tcPr/>
                </a:tc>
                <a:tc>
                  <a:txBody>
                    <a:bodyPr/>
                    <a:lstStyle/>
                    <a:p>
                      <a:endParaRPr b="0" i="0">
                        <a:latin typeface="Roboto Light" panose="02000000000000000000" pitchFamily="2" charset="0"/>
                        <a:ea typeface="Roboto Light" panose="02000000000000000000" pitchFamily="2" charset="0"/>
                      </a:endParaRPr>
                    </a:p>
                  </a:txBody>
                  <a:tcPr/>
                </a:tc>
                <a:tc>
                  <a:txBody>
                    <a:bodyPr/>
                    <a:lstStyle/>
                    <a:p>
                      <a:endParaRPr b="0" i="0" dirty="0">
                        <a:latin typeface="Roboto Light" panose="02000000000000000000" pitchFamily="2" charset="0"/>
                        <a:ea typeface="Roboto Light" panose="02000000000000000000" pitchFamily="2" charset="0"/>
                      </a:endParaRPr>
                    </a:p>
                  </a:txBody>
                  <a:tcPr/>
                </a:tc>
                <a:tc>
                  <a:txBody>
                    <a:bodyPr/>
                    <a:lstStyle/>
                    <a:p>
                      <a:endParaRPr b="0" i="0" dirty="0">
                        <a:latin typeface="Roboto Light" panose="02000000000000000000" pitchFamily="2" charset="0"/>
                        <a:ea typeface="Roboto Light" panose="02000000000000000000" pitchFamily="2" charset="0"/>
                      </a:endParaRPr>
                    </a:p>
                  </a:txBody>
                  <a:tcPr/>
                </a:tc>
                <a:tc>
                  <a:txBody>
                    <a:bodyPr/>
                    <a:lstStyle/>
                    <a:p>
                      <a:endParaRPr b="0" i="0" dirty="0">
                        <a:latin typeface="Roboto Light" panose="02000000000000000000" pitchFamily="2" charset="0"/>
                        <a:ea typeface="Roboto Light" panose="02000000000000000000" pitchFamily="2" charset="0"/>
                      </a:endParaRP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0.010 **</a:t>
                      </a:r>
                    </a:p>
                  </a:txBody>
                  <a:tcPr/>
                </a:tc>
                <a:extLst>
                  <a:ext uri="{0D108BD9-81ED-4DB2-BD59-A6C34878D82A}">
                    <a16:rowId xmlns:a16="http://schemas.microsoft.com/office/drawing/2014/main" val="10015"/>
                  </a:ext>
                </a:extLst>
              </a:tr>
              <a:tr h="0">
                <a:tc>
                  <a:txBody>
                    <a:bodyPr/>
                    <a:lstStyle/>
                    <a:p>
                      <a:pPr marL="0" lvl="0" indent="0">
                        <a:buNone/>
                      </a:pPr>
                      <a:r>
                        <a:rPr b="0" i="0">
                          <a:latin typeface="Roboto Light" panose="02000000000000000000" pitchFamily="2" charset="0"/>
                          <a:ea typeface="Roboto Light" panose="02000000000000000000" pitchFamily="2" charset="0"/>
                        </a:rPr>
                        <a:t>population</a:t>
                      </a:r>
                    </a:p>
                  </a:txBody>
                  <a:tcPr/>
                </a:tc>
                <a:tc>
                  <a:txBody>
                    <a:bodyPr/>
                    <a:lstStyle/>
                    <a:p>
                      <a:endParaRPr b="0" i="0">
                        <a:latin typeface="Roboto Light" panose="02000000000000000000" pitchFamily="2" charset="0"/>
                        <a:ea typeface="Roboto Light" panose="02000000000000000000" pitchFamily="2" charset="0"/>
                      </a:endParaRPr>
                    </a:p>
                  </a:txBody>
                  <a:tcPr/>
                </a:tc>
                <a:tc>
                  <a:txBody>
                    <a:bodyPr/>
                    <a:lstStyle/>
                    <a:p>
                      <a:endParaRPr b="0" i="0">
                        <a:latin typeface="Roboto Light" panose="02000000000000000000" pitchFamily="2" charset="0"/>
                        <a:ea typeface="Roboto Light" panose="02000000000000000000" pitchFamily="2" charset="0"/>
                      </a:endParaRPr>
                    </a:p>
                  </a:txBody>
                  <a:tcPr/>
                </a:tc>
                <a:tc>
                  <a:txBody>
                    <a:bodyPr/>
                    <a:lstStyle/>
                    <a:p>
                      <a:endParaRPr b="0" i="0">
                        <a:latin typeface="Roboto Light" panose="02000000000000000000" pitchFamily="2" charset="0"/>
                        <a:ea typeface="Roboto Light" panose="02000000000000000000" pitchFamily="2" charset="0"/>
                      </a:endParaRPr>
                    </a:p>
                  </a:txBody>
                  <a:tcPr/>
                </a:tc>
                <a:tc>
                  <a:txBody>
                    <a:bodyPr/>
                    <a:lstStyle/>
                    <a:p>
                      <a:endParaRPr b="0" i="0">
                        <a:latin typeface="Roboto Light" panose="02000000000000000000" pitchFamily="2" charset="0"/>
                        <a:ea typeface="Roboto Light" panose="02000000000000000000" pitchFamily="2" charset="0"/>
                      </a:endParaRP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0.000</a:t>
                      </a:r>
                    </a:p>
                  </a:txBody>
                  <a:tcPr/>
                </a:tc>
                <a:extLst>
                  <a:ext uri="{0D108BD9-81ED-4DB2-BD59-A6C34878D82A}">
                    <a16:rowId xmlns:a16="http://schemas.microsoft.com/office/drawing/2014/main" val="10017"/>
                  </a:ext>
                </a:extLst>
              </a:tr>
              <a:tr h="0">
                <a:tc>
                  <a:txBody>
                    <a:bodyPr/>
                    <a:lstStyle/>
                    <a:p>
                      <a:endParaRPr b="0" i="0">
                        <a:latin typeface="Roboto Light" panose="02000000000000000000" pitchFamily="2" charset="0"/>
                        <a:ea typeface="Roboto Light" panose="02000000000000000000" pitchFamily="2" charset="0"/>
                      </a:endParaRPr>
                    </a:p>
                  </a:txBody>
                  <a:tcPr/>
                </a:tc>
                <a:tc>
                  <a:txBody>
                    <a:bodyPr/>
                    <a:lstStyle/>
                    <a:p>
                      <a:endParaRPr b="0" i="0">
                        <a:latin typeface="Roboto Light" panose="02000000000000000000" pitchFamily="2" charset="0"/>
                        <a:ea typeface="Roboto Light" panose="02000000000000000000" pitchFamily="2" charset="0"/>
                      </a:endParaRPr>
                    </a:p>
                  </a:txBody>
                  <a:tcPr/>
                </a:tc>
                <a:tc>
                  <a:txBody>
                    <a:bodyPr/>
                    <a:lstStyle/>
                    <a:p>
                      <a:endParaRPr b="0" i="0">
                        <a:latin typeface="Roboto Light" panose="02000000000000000000" pitchFamily="2" charset="0"/>
                        <a:ea typeface="Roboto Light" panose="02000000000000000000" pitchFamily="2" charset="0"/>
                      </a:endParaRPr>
                    </a:p>
                  </a:txBody>
                  <a:tcPr/>
                </a:tc>
                <a:tc>
                  <a:txBody>
                    <a:bodyPr/>
                    <a:lstStyle/>
                    <a:p>
                      <a:endParaRPr b="0" i="0">
                        <a:latin typeface="Roboto Light" panose="02000000000000000000" pitchFamily="2" charset="0"/>
                        <a:ea typeface="Roboto Light" panose="02000000000000000000" pitchFamily="2" charset="0"/>
                      </a:endParaRPr>
                    </a:p>
                  </a:txBody>
                  <a:tcPr/>
                </a:tc>
                <a:tc>
                  <a:txBody>
                    <a:bodyPr/>
                    <a:lstStyle/>
                    <a:p>
                      <a:endParaRPr b="0" i="0">
                        <a:latin typeface="Roboto Light" panose="02000000000000000000" pitchFamily="2" charset="0"/>
                        <a:ea typeface="Roboto Light" panose="02000000000000000000" pitchFamily="2" charset="0"/>
                      </a:endParaRPr>
                    </a:p>
                  </a:txBody>
                  <a:tcPr/>
                </a:tc>
                <a:tc>
                  <a:txBody>
                    <a:bodyPr/>
                    <a:lstStyle/>
                    <a:p>
                      <a:pPr marL="0" lvl="0" indent="0" algn="ctr">
                        <a:buNone/>
                      </a:pPr>
                      <a:endParaRPr b="0" i="0" dirty="0">
                        <a:latin typeface="Roboto Light" panose="02000000000000000000" pitchFamily="2" charset="0"/>
                        <a:ea typeface="Roboto Light" panose="02000000000000000000" pitchFamily="2" charset="0"/>
                      </a:endParaRPr>
                    </a:p>
                  </a:txBody>
                  <a:tcPr/>
                </a:tc>
                <a:extLst>
                  <a:ext uri="{0D108BD9-81ED-4DB2-BD59-A6C34878D82A}">
                    <a16:rowId xmlns:a16="http://schemas.microsoft.com/office/drawing/2014/main" val="10018"/>
                  </a:ext>
                </a:extLst>
              </a:tr>
              <a:tr h="0">
                <a:tc>
                  <a:txBody>
                    <a:bodyPr/>
                    <a:lstStyle/>
                    <a:p>
                      <a:pPr marL="0" lvl="0" indent="0">
                        <a:buNone/>
                      </a:pPr>
                      <a:r>
                        <a:rPr b="0" i="0">
                          <a:latin typeface="Roboto Light" panose="02000000000000000000" pitchFamily="2" charset="0"/>
                          <a:ea typeface="Roboto Light" panose="02000000000000000000" pitchFamily="2" charset="0"/>
                        </a:rPr>
                        <a:t>N</a:t>
                      </a:r>
                    </a:p>
                  </a:txBody>
                  <a:tcPr/>
                </a:tc>
                <a:tc>
                  <a:txBody>
                    <a:bodyPr/>
                    <a:lstStyle/>
                    <a:p>
                      <a:pPr marL="0" lvl="0" indent="0" algn="ctr">
                        <a:buNone/>
                      </a:pPr>
                      <a:r>
                        <a:rPr b="0" i="0">
                          <a:latin typeface="Roboto Light" panose="02000000000000000000" pitchFamily="2" charset="0"/>
                          <a:ea typeface="Roboto Light" panose="02000000000000000000" pitchFamily="2" charset="0"/>
                        </a:rPr>
                        <a:t>163</a:t>
                      </a:r>
                    </a:p>
                  </a:txBody>
                  <a:tcPr/>
                </a:tc>
                <a:tc>
                  <a:txBody>
                    <a:bodyPr/>
                    <a:lstStyle/>
                    <a:p>
                      <a:pPr marL="0" lvl="0" indent="0" algn="ctr">
                        <a:buNone/>
                      </a:pPr>
                      <a:r>
                        <a:rPr b="0" i="0">
                          <a:latin typeface="Roboto Light" panose="02000000000000000000" pitchFamily="2" charset="0"/>
                          <a:ea typeface="Roboto Light" panose="02000000000000000000" pitchFamily="2" charset="0"/>
                        </a:rPr>
                        <a:t>163</a:t>
                      </a:r>
                    </a:p>
                  </a:txBody>
                  <a:tcPr/>
                </a:tc>
                <a:tc>
                  <a:txBody>
                    <a:bodyPr/>
                    <a:lstStyle/>
                    <a:p>
                      <a:pPr marL="0" lvl="0" indent="0" algn="ctr">
                        <a:buNone/>
                      </a:pPr>
                      <a:r>
                        <a:rPr b="0" i="0">
                          <a:latin typeface="Roboto Light" panose="02000000000000000000" pitchFamily="2" charset="0"/>
                          <a:ea typeface="Roboto Light" panose="02000000000000000000" pitchFamily="2" charset="0"/>
                        </a:rPr>
                        <a:t>163</a:t>
                      </a:r>
                    </a:p>
                  </a:txBody>
                  <a:tcPr/>
                </a:tc>
                <a:tc>
                  <a:txBody>
                    <a:bodyPr/>
                    <a:lstStyle/>
                    <a:p>
                      <a:pPr marL="0" lvl="0" indent="0" algn="ctr">
                        <a:buNone/>
                      </a:pPr>
                      <a:r>
                        <a:rPr b="0" i="0">
                          <a:latin typeface="Roboto Light" panose="02000000000000000000" pitchFamily="2" charset="0"/>
                          <a:ea typeface="Roboto Light" panose="02000000000000000000" pitchFamily="2" charset="0"/>
                        </a:rPr>
                        <a:t>163</a:t>
                      </a:r>
                    </a:p>
                  </a:txBody>
                  <a:tcPr/>
                </a:tc>
                <a:tc>
                  <a:txBody>
                    <a:bodyPr/>
                    <a:lstStyle/>
                    <a:p>
                      <a:pPr marL="0" lvl="0" indent="0" algn="ctr">
                        <a:buNone/>
                      </a:pPr>
                      <a:r>
                        <a:rPr b="0" i="0">
                          <a:latin typeface="Roboto Light" panose="02000000000000000000" pitchFamily="2" charset="0"/>
                          <a:ea typeface="Roboto Light" panose="02000000000000000000" pitchFamily="2" charset="0"/>
                        </a:rPr>
                        <a:t>163</a:t>
                      </a:r>
                    </a:p>
                  </a:txBody>
                  <a:tcPr/>
                </a:tc>
                <a:extLst>
                  <a:ext uri="{0D108BD9-81ED-4DB2-BD59-A6C34878D82A}">
                    <a16:rowId xmlns:a16="http://schemas.microsoft.com/office/drawing/2014/main" val="10019"/>
                  </a:ext>
                </a:extLst>
              </a:tr>
              <a:tr h="0">
                <a:tc>
                  <a:txBody>
                    <a:bodyPr/>
                    <a:lstStyle/>
                    <a:p>
                      <a:pPr marL="0" lvl="0" indent="0">
                        <a:buNone/>
                      </a:pPr>
                      <a:r>
                        <a:rPr b="0" i="0">
                          <a:latin typeface="Roboto Light" panose="02000000000000000000" pitchFamily="2" charset="0"/>
                          <a:ea typeface="Roboto Light" panose="02000000000000000000" pitchFamily="2" charset="0"/>
                        </a:rPr>
                        <a:t>R2</a:t>
                      </a:r>
                    </a:p>
                  </a:txBody>
                  <a:tcPr/>
                </a:tc>
                <a:tc>
                  <a:txBody>
                    <a:bodyPr/>
                    <a:lstStyle/>
                    <a:p>
                      <a:pPr marL="0" lvl="0" indent="0" algn="ctr">
                        <a:buNone/>
                      </a:pPr>
                      <a:r>
                        <a:rPr b="0" i="0">
                          <a:latin typeface="Roboto Light" panose="02000000000000000000" pitchFamily="2" charset="0"/>
                          <a:ea typeface="Roboto Light" panose="02000000000000000000" pitchFamily="2" charset="0"/>
                        </a:rPr>
                        <a:t>0.011</a:t>
                      </a:r>
                    </a:p>
                  </a:txBody>
                  <a:tcPr/>
                </a:tc>
                <a:tc>
                  <a:txBody>
                    <a:bodyPr/>
                    <a:lstStyle/>
                    <a:p>
                      <a:pPr marL="0" lvl="0" indent="0" algn="ctr">
                        <a:buNone/>
                      </a:pPr>
                      <a:r>
                        <a:rPr b="0" i="0">
                          <a:latin typeface="Roboto Light" panose="02000000000000000000" pitchFamily="2" charset="0"/>
                          <a:ea typeface="Roboto Light" panose="02000000000000000000" pitchFamily="2" charset="0"/>
                        </a:rPr>
                        <a:t>0.350</a:t>
                      </a:r>
                    </a:p>
                  </a:txBody>
                  <a:tcPr/>
                </a:tc>
                <a:tc>
                  <a:txBody>
                    <a:bodyPr/>
                    <a:lstStyle/>
                    <a:p>
                      <a:pPr marL="0" lvl="0" indent="0" algn="ctr">
                        <a:buNone/>
                      </a:pPr>
                      <a:r>
                        <a:rPr b="0" i="0">
                          <a:latin typeface="Roboto Light" panose="02000000000000000000" pitchFamily="2" charset="0"/>
                          <a:ea typeface="Roboto Light" panose="02000000000000000000" pitchFamily="2" charset="0"/>
                        </a:rPr>
                        <a:t>0.363</a:t>
                      </a:r>
                    </a:p>
                  </a:txBody>
                  <a:tcPr/>
                </a:tc>
                <a:tc>
                  <a:txBody>
                    <a:bodyPr/>
                    <a:lstStyle/>
                    <a:p>
                      <a:pPr marL="0" lvl="0" indent="0" algn="ctr">
                        <a:buNone/>
                      </a:pPr>
                      <a:r>
                        <a:rPr b="0" i="0">
                          <a:latin typeface="Roboto Light" panose="02000000000000000000" pitchFamily="2" charset="0"/>
                          <a:ea typeface="Roboto Light" panose="02000000000000000000" pitchFamily="2" charset="0"/>
                        </a:rPr>
                        <a:t>0.845</a:t>
                      </a:r>
                    </a:p>
                  </a:txBody>
                  <a:tcPr/>
                </a:tc>
                <a:tc>
                  <a:txBody>
                    <a:bodyPr/>
                    <a:lstStyle/>
                    <a:p>
                      <a:pPr marL="0" lvl="0" indent="0" algn="ctr">
                        <a:buNone/>
                      </a:pPr>
                      <a:r>
                        <a:rPr b="0" i="0">
                          <a:latin typeface="Roboto Light" panose="02000000000000000000" pitchFamily="2" charset="0"/>
                          <a:ea typeface="Roboto Light" panose="02000000000000000000" pitchFamily="2" charset="0"/>
                        </a:rPr>
                        <a:t>0.854</a:t>
                      </a:r>
                    </a:p>
                  </a:txBody>
                  <a:tcPr/>
                </a:tc>
                <a:extLst>
                  <a:ext uri="{0D108BD9-81ED-4DB2-BD59-A6C34878D82A}">
                    <a16:rowId xmlns:a16="http://schemas.microsoft.com/office/drawing/2014/main" val="10020"/>
                  </a:ext>
                </a:extLst>
              </a:tr>
              <a:tr h="0">
                <a:tc>
                  <a:txBody>
                    <a:bodyPr/>
                    <a:lstStyle/>
                    <a:p>
                      <a:pPr marL="0" lvl="0" indent="0">
                        <a:buNone/>
                      </a:pPr>
                      <a:r>
                        <a:rPr b="0" i="0">
                          <a:latin typeface="Roboto Light" panose="02000000000000000000" pitchFamily="2" charset="0"/>
                          <a:ea typeface="Roboto Light" panose="02000000000000000000" pitchFamily="2" charset="0"/>
                        </a:rPr>
                        <a:t>logLik</a:t>
                      </a:r>
                    </a:p>
                  </a:txBody>
                  <a:tcPr/>
                </a:tc>
                <a:tc>
                  <a:txBody>
                    <a:bodyPr/>
                    <a:lstStyle/>
                    <a:p>
                      <a:pPr marL="0" lvl="0" indent="0" algn="ctr">
                        <a:buNone/>
                      </a:pPr>
                      <a:r>
                        <a:rPr b="0" i="0">
                          <a:latin typeface="Roboto Light" panose="02000000000000000000" pitchFamily="2" charset="0"/>
                          <a:ea typeface="Roboto Light" panose="02000000000000000000" pitchFamily="2" charset="0"/>
                        </a:rPr>
                        <a:t>-1294.826</a:t>
                      </a:r>
                    </a:p>
                  </a:txBody>
                  <a:tcPr/>
                </a:tc>
                <a:tc>
                  <a:txBody>
                    <a:bodyPr/>
                    <a:lstStyle/>
                    <a:p>
                      <a:pPr marL="0" lvl="0" indent="0" algn="ctr">
                        <a:buNone/>
                      </a:pPr>
                      <a:r>
                        <a:rPr b="0" i="0">
                          <a:latin typeface="Roboto Light" panose="02000000000000000000" pitchFamily="2" charset="0"/>
                          <a:ea typeface="Roboto Light" panose="02000000000000000000" pitchFamily="2" charset="0"/>
                        </a:rPr>
                        <a:t>-1260.678</a:t>
                      </a:r>
                    </a:p>
                  </a:txBody>
                  <a:tcPr/>
                </a:tc>
                <a:tc>
                  <a:txBody>
                    <a:bodyPr/>
                    <a:lstStyle/>
                    <a:p>
                      <a:pPr marL="0" lvl="0" indent="0" algn="ctr">
                        <a:buNone/>
                      </a:pPr>
                      <a:r>
                        <a:rPr b="0" i="0">
                          <a:latin typeface="Roboto Light" panose="02000000000000000000" pitchFamily="2" charset="0"/>
                          <a:ea typeface="Roboto Light" panose="02000000000000000000" pitchFamily="2" charset="0"/>
                        </a:rPr>
                        <a:t>-1259.023</a:t>
                      </a:r>
                    </a:p>
                  </a:txBody>
                  <a:tcPr/>
                </a:tc>
                <a:tc>
                  <a:txBody>
                    <a:bodyPr/>
                    <a:lstStyle/>
                    <a:p>
                      <a:pPr marL="0" lvl="0" indent="0" algn="ctr">
                        <a:buNone/>
                      </a:pPr>
                      <a:r>
                        <a:rPr b="0" i="0">
                          <a:latin typeface="Roboto Light" panose="02000000000000000000" pitchFamily="2" charset="0"/>
                          <a:ea typeface="Roboto Light" panose="02000000000000000000" pitchFamily="2" charset="0"/>
                        </a:rPr>
                        <a:t>-1144.053</a:t>
                      </a:r>
                    </a:p>
                  </a:txBody>
                  <a:tcPr/>
                </a:tc>
                <a:tc>
                  <a:txBody>
                    <a:bodyPr/>
                    <a:lstStyle/>
                    <a:p>
                      <a:pPr marL="0" lvl="0" indent="0" algn="ctr">
                        <a:buNone/>
                      </a:pPr>
                      <a:r>
                        <a:rPr b="0" i="0">
                          <a:latin typeface="Roboto Light" panose="02000000000000000000" pitchFamily="2" charset="0"/>
                          <a:ea typeface="Roboto Light" panose="02000000000000000000" pitchFamily="2" charset="0"/>
                        </a:rPr>
                        <a:t>-1139.167</a:t>
                      </a:r>
                    </a:p>
                  </a:txBody>
                  <a:tcPr/>
                </a:tc>
                <a:extLst>
                  <a:ext uri="{0D108BD9-81ED-4DB2-BD59-A6C34878D82A}">
                    <a16:rowId xmlns:a16="http://schemas.microsoft.com/office/drawing/2014/main" val="10021"/>
                  </a:ext>
                </a:extLst>
              </a:tr>
              <a:tr h="0">
                <a:tc>
                  <a:txBody>
                    <a:bodyPr/>
                    <a:lstStyle/>
                    <a:p>
                      <a:pPr marL="0" lvl="0" indent="0">
                        <a:buNone/>
                      </a:pPr>
                      <a:r>
                        <a:rPr b="0" i="0">
                          <a:latin typeface="Roboto Light" panose="02000000000000000000" pitchFamily="2" charset="0"/>
                          <a:ea typeface="Roboto Light" panose="02000000000000000000" pitchFamily="2" charset="0"/>
                        </a:rPr>
                        <a:t>AIC</a:t>
                      </a:r>
                    </a:p>
                  </a:txBody>
                  <a:tcPr/>
                </a:tc>
                <a:tc>
                  <a:txBody>
                    <a:bodyPr/>
                    <a:lstStyle/>
                    <a:p>
                      <a:pPr marL="0" lvl="0" indent="0" algn="ctr">
                        <a:buNone/>
                      </a:pPr>
                      <a:r>
                        <a:rPr b="0" i="0">
                          <a:latin typeface="Roboto Light" panose="02000000000000000000" pitchFamily="2" charset="0"/>
                          <a:ea typeface="Roboto Light" panose="02000000000000000000" pitchFamily="2" charset="0"/>
                        </a:rPr>
                        <a:t>2595.652</a:t>
                      </a:r>
                    </a:p>
                  </a:txBody>
                  <a:tcPr/>
                </a:tc>
                <a:tc>
                  <a:txBody>
                    <a:bodyPr/>
                    <a:lstStyle/>
                    <a:p>
                      <a:pPr marL="0" lvl="0" indent="0" algn="ctr">
                        <a:buNone/>
                      </a:pPr>
                      <a:r>
                        <a:rPr b="0" i="0">
                          <a:latin typeface="Roboto Light" panose="02000000000000000000" pitchFamily="2" charset="0"/>
                          <a:ea typeface="Roboto Light" panose="02000000000000000000" pitchFamily="2" charset="0"/>
                        </a:rPr>
                        <a:t>2533.357</a:t>
                      </a:r>
                    </a:p>
                  </a:txBody>
                  <a:tcPr/>
                </a:tc>
                <a:tc>
                  <a:txBody>
                    <a:bodyPr/>
                    <a:lstStyle/>
                    <a:p>
                      <a:pPr marL="0" lvl="0" indent="0" algn="ctr">
                        <a:buNone/>
                      </a:pPr>
                      <a:r>
                        <a:rPr b="0" i="0">
                          <a:latin typeface="Roboto Light" panose="02000000000000000000" pitchFamily="2" charset="0"/>
                          <a:ea typeface="Roboto Light" panose="02000000000000000000" pitchFamily="2" charset="0"/>
                        </a:rPr>
                        <a:t>2532.046</a:t>
                      </a:r>
                    </a:p>
                  </a:txBody>
                  <a:tcPr/>
                </a:tc>
                <a:tc>
                  <a:txBody>
                    <a:bodyPr/>
                    <a:lstStyle/>
                    <a:p>
                      <a:pPr marL="0" lvl="0" indent="0" algn="ctr">
                        <a:buNone/>
                      </a:pPr>
                      <a:r>
                        <a:rPr b="0" i="0">
                          <a:latin typeface="Roboto Light" panose="02000000000000000000" pitchFamily="2" charset="0"/>
                          <a:ea typeface="Roboto Light" panose="02000000000000000000" pitchFamily="2" charset="0"/>
                        </a:rPr>
                        <a:t>2304.105</a:t>
                      </a:r>
                    </a:p>
                  </a:txBody>
                  <a:tcPr/>
                </a:tc>
                <a:tc>
                  <a:txBody>
                    <a:bodyPr/>
                    <a:lstStyle/>
                    <a:p>
                      <a:pPr marL="0" lvl="0" indent="0" algn="ctr">
                        <a:buNone/>
                      </a:pPr>
                      <a:r>
                        <a:rPr b="0" i="0" dirty="0">
                          <a:latin typeface="Roboto Light" panose="02000000000000000000" pitchFamily="2" charset="0"/>
                          <a:ea typeface="Roboto Light" panose="02000000000000000000" pitchFamily="2" charset="0"/>
                        </a:rPr>
                        <a:t>2298.334</a:t>
                      </a:r>
                    </a:p>
                  </a:txBody>
                  <a:tcP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965157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249328-FA89-BC42-BCC9-43E01622DBE7}"/>
              </a:ext>
            </a:extLst>
          </p:cNvPr>
          <p:cNvSpPr>
            <a:spLocks noGrp="1"/>
          </p:cNvSpPr>
          <p:nvPr>
            <p:ph type="title"/>
          </p:nvPr>
        </p:nvSpPr>
        <p:spPr>
          <a:xfrm>
            <a:off x="0" y="1709739"/>
            <a:ext cx="12192000" cy="2044843"/>
          </a:xfrm>
        </p:spPr>
        <p:txBody>
          <a:bodyPr/>
          <a:lstStyle/>
          <a:p>
            <a:r>
              <a:rPr lang="en-US" spc="1000" dirty="0"/>
              <a:t>MISCELLANEA</a:t>
            </a:r>
          </a:p>
        </p:txBody>
      </p:sp>
      <p:sp>
        <p:nvSpPr>
          <p:cNvPr id="5" name="Text Placeholder 4">
            <a:extLst>
              <a:ext uri="{FF2B5EF4-FFF2-40B4-BE49-F238E27FC236}">
                <a16:creationId xmlns:a16="http://schemas.microsoft.com/office/drawing/2014/main" id="{78E77CD8-76C1-9843-BCBE-7D1C2219856A}"/>
              </a:ext>
            </a:extLst>
          </p:cNvPr>
          <p:cNvSpPr>
            <a:spLocks noGrp="1"/>
          </p:cNvSpPr>
          <p:nvPr>
            <p:ph type="body" idx="1"/>
          </p:nvPr>
        </p:nvSpPr>
        <p:spPr/>
        <p:txBody>
          <a:bodyPr/>
          <a:lstStyle/>
          <a:p>
            <a:endParaRPr lang="en-US"/>
          </a:p>
        </p:txBody>
      </p:sp>
      <p:sp>
        <p:nvSpPr>
          <p:cNvPr id="6" name="Rectangle 5">
            <a:extLst>
              <a:ext uri="{FF2B5EF4-FFF2-40B4-BE49-F238E27FC236}">
                <a16:creationId xmlns:a16="http://schemas.microsoft.com/office/drawing/2014/main" id="{101D5134-5849-D94B-AC4A-6D6E91A6E89E}"/>
              </a:ext>
            </a:extLst>
          </p:cNvPr>
          <p:cNvSpPr/>
          <p:nvPr/>
        </p:nvSpPr>
        <p:spPr>
          <a:xfrm>
            <a:off x="0" y="0"/>
            <a:ext cx="12192000" cy="729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3F64D5-FB37-C54C-B206-79119037F4FA}"/>
              </a:ext>
            </a:extLst>
          </p:cNvPr>
          <p:cNvSpPr/>
          <p:nvPr/>
        </p:nvSpPr>
        <p:spPr>
          <a:xfrm>
            <a:off x="0" y="6128951"/>
            <a:ext cx="12192000" cy="729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016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698F-85C7-9A43-9035-99BAD8B4952A}"/>
              </a:ext>
            </a:extLst>
          </p:cNvPr>
          <p:cNvSpPr>
            <a:spLocks noGrp="1"/>
          </p:cNvSpPr>
          <p:nvPr>
            <p:ph type="title"/>
          </p:nvPr>
        </p:nvSpPr>
        <p:spPr/>
        <p:txBody>
          <a:bodyPr/>
          <a:lstStyle/>
          <a:p>
            <a:r>
              <a:rPr lang="en-US" dirty="0"/>
              <a:t>CHOOSING VARIABLES</a:t>
            </a:r>
          </a:p>
        </p:txBody>
      </p:sp>
      <p:sp>
        <p:nvSpPr>
          <p:cNvPr id="3" name="TextBox 2">
            <a:extLst>
              <a:ext uri="{FF2B5EF4-FFF2-40B4-BE49-F238E27FC236}">
                <a16:creationId xmlns:a16="http://schemas.microsoft.com/office/drawing/2014/main" id="{DE04C558-C67F-FE48-B09B-C335C4AA3750}"/>
              </a:ext>
            </a:extLst>
          </p:cNvPr>
          <p:cNvSpPr txBox="1"/>
          <p:nvPr/>
        </p:nvSpPr>
        <p:spPr>
          <a:xfrm>
            <a:off x="488782" y="1485900"/>
            <a:ext cx="5118436" cy="830997"/>
          </a:xfrm>
          <a:prstGeom prst="rect">
            <a:avLst/>
          </a:prstGeom>
          <a:solidFill>
            <a:schemeClr val="accent1"/>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Forwards</a:t>
            </a:r>
            <a:endParaRPr lang="en-US" sz="3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4" name="TextBox 3">
            <a:extLst>
              <a:ext uri="{FF2B5EF4-FFF2-40B4-BE49-F238E27FC236}">
                <a16:creationId xmlns:a16="http://schemas.microsoft.com/office/drawing/2014/main" id="{2667226B-B41C-6645-9EBB-06AFB36D8786}"/>
              </a:ext>
            </a:extLst>
          </p:cNvPr>
          <p:cNvSpPr txBox="1"/>
          <p:nvPr/>
        </p:nvSpPr>
        <p:spPr>
          <a:xfrm>
            <a:off x="488781" y="4379482"/>
            <a:ext cx="5118437" cy="1569660"/>
          </a:xfrm>
          <a:prstGeom prst="rect">
            <a:avLst/>
          </a:prstGeom>
          <a:solidFill>
            <a:schemeClr val="accent1">
              <a:lumMod val="20000"/>
              <a:lumOff val="80000"/>
            </a:schemeClr>
          </a:solidFill>
        </p:spPr>
        <p:txBody>
          <a:bodyPr wrap="square" rtlCol="0">
            <a:spAutoFit/>
          </a:bodyPr>
          <a:lstStyle/>
          <a:p>
            <a:pPr algn="ctr"/>
            <a:r>
              <a:rPr lang="en-US" sz="3200" dirty="0">
                <a:solidFill>
                  <a:schemeClr val="accent1"/>
                </a:solidFill>
                <a:latin typeface="Roboto Light" panose="02000000000000000000" pitchFamily="2" charset="0"/>
                <a:ea typeface="Roboto Light" panose="02000000000000000000" pitchFamily="2" charset="0"/>
                <a:cs typeface="Roboto Condensed" charset="0"/>
              </a:rPr>
              <a:t>Better for explanatory work where you care about </a:t>
            </a:r>
            <a:br>
              <a:rPr lang="en-US" sz="3200" dirty="0">
                <a:solidFill>
                  <a:schemeClr val="accent1"/>
                </a:solidFill>
                <a:latin typeface="Roboto Light" panose="02000000000000000000" pitchFamily="2" charset="0"/>
                <a:ea typeface="Roboto Light" panose="02000000000000000000" pitchFamily="2" charset="0"/>
                <a:cs typeface="Roboto Condensed" charset="0"/>
              </a:rPr>
            </a:br>
            <a:r>
              <a:rPr lang="en-US" sz="3200" dirty="0">
                <a:solidFill>
                  <a:schemeClr val="accent1"/>
                </a:solidFill>
                <a:latin typeface="Roboto Light" panose="02000000000000000000" pitchFamily="2" charset="0"/>
                <a:ea typeface="Roboto Light" panose="02000000000000000000" pitchFamily="2" charset="0"/>
                <a:cs typeface="Roboto Condensed" charset="0"/>
              </a:rPr>
              <a:t>the x variables</a:t>
            </a:r>
          </a:p>
        </p:txBody>
      </p:sp>
      <p:sp>
        <p:nvSpPr>
          <p:cNvPr id="5" name="TextBox 4">
            <a:extLst>
              <a:ext uri="{FF2B5EF4-FFF2-40B4-BE49-F238E27FC236}">
                <a16:creationId xmlns:a16="http://schemas.microsoft.com/office/drawing/2014/main" id="{1553DA99-F8A7-C046-8128-07079BE514A8}"/>
              </a:ext>
            </a:extLst>
          </p:cNvPr>
          <p:cNvSpPr txBox="1"/>
          <p:nvPr/>
        </p:nvSpPr>
        <p:spPr>
          <a:xfrm>
            <a:off x="6605566" y="1488984"/>
            <a:ext cx="5118436" cy="830997"/>
          </a:xfrm>
          <a:prstGeom prst="rect">
            <a:avLst/>
          </a:prstGeom>
          <a:solidFill>
            <a:schemeClr val="accent1"/>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Backwards</a:t>
            </a:r>
            <a:endParaRPr lang="en-US" sz="3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6" name="TextBox 5">
            <a:extLst>
              <a:ext uri="{FF2B5EF4-FFF2-40B4-BE49-F238E27FC236}">
                <a16:creationId xmlns:a16="http://schemas.microsoft.com/office/drawing/2014/main" id="{4B76B628-974E-D141-A453-3FEE82C681C8}"/>
              </a:ext>
            </a:extLst>
          </p:cNvPr>
          <p:cNvSpPr txBox="1"/>
          <p:nvPr/>
        </p:nvSpPr>
        <p:spPr>
          <a:xfrm>
            <a:off x="6584784" y="2628923"/>
            <a:ext cx="5139218" cy="1569660"/>
          </a:xfrm>
          <a:prstGeom prst="rect">
            <a:avLst/>
          </a:prstGeom>
          <a:solidFill>
            <a:schemeClr val="accent1">
              <a:lumMod val="20000"/>
              <a:lumOff val="80000"/>
            </a:schemeClr>
          </a:solidFill>
        </p:spPr>
        <p:txBody>
          <a:bodyPr wrap="square" rtlCol="0">
            <a:spAutoFit/>
          </a:bodyPr>
          <a:lstStyle/>
          <a:p>
            <a:pPr algn="ctr"/>
            <a:r>
              <a:rPr lang="en-US" sz="3200" dirty="0">
                <a:solidFill>
                  <a:schemeClr val="accent1"/>
                </a:solidFill>
                <a:latin typeface="Roboto Light" panose="02000000000000000000" pitchFamily="2" charset="0"/>
                <a:ea typeface="Roboto Light" panose="02000000000000000000" pitchFamily="2" charset="0"/>
                <a:cs typeface="Roboto Condensed" charset="0"/>
              </a:rPr>
              <a:t>Start with a kitchen sink model, remove unhelpful variables</a:t>
            </a:r>
            <a:endParaRPr lang="en-US" sz="20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7" name="TextBox 6">
            <a:extLst>
              <a:ext uri="{FF2B5EF4-FFF2-40B4-BE49-F238E27FC236}">
                <a16:creationId xmlns:a16="http://schemas.microsoft.com/office/drawing/2014/main" id="{D26326E5-D2E2-AB4C-8596-F24B4726B117}"/>
              </a:ext>
            </a:extLst>
          </p:cNvPr>
          <p:cNvSpPr txBox="1"/>
          <p:nvPr/>
        </p:nvSpPr>
        <p:spPr>
          <a:xfrm>
            <a:off x="488780" y="2628923"/>
            <a:ext cx="5118438" cy="1077218"/>
          </a:xfrm>
          <a:prstGeom prst="rect">
            <a:avLst/>
          </a:prstGeom>
          <a:solidFill>
            <a:schemeClr val="accent1">
              <a:lumMod val="20000"/>
              <a:lumOff val="80000"/>
            </a:schemeClr>
          </a:solidFill>
        </p:spPr>
        <p:txBody>
          <a:bodyPr wrap="square" rtlCol="0">
            <a:spAutoFit/>
          </a:bodyPr>
          <a:lstStyle/>
          <a:p>
            <a:pPr algn="ctr"/>
            <a:r>
              <a:rPr lang="en-US" sz="3200" dirty="0">
                <a:solidFill>
                  <a:schemeClr val="accent1"/>
                </a:solidFill>
                <a:latin typeface="Roboto Light" panose="02000000000000000000" pitchFamily="2" charset="0"/>
                <a:ea typeface="Roboto Light" panose="02000000000000000000" pitchFamily="2" charset="0"/>
                <a:cs typeface="Roboto Condensed" charset="0"/>
              </a:rPr>
              <a:t>Add variables 1–2 at a time and see if they help or hurt</a:t>
            </a:r>
            <a:endParaRPr lang="en-US" sz="20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8" name="TextBox 7">
            <a:extLst>
              <a:ext uri="{FF2B5EF4-FFF2-40B4-BE49-F238E27FC236}">
                <a16:creationId xmlns:a16="http://schemas.microsoft.com/office/drawing/2014/main" id="{BC0830A2-0068-CF46-877C-D2173A642B28}"/>
              </a:ext>
            </a:extLst>
          </p:cNvPr>
          <p:cNvSpPr txBox="1"/>
          <p:nvPr/>
        </p:nvSpPr>
        <p:spPr>
          <a:xfrm>
            <a:off x="6605566" y="4379482"/>
            <a:ext cx="5097653" cy="1569660"/>
          </a:xfrm>
          <a:prstGeom prst="rect">
            <a:avLst/>
          </a:prstGeom>
          <a:solidFill>
            <a:schemeClr val="accent1">
              <a:lumMod val="20000"/>
              <a:lumOff val="80000"/>
            </a:schemeClr>
          </a:solidFill>
        </p:spPr>
        <p:txBody>
          <a:bodyPr wrap="square" rtlCol="0">
            <a:spAutoFit/>
          </a:bodyPr>
          <a:lstStyle/>
          <a:p>
            <a:pPr algn="ctr"/>
            <a:r>
              <a:rPr lang="en-US" sz="3200" dirty="0">
                <a:solidFill>
                  <a:schemeClr val="accent1"/>
                </a:solidFill>
                <a:latin typeface="Roboto Light" panose="02000000000000000000" pitchFamily="2" charset="0"/>
                <a:ea typeface="Roboto Light" panose="02000000000000000000" pitchFamily="2" charset="0"/>
                <a:cs typeface="Roboto Condensed" charset="0"/>
              </a:rPr>
              <a:t>Better for predictive work where you don’t care about the x variables</a:t>
            </a:r>
          </a:p>
        </p:txBody>
      </p:sp>
      <p:cxnSp>
        <p:nvCxnSpPr>
          <p:cNvPr id="9" name="Straight Connector 8">
            <a:extLst>
              <a:ext uri="{FF2B5EF4-FFF2-40B4-BE49-F238E27FC236}">
                <a16:creationId xmlns:a16="http://schemas.microsoft.com/office/drawing/2014/main" id="{51A1461F-629D-444E-BE82-E3741559F129}"/>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C4F8E2B-7C0F-004E-BB83-F0F6429253B0}"/>
              </a:ext>
            </a:extLst>
          </p:cNvPr>
          <p:cNvSpPr/>
          <p:nvPr/>
        </p:nvSpPr>
        <p:spPr>
          <a:xfrm>
            <a:off x="7075343" y="6171615"/>
            <a:ext cx="4454814" cy="461665"/>
          </a:xfrm>
          <a:prstGeom prst="rect">
            <a:avLst/>
          </a:prstGeom>
          <a:solidFill>
            <a:srgbClr val="272822"/>
          </a:solidFill>
        </p:spPr>
        <p:txBody>
          <a:bodyPr wrap="square">
            <a:spAutoFit/>
          </a:bodyPr>
          <a:lstStyle/>
          <a:p>
            <a:r>
              <a:rPr lang="en-US" sz="2400" dirty="0">
                <a:solidFill>
                  <a:srgbClr val="F9F9F5"/>
                </a:solidFill>
                <a:latin typeface="Consolas" panose="020B0609020204030204" pitchFamily="49" charset="0"/>
                <a:cs typeface="Consolas" panose="020B0609020204030204" pitchFamily="49" charset="0"/>
              </a:rPr>
              <a:t>step(</a:t>
            </a:r>
            <a:r>
              <a:rPr lang="en-US" sz="2400" dirty="0" err="1">
                <a:solidFill>
                  <a:srgbClr val="F9F9F5"/>
                </a:solidFill>
                <a:latin typeface="Consolas" panose="020B0609020204030204" pitchFamily="49" charset="0"/>
                <a:cs typeface="Consolas" panose="020B0609020204030204" pitchFamily="49" charset="0"/>
              </a:rPr>
              <a:t>name_of_giant_model</a:t>
            </a:r>
            <a:r>
              <a:rPr lang="en-US" sz="2400" dirty="0">
                <a:solidFill>
                  <a:srgbClr val="F9F9F5"/>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4419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249328-FA89-BC42-BCC9-43E01622DBE7}"/>
              </a:ext>
            </a:extLst>
          </p:cNvPr>
          <p:cNvSpPr>
            <a:spLocks noGrp="1"/>
          </p:cNvSpPr>
          <p:nvPr>
            <p:ph type="title"/>
          </p:nvPr>
        </p:nvSpPr>
        <p:spPr>
          <a:xfrm>
            <a:off x="0" y="2837829"/>
            <a:ext cx="12192000" cy="1500188"/>
          </a:xfrm>
        </p:spPr>
        <p:txBody>
          <a:bodyPr>
            <a:normAutofit fontScale="90000"/>
          </a:bodyPr>
          <a:lstStyle/>
          <a:p>
            <a:r>
              <a:rPr lang="en-US" dirty="0"/>
              <a:t>INTERPRETATION PRACTICE</a:t>
            </a:r>
            <a:endParaRPr lang="en-US" spc="1000" dirty="0"/>
          </a:p>
        </p:txBody>
      </p:sp>
      <p:sp>
        <p:nvSpPr>
          <p:cNvPr id="6" name="Rectangle 5">
            <a:extLst>
              <a:ext uri="{FF2B5EF4-FFF2-40B4-BE49-F238E27FC236}">
                <a16:creationId xmlns:a16="http://schemas.microsoft.com/office/drawing/2014/main" id="{101D5134-5849-D94B-AC4A-6D6E91A6E89E}"/>
              </a:ext>
            </a:extLst>
          </p:cNvPr>
          <p:cNvSpPr/>
          <p:nvPr/>
        </p:nvSpPr>
        <p:spPr>
          <a:xfrm>
            <a:off x="0" y="0"/>
            <a:ext cx="12192000" cy="7290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3F64D5-FB37-C54C-B206-79119037F4FA}"/>
              </a:ext>
            </a:extLst>
          </p:cNvPr>
          <p:cNvSpPr/>
          <p:nvPr/>
        </p:nvSpPr>
        <p:spPr>
          <a:xfrm>
            <a:off x="0" y="6128951"/>
            <a:ext cx="12192000" cy="7290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B214841-D5DB-874A-BAF2-124C80FC94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50363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labor party uk">
            <a:extLst>
              <a:ext uri="{FF2B5EF4-FFF2-40B4-BE49-F238E27FC236}">
                <a16:creationId xmlns:a16="http://schemas.microsoft.com/office/drawing/2014/main" id="{6B2A9967-F653-A44F-8C6B-60DBDEF0C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1842" y="2835852"/>
            <a:ext cx="3443116" cy="243320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72C318F9-1766-D84E-ACBF-702D7B4A4D3E}"/>
              </a:ext>
            </a:extLst>
          </p:cNvPr>
          <p:cNvSpPr>
            <a:spLocks noGrp="1"/>
          </p:cNvSpPr>
          <p:nvPr>
            <p:ph type="title"/>
          </p:nvPr>
        </p:nvSpPr>
        <p:spPr/>
        <p:txBody>
          <a:bodyPr/>
          <a:lstStyle/>
          <a:p>
            <a:r>
              <a:rPr lang="en-US" dirty="0"/>
              <a:t>ELECTIONS</a:t>
            </a:r>
          </a:p>
        </p:txBody>
      </p:sp>
      <p:cxnSp>
        <p:nvCxnSpPr>
          <p:cNvPr id="5" name="Straight Connector 4">
            <a:extLst>
              <a:ext uri="{FF2B5EF4-FFF2-40B4-BE49-F238E27FC236}">
                <a16:creationId xmlns:a16="http://schemas.microsoft.com/office/drawing/2014/main" id="{5FEA5CEA-073B-294F-BBEE-AB9C3F10FEC0}"/>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ukip">
            <a:extLst>
              <a:ext uri="{FF2B5EF4-FFF2-40B4-BE49-F238E27FC236}">
                <a16:creationId xmlns:a16="http://schemas.microsoft.com/office/drawing/2014/main" id="{793DFAD6-F8DB-5546-9716-85C9F5E29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4031475"/>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1B218BEB-9312-644B-818C-20434880E1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4295" y="4666713"/>
            <a:ext cx="2286000" cy="1778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546C38B-173A-BB40-8299-08A978E9ACBB}"/>
              </a:ext>
            </a:extLst>
          </p:cNvPr>
          <p:cNvSpPr txBox="1"/>
          <p:nvPr/>
        </p:nvSpPr>
        <p:spPr>
          <a:xfrm>
            <a:off x="6248400" y="1495286"/>
            <a:ext cx="5632450" cy="830997"/>
          </a:xfrm>
          <a:prstGeom prst="rect">
            <a:avLst/>
          </a:prstGeom>
          <a:solidFill>
            <a:schemeClr val="accent5"/>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Brexit</a:t>
            </a:r>
            <a:endParaRPr lang="en-US" sz="3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12" name="TextBox 11">
            <a:extLst>
              <a:ext uri="{FF2B5EF4-FFF2-40B4-BE49-F238E27FC236}">
                <a16:creationId xmlns:a16="http://schemas.microsoft.com/office/drawing/2014/main" id="{6185A5DA-4506-414A-9EF5-7C8A9E4EB01B}"/>
              </a:ext>
            </a:extLst>
          </p:cNvPr>
          <p:cNvSpPr txBox="1"/>
          <p:nvPr/>
        </p:nvSpPr>
        <p:spPr>
          <a:xfrm>
            <a:off x="311150" y="1465787"/>
            <a:ext cx="5632450" cy="830997"/>
          </a:xfrm>
          <a:prstGeom prst="rect">
            <a:avLst/>
          </a:prstGeom>
          <a:solidFill>
            <a:schemeClr val="accent5"/>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2016</a:t>
            </a:r>
            <a:endParaRPr lang="en-US" sz="3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13" name="TextBox 12">
            <a:extLst>
              <a:ext uri="{FF2B5EF4-FFF2-40B4-BE49-F238E27FC236}">
                <a16:creationId xmlns:a16="http://schemas.microsoft.com/office/drawing/2014/main" id="{64791F72-E041-E34B-A85E-B60EF4D032D3}"/>
              </a:ext>
            </a:extLst>
          </p:cNvPr>
          <p:cNvSpPr txBox="1"/>
          <p:nvPr/>
        </p:nvSpPr>
        <p:spPr>
          <a:xfrm>
            <a:off x="311149" y="2448814"/>
            <a:ext cx="5632449" cy="584775"/>
          </a:xfrm>
          <a:prstGeom prst="rect">
            <a:avLst/>
          </a:prstGeom>
          <a:solidFill>
            <a:schemeClr val="accent5">
              <a:lumMod val="20000"/>
              <a:lumOff val="80000"/>
            </a:schemeClr>
          </a:solidFill>
        </p:spPr>
        <p:txBody>
          <a:bodyPr wrap="square" rtlCol="0">
            <a:spAutoFit/>
          </a:bodyPr>
          <a:lstStyle/>
          <a:p>
            <a:pPr algn="ctr"/>
            <a:r>
              <a:rPr lang="en-US" sz="3200" dirty="0">
                <a:solidFill>
                  <a:schemeClr val="accent5"/>
                </a:solidFill>
                <a:latin typeface="Roboto Light" panose="02000000000000000000" pitchFamily="2" charset="0"/>
                <a:ea typeface="Roboto Light" panose="02000000000000000000" pitchFamily="2" charset="0"/>
                <a:cs typeface="Roboto Condensed" charset="0"/>
              </a:rPr>
              <a:t>Clinton vs. </a:t>
            </a:r>
            <a:r>
              <a:rPr lang="en-US" sz="3200" b="1" dirty="0">
                <a:solidFill>
                  <a:schemeClr val="accent5"/>
                </a:solidFill>
                <a:latin typeface="Roboto" panose="02000000000000000000" pitchFamily="2" charset="0"/>
                <a:ea typeface="Roboto" panose="02000000000000000000" pitchFamily="2" charset="0"/>
                <a:cs typeface="Roboto Condensed" charset="0"/>
              </a:rPr>
              <a:t>Trump</a:t>
            </a:r>
            <a:endParaRPr lang="en-US" sz="2000" b="1" dirty="0">
              <a:solidFill>
                <a:schemeClr val="accent5"/>
              </a:solidFill>
              <a:latin typeface="Roboto" panose="02000000000000000000" pitchFamily="2" charset="0"/>
              <a:ea typeface="Roboto" panose="02000000000000000000" pitchFamily="2" charset="0"/>
              <a:cs typeface="Roboto Condensed" charset="0"/>
            </a:endParaRPr>
          </a:p>
        </p:txBody>
      </p:sp>
      <p:sp>
        <p:nvSpPr>
          <p:cNvPr id="14" name="TextBox 13">
            <a:extLst>
              <a:ext uri="{FF2B5EF4-FFF2-40B4-BE49-F238E27FC236}">
                <a16:creationId xmlns:a16="http://schemas.microsoft.com/office/drawing/2014/main" id="{B2DD8037-7F7A-0042-90B3-B5A567FE52AD}"/>
              </a:ext>
            </a:extLst>
          </p:cNvPr>
          <p:cNvSpPr txBox="1"/>
          <p:nvPr/>
        </p:nvSpPr>
        <p:spPr>
          <a:xfrm>
            <a:off x="6254751" y="2448814"/>
            <a:ext cx="5632449" cy="584775"/>
          </a:xfrm>
          <a:prstGeom prst="rect">
            <a:avLst/>
          </a:prstGeom>
          <a:solidFill>
            <a:schemeClr val="accent5">
              <a:lumMod val="20000"/>
              <a:lumOff val="80000"/>
            </a:schemeClr>
          </a:solidFill>
        </p:spPr>
        <p:txBody>
          <a:bodyPr wrap="square" rtlCol="0">
            <a:spAutoFit/>
          </a:bodyPr>
          <a:lstStyle/>
          <a:p>
            <a:pPr algn="ctr"/>
            <a:r>
              <a:rPr lang="en-US" sz="3200" dirty="0">
                <a:solidFill>
                  <a:schemeClr val="accent5"/>
                </a:solidFill>
                <a:latin typeface="Roboto Light" panose="02000000000000000000" pitchFamily="2" charset="0"/>
                <a:ea typeface="Roboto Light" panose="02000000000000000000" pitchFamily="2" charset="0"/>
                <a:cs typeface="Roboto Condensed" charset="0"/>
              </a:rPr>
              <a:t>Stay vs. </a:t>
            </a:r>
            <a:r>
              <a:rPr lang="en-US" sz="3200" b="1" dirty="0">
                <a:solidFill>
                  <a:schemeClr val="accent5"/>
                </a:solidFill>
                <a:latin typeface="Roboto" panose="02000000000000000000" pitchFamily="2" charset="0"/>
                <a:ea typeface="Roboto" panose="02000000000000000000" pitchFamily="2" charset="0"/>
                <a:cs typeface="Roboto Condensed" charset="0"/>
              </a:rPr>
              <a:t>Leave</a:t>
            </a:r>
            <a:endParaRPr lang="en-US" sz="2000" b="1" dirty="0">
              <a:solidFill>
                <a:schemeClr val="accent5"/>
              </a:solidFill>
              <a:latin typeface="Roboto" panose="02000000000000000000" pitchFamily="2" charset="0"/>
              <a:ea typeface="Roboto" panose="02000000000000000000" pitchFamily="2" charset="0"/>
              <a:cs typeface="Roboto Condensed" charset="0"/>
            </a:endParaRPr>
          </a:p>
        </p:txBody>
      </p:sp>
      <p:pic>
        <p:nvPicPr>
          <p:cNvPr id="1034" name="Picture 10" descr="Image result for donald trump">
            <a:extLst>
              <a:ext uri="{FF2B5EF4-FFF2-40B4-BE49-F238E27FC236}">
                <a16:creationId xmlns:a16="http://schemas.microsoft.com/office/drawing/2014/main" id="{D30142E2-FEA6-B642-B145-9DDD46EBFE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9928" y="3837640"/>
            <a:ext cx="2673670" cy="26736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hillary clinton">
            <a:extLst>
              <a:ext uri="{FF2B5EF4-FFF2-40B4-BE49-F238E27FC236}">
                <a16:creationId xmlns:a16="http://schemas.microsoft.com/office/drawing/2014/main" id="{CCD0D5F1-FC02-D841-8FAA-91BBE61EAE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150" y="3824412"/>
            <a:ext cx="2673671" cy="2673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74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034"/>
                                        </p:tgtEl>
                                        <p:attrNameLst>
                                          <p:attrName>style.visibility</p:attrName>
                                        </p:attrNameLst>
                                      </p:cBhvr>
                                      <p:to>
                                        <p:strVal val="visible"/>
                                      </p:to>
                                    </p:set>
                                    <p:animEffect transition="in" filter="fade">
                                      <p:cBhvr>
                                        <p:cTn id="13" dur="500"/>
                                        <p:tgtEl>
                                          <p:spTgt spid="1034"/>
                                        </p:tgtEl>
                                      </p:cBhvr>
                                    </p:animEffect>
                                  </p:childTnLst>
                                </p:cTn>
                              </p:par>
                              <p:par>
                                <p:cTn id="14" presetID="10" presetClass="entr" presetSubtype="0" fill="hold" nodeType="withEffect">
                                  <p:stCondLst>
                                    <p:cond delay="0"/>
                                  </p:stCondLst>
                                  <p:childTnLst>
                                    <p:set>
                                      <p:cBhvr>
                                        <p:cTn id="15" dur="1" fill="hold">
                                          <p:stCondLst>
                                            <p:cond delay="0"/>
                                          </p:stCondLst>
                                        </p:cTn>
                                        <p:tgtEl>
                                          <p:spTgt spid="1036"/>
                                        </p:tgtEl>
                                        <p:attrNameLst>
                                          <p:attrName>style.visibility</p:attrName>
                                        </p:attrNameLst>
                                      </p:cBhvr>
                                      <p:to>
                                        <p:strVal val="visible"/>
                                      </p:to>
                                    </p:set>
                                    <p:animEffect transition="in" filter="fade">
                                      <p:cBhvr>
                                        <p:cTn id="16" dur="500"/>
                                        <p:tgtEl>
                                          <p:spTgt spid="10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par>
                                <p:cTn id="22" presetID="10" presetClass="entr" presetSubtype="0" fill="hold" nodeType="with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fade">
                                      <p:cBhvr>
                                        <p:cTn id="24" dur="500"/>
                                        <p:tgtEl>
                                          <p:spTgt spid="1026"/>
                                        </p:tgtEl>
                                      </p:cBhvr>
                                    </p:animEffect>
                                  </p:childTnLst>
                                </p:cTn>
                              </p:par>
                              <p:par>
                                <p:cTn id="25" presetID="10"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animEffect transition="in" filter="fade">
                                      <p:cBhvr>
                                        <p:cTn id="27" dur="500"/>
                                        <p:tgtEl>
                                          <p:spTgt spid="10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786669-5BEB-6141-9CAC-550C77BDAFE3}"/>
              </a:ext>
            </a:extLst>
          </p:cNvPr>
          <p:cNvSpPr>
            <a:spLocks noGrp="1"/>
          </p:cNvSpPr>
          <p:nvPr>
            <p:ph type="title"/>
          </p:nvPr>
        </p:nvSpPr>
        <p:spPr>
          <a:xfrm>
            <a:off x="831850" y="1709738"/>
            <a:ext cx="10515600" cy="2183389"/>
          </a:xfrm>
        </p:spPr>
        <p:txBody>
          <a:bodyPr/>
          <a:lstStyle/>
          <a:p>
            <a:r>
              <a:rPr lang="en-US" dirty="0"/>
              <a:t>FOLLOW ALONG IN R</a:t>
            </a:r>
          </a:p>
        </p:txBody>
      </p:sp>
      <p:sp>
        <p:nvSpPr>
          <p:cNvPr id="4" name="Text Placeholder 3">
            <a:extLst>
              <a:ext uri="{FF2B5EF4-FFF2-40B4-BE49-F238E27FC236}">
                <a16:creationId xmlns:a16="http://schemas.microsoft.com/office/drawing/2014/main" id="{DB65D484-6359-854D-9143-CA1AE85A4F0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40513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249328-FA89-BC42-BCC9-43E01622DBE7}"/>
              </a:ext>
            </a:extLst>
          </p:cNvPr>
          <p:cNvSpPr>
            <a:spLocks noGrp="1"/>
          </p:cNvSpPr>
          <p:nvPr>
            <p:ph type="title"/>
          </p:nvPr>
        </p:nvSpPr>
        <p:spPr>
          <a:xfrm>
            <a:off x="0" y="2269792"/>
            <a:ext cx="12192000" cy="1500188"/>
          </a:xfrm>
        </p:spPr>
        <p:txBody>
          <a:bodyPr>
            <a:normAutofit/>
          </a:bodyPr>
          <a:lstStyle/>
          <a:p>
            <a:r>
              <a:rPr lang="en-US" dirty="0"/>
              <a:t>MAKING PREDICTIONS</a:t>
            </a:r>
            <a:endParaRPr lang="en-US" spc="1000" dirty="0"/>
          </a:p>
        </p:txBody>
      </p:sp>
      <p:sp>
        <p:nvSpPr>
          <p:cNvPr id="6" name="Rectangle 5">
            <a:extLst>
              <a:ext uri="{FF2B5EF4-FFF2-40B4-BE49-F238E27FC236}">
                <a16:creationId xmlns:a16="http://schemas.microsoft.com/office/drawing/2014/main" id="{101D5134-5849-D94B-AC4A-6D6E91A6E89E}"/>
              </a:ext>
            </a:extLst>
          </p:cNvPr>
          <p:cNvSpPr/>
          <p:nvPr/>
        </p:nvSpPr>
        <p:spPr>
          <a:xfrm>
            <a:off x="0" y="0"/>
            <a:ext cx="12192000" cy="7290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3F64D5-FB37-C54C-B206-79119037F4FA}"/>
              </a:ext>
            </a:extLst>
          </p:cNvPr>
          <p:cNvSpPr/>
          <p:nvPr/>
        </p:nvSpPr>
        <p:spPr>
          <a:xfrm>
            <a:off x="0" y="6128951"/>
            <a:ext cx="12192000" cy="7290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B214841-D5DB-874A-BAF2-124C80FC94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52712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698F-85C7-9A43-9035-99BAD8B4952A}"/>
              </a:ext>
            </a:extLst>
          </p:cNvPr>
          <p:cNvSpPr>
            <a:spLocks noGrp="1"/>
          </p:cNvSpPr>
          <p:nvPr>
            <p:ph type="title"/>
          </p:nvPr>
        </p:nvSpPr>
        <p:spPr/>
        <p:txBody>
          <a:bodyPr/>
          <a:lstStyle/>
          <a:p>
            <a:r>
              <a:rPr lang="en-US" dirty="0"/>
              <a:t>HOW TO PREDICT</a:t>
            </a:r>
          </a:p>
        </p:txBody>
      </p:sp>
      <p:sp>
        <p:nvSpPr>
          <p:cNvPr id="3" name="TextBox 2">
            <a:extLst>
              <a:ext uri="{FF2B5EF4-FFF2-40B4-BE49-F238E27FC236}">
                <a16:creationId xmlns:a16="http://schemas.microsoft.com/office/drawing/2014/main" id="{DE04C558-C67F-FE48-B09B-C335C4AA3750}"/>
              </a:ext>
            </a:extLst>
          </p:cNvPr>
          <p:cNvSpPr txBox="1"/>
          <p:nvPr/>
        </p:nvSpPr>
        <p:spPr>
          <a:xfrm>
            <a:off x="2111291" y="1878122"/>
            <a:ext cx="7969418" cy="1569660"/>
          </a:xfrm>
          <a:prstGeom prst="rect">
            <a:avLst/>
          </a:prstGeom>
          <a:solidFill>
            <a:schemeClr val="accent4"/>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Plug in values for all the </a:t>
            </a:r>
            <a:r>
              <a:rPr lang="en-US" sz="4800" b="1" dirty="0" err="1">
                <a:solidFill>
                  <a:schemeClr val="bg1"/>
                </a:solidFill>
                <a:latin typeface="Roboto" panose="02000000000000000000" pitchFamily="2" charset="0"/>
                <a:ea typeface="Roboto" panose="02000000000000000000" pitchFamily="2" charset="0"/>
                <a:cs typeface="Roboto Condensed" charset="0"/>
              </a:rPr>
              <a:t>Xs</a:t>
            </a:r>
            <a:r>
              <a:rPr lang="en-US" sz="4800" b="1" dirty="0">
                <a:solidFill>
                  <a:schemeClr val="bg1"/>
                </a:solidFill>
                <a:latin typeface="Roboto" panose="02000000000000000000" pitchFamily="2" charset="0"/>
                <a:ea typeface="Roboto" panose="02000000000000000000" pitchFamily="2" charset="0"/>
                <a:cs typeface="Roboto Condensed" charset="0"/>
              </a:rPr>
              <a:t>, get a predicted Y</a:t>
            </a:r>
            <a:endParaRPr lang="en-US" sz="3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cxnSp>
        <p:nvCxnSpPr>
          <p:cNvPr id="9" name="Straight Connector 8">
            <a:extLst>
              <a:ext uri="{FF2B5EF4-FFF2-40B4-BE49-F238E27FC236}">
                <a16:creationId xmlns:a16="http://schemas.microsoft.com/office/drawing/2014/main" id="{51A1461F-629D-444E-BE82-E3741559F129}"/>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F4722D4A-3D5B-8040-AD1C-D4F23117690A}"/>
              </a:ext>
            </a:extLst>
          </p:cNvPr>
          <p:cNvPicPr>
            <a:picLocks noChangeAspect="1"/>
          </p:cNvPicPr>
          <p:nvPr/>
        </p:nvPicPr>
        <p:blipFill>
          <a:blip r:embed="rId2"/>
          <a:stretch>
            <a:fillRect/>
          </a:stretch>
        </p:blipFill>
        <p:spPr>
          <a:xfrm>
            <a:off x="311150" y="4275028"/>
            <a:ext cx="11411263" cy="1119423"/>
          </a:xfrm>
          <a:prstGeom prst="rect">
            <a:avLst/>
          </a:prstGeom>
        </p:spPr>
      </p:pic>
    </p:spTree>
    <p:extLst>
      <p:ext uri="{BB962C8B-B14F-4D97-AF65-F5344CB8AC3E}">
        <p14:creationId xmlns:p14="http://schemas.microsoft.com/office/powerpoint/2010/main" val="353728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5">
            <a:extLst>
              <a:ext uri="{FF2B5EF4-FFF2-40B4-BE49-F238E27FC236}">
                <a16:creationId xmlns:a16="http://schemas.microsoft.com/office/drawing/2014/main" id="{9221A94D-A912-D144-82EC-A79E1DEFD0F3}"/>
              </a:ext>
            </a:extLst>
          </p:cNvPr>
          <p:cNvGraphicFramePr>
            <a:graphicFrameLocks/>
          </p:cNvGraphicFramePr>
          <p:nvPr>
            <p:extLst>
              <p:ext uri="{D42A27DB-BD31-4B8C-83A1-F6EECF244321}">
                <p14:modId xmlns:p14="http://schemas.microsoft.com/office/powerpoint/2010/main" val="218412963"/>
              </p:ext>
            </p:extLst>
          </p:nvPr>
        </p:nvGraphicFramePr>
        <p:xfrm>
          <a:off x="311150" y="216936"/>
          <a:ext cx="11728451" cy="3657600"/>
        </p:xfrm>
        <a:graphic>
          <a:graphicData uri="http://schemas.openxmlformats.org/drawingml/2006/table">
            <a:tbl>
              <a:tblPr firstRow="1" bandRow="1">
                <a:tableStyleId>{00A15C55-8517-42AA-B614-E9B94910E393}</a:tableStyleId>
              </a:tblPr>
              <a:tblGrid>
                <a:gridCol w="3332595">
                  <a:extLst>
                    <a:ext uri="{9D8B030D-6E8A-4147-A177-3AD203B41FA5}">
                      <a16:colId xmlns:a16="http://schemas.microsoft.com/office/drawing/2014/main" val="20000"/>
                    </a:ext>
                  </a:extLst>
                </a:gridCol>
                <a:gridCol w="2098964">
                  <a:extLst>
                    <a:ext uri="{9D8B030D-6E8A-4147-A177-3AD203B41FA5}">
                      <a16:colId xmlns:a16="http://schemas.microsoft.com/office/drawing/2014/main" val="20001"/>
                    </a:ext>
                  </a:extLst>
                </a:gridCol>
                <a:gridCol w="2098964">
                  <a:extLst>
                    <a:ext uri="{9D8B030D-6E8A-4147-A177-3AD203B41FA5}">
                      <a16:colId xmlns:a16="http://schemas.microsoft.com/office/drawing/2014/main" val="20002"/>
                    </a:ext>
                  </a:extLst>
                </a:gridCol>
                <a:gridCol w="2098964">
                  <a:extLst>
                    <a:ext uri="{9D8B030D-6E8A-4147-A177-3AD203B41FA5}">
                      <a16:colId xmlns:a16="http://schemas.microsoft.com/office/drawing/2014/main" val="20003"/>
                    </a:ext>
                  </a:extLst>
                </a:gridCol>
                <a:gridCol w="2098964">
                  <a:extLst>
                    <a:ext uri="{9D8B030D-6E8A-4147-A177-3AD203B41FA5}">
                      <a16:colId xmlns:a16="http://schemas.microsoft.com/office/drawing/2014/main" val="20004"/>
                    </a:ext>
                  </a:extLst>
                </a:gridCol>
              </a:tblGrid>
              <a:tr h="0">
                <a:tc>
                  <a:txBody>
                    <a:bodyPr/>
                    <a:lstStyle/>
                    <a:p>
                      <a:pPr marL="0" lvl="0" indent="0" algn="ctr">
                        <a:buNone/>
                      </a:pPr>
                      <a:r>
                        <a:rPr sz="2400" b="0" i="0" dirty="0">
                          <a:latin typeface="Roboto Light" panose="02000000000000000000" pitchFamily="2" charset="0"/>
                          <a:ea typeface="Roboto Light" panose="02000000000000000000" pitchFamily="2" charset="0"/>
                        </a:rPr>
                        <a:t>term</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estimate</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std_error</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statistic</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p_value</a:t>
                      </a:r>
                    </a:p>
                  </a:txBody>
                  <a:tcPr/>
                </a:tc>
                <a:extLst>
                  <a:ext uri="{0D108BD9-81ED-4DB2-BD59-A6C34878D82A}">
                    <a16:rowId xmlns:a16="http://schemas.microsoft.com/office/drawing/2014/main" val="10000"/>
                  </a:ext>
                </a:extLst>
              </a:tr>
              <a:tr h="0">
                <a:tc>
                  <a:txBody>
                    <a:bodyPr/>
                    <a:lstStyle/>
                    <a:p>
                      <a:pPr marL="0" lvl="0" indent="0" algn="ctr">
                        <a:buNone/>
                      </a:pPr>
                      <a:r>
                        <a:rPr sz="2400" b="0" i="0">
                          <a:latin typeface="Roboto Light" panose="02000000000000000000" pitchFamily="2" charset="0"/>
                          <a:ea typeface="Roboto Light" panose="02000000000000000000" pitchFamily="2" charset="0"/>
                        </a:rPr>
                        <a:t>intercept</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-412.5</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118.1</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-3.493</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0.001</a:t>
                      </a:r>
                    </a:p>
                  </a:txBody>
                  <a:tcPr/>
                </a:tc>
                <a:extLst>
                  <a:ext uri="{0D108BD9-81ED-4DB2-BD59-A6C34878D82A}">
                    <a16:rowId xmlns:a16="http://schemas.microsoft.com/office/drawing/2014/main" val="10001"/>
                  </a:ext>
                </a:extLst>
              </a:tr>
              <a:tr h="0">
                <a:tc>
                  <a:txBody>
                    <a:bodyPr/>
                    <a:lstStyle/>
                    <a:p>
                      <a:pPr marL="0" lvl="0" indent="0" algn="ctr">
                        <a:buNone/>
                      </a:pPr>
                      <a:r>
                        <a:rPr sz="2400" b="0" i="0">
                          <a:latin typeface="Roboto Light" panose="02000000000000000000" pitchFamily="2" charset="0"/>
                          <a:ea typeface="Roboto Light" panose="02000000000000000000" pitchFamily="2" charset="0"/>
                        </a:rPr>
                        <a:t>median_home_value</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0.004</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0</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21.99</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0</a:t>
                      </a:r>
                    </a:p>
                  </a:txBody>
                  <a:tcPr/>
                </a:tc>
                <a:extLst>
                  <a:ext uri="{0D108BD9-81ED-4DB2-BD59-A6C34878D82A}">
                    <a16:rowId xmlns:a16="http://schemas.microsoft.com/office/drawing/2014/main" val="10002"/>
                  </a:ext>
                </a:extLst>
              </a:tr>
              <a:tr h="0">
                <a:tc>
                  <a:txBody>
                    <a:bodyPr/>
                    <a:lstStyle/>
                    <a:p>
                      <a:pPr marL="0" lvl="0" indent="0" algn="ctr">
                        <a:buNone/>
                      </a:pPr>
                      <a:r>
                        <a:rPr sz="2400" b="0" i="0">
                          <a:latin typeface="Roboto Light" panose="02000000000000000000" pitchFamily="2" charset="0"/>
                          <a:ea typeface="Roboto Light" panose="02000000000000000000" pitchFamily="2" charset="0"/>
                        </a:rPr>
                        <a:t>prop_houses_with_kids</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14.09</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2.853</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4.941</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0</a:t>
                      </a:r>
                    </a:p>
                  </a:txBody>
                  <a:tcPr/>
                </a:tc>
                <a:extLst>
                  <a:ext uri="{0D108BD9-81ED-4DB2-BD59-A6C34878D82A}">
                    <a16:rowId xmlns:a16="http://schemas.microsoft.com/office/drawing/2014/main" val="10003"/>
                  </a:ext>
                </a:extLst>
              </a:tr>
              <a:tr h="0">
                <a:tc>
                  <a:txBody>
                    <a:bodyPr/>
                    <a:lstStyle/>
                    <a:p>
                      <a:pPr marL="0" lvl="0" indent="0" algn="ctr">
                        <a:buNone/>
                      </a:pPr>
                      <a:r>
                        <a:rPr sz="2400" b="0" i="0">
                          <a:latin typeface="Roboto Light" panose="02000000000000000000" pitchFamily="2" charset="0"/>
                          <a:ea typeface="Roboto Light" panose="02000000000000000000" pitchFamily="2" charset="0"/>
                        </a:rPr>
                        <a:t>stateCalifornia</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123.3</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88.22</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1.397</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0.164</a:t>
                      </a:r>
                    </a:p>
                  </a:txBody>
                  <a:tcPr/>
                </a:tc>
                <a:extLst>
                  <a:ext uri="{0D108BD9-81ED-4DB2-BD59-A6C34878D82A}">
                    <a16:rowId xmlns:a16="http://schemas.microsoft.com/office/drawing/2014/main" val="10004"/>
                  </a:ext>
                </a:extLst>
              </a:tr>
              <a:tr h="0">
                <a:tc>
                  <a:txBody>
                    <a:bodyPr/>
                    <a:lstStyle/>
                    <a:p>
                      <a:pPr marL="0" lvl="0" indent="0" algn="ctr">
                        <a:buNone/>
                      </a:pPr>
                      <a:r>
                        <a:rPr sz="2400" b="0" i="0">
                          <a:latin typeface="Roboto Light" panose="02000000000000000000" pitchFamily="2" charset="0"/>
                          <a:ea typeface="Roboto Light" panose="02000000000000000000" pitchFamily="2" charset="0"/>
                        </a:rPr>
                        <a:t>stateIdaho</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9.526</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82.74</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0.115</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0.908</a:t>
                      </a:r>
                    </a:p>
                  </a:txBody>
                  <a:tcPr/>
                </a:tc>
                <a:extLst>
                  <a:ext uri="{0D108BD9-81ED-4DB2-BD59-A6C34878D82A}">
                    <a16:rowId xmlns:a16="http://schemas.microsoft.com/office/drawing/2014/main" val="10005"/>
                  </a:ext>
                </a:extLst>
              </a:tr>
              <a:tr h="0">
                <a:tc>
                  <a:txBody>
                    <a:bodyPr/>
                    <a:lstStyle/>
                    <a:p>
                      <a:pPr marL="0" lvl="0" indent="0" algn="ctr">
                        <a:buNone/>
                      </a:pPr>
                      <a:r>
                        <a:rPr sz="2400" b="0" i="0">
                          <a:latin typeface="Roboto Light" panose="02000000000000000000" pitchFamily="2" charset="0"/>
                          <a:ea typeface="Roboto Light" panose="02000000000000000000" pitchFamily="2" charset="0"/>
                        </a:rPr>
                        <a:t>stateNevada</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102.5</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98.25</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1.043</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0.299</a:t>
                      </a:r>
                    </a:p>
                  </a:txBody>
                  <a:tcPr/>
                </a:tc>
                <a:extLst>
                  <a:ext uri="{0D108BD9-81ED-4DB2-BD59-A6C34878D82A}">
                    <a16:rowId xmlns:a16="http://schemas.microsoft.com/office/drawing/2014/main" val="10006"/>
                  </a:ext>
                </a:extLst>
              </a:tr>
              <a:tr h="0">
                <a:tc>
                  <a:txBody>
                    <a:bodyPr/>
                    <a:lstStyle/>
                    <a:p>
                      <a:pPr marL="0" lvl="0" indent="0" algn="ctr">
                        <a:buNone/>
                      </a:pPr>
                      <a:r>
                        <a:rPr sz="2400" b="0" i="0">
                          <a:latin typeface="Roboto Light" panose="02000000000000000000" pitchFamily="2" charset="0"/>
                          <a:ea typeface="Roboto Light" panose="02000000000000000000" pitchFamily="2" charset="0"/>
                        </a:rPr>
                        <a:t>stateUtah</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-213.2</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91.21</a:t>
                      </a:r>
                    </a:p>
                  </a:txBody>
                  <a:tcPr/>
                </a:tc>
                <a:tc>
                  <a:txBody>
                    <a:bodyPr/>
                    <a:lstStyle/>
                    <a:p>
                      <a:pPr marL="0" lvl="0" indent="0" algn="ctr">
                        <a:buNone/>
                      </a:pPr>
                      <a:r>
                        <a:rPr sz="2400" b="0" i="0">
                          <a:latin typeface="Roboto Light" panose="02000000000000000000" pitchFamily="2" charset="0"/>
                          <a:ea typeface="Roboto Light" panose="02000000000000000000" pitchFamily="2" charset="0"/>
                        </a:rPr>
                        <a:t>-2.337</a:t>
                      </a:r>
                    </a:p>
                  </a:txBody>
                  <a:tcPr/>
                </a:tc>
                <a:tc>
                  <a:txBody>
                    <a:bodyPr/>
                    <a:lstStyle/>
                    <a:p>
                      <a:pPr marL="0" lvl="0" indent="0" algn="ctr">
                        <a:buNone/>
                      </a:pPr>
                      <a:r>
                        <a:rPr sz="2400" b="0" i="0" dirty="0">
                          <a:latin typeface="Roboto Light" panose="02000000000000000000" pitchFamily="2" charset="0"/>
                          <a:ea typeface="Roboto Light" panose="02000000000000000000" pitchFamily="2" charset="0"/>
                        </a:rPr>
                        <a:t>0.021</a:t>
                      </a:r>
                    </a:p>
                  </a:txBody>
                  <a:tcPr/>
                </a:tc>
                <a:extLst>
                  <a:ext uri="{0D108BD9-81ED-4DB2-BD59-A6C34878D82A}">
                    <a16:rowId xmlns:a16="http://schemas.microsoft.com/office/drawing/2014/main" val="10007"/>
                  </a:ext>
                </a:extLst>
              </a:tr>
            </a:tbl>
          </a:graphicData>
        </a:graphic>
      </p:graphicFrame>
      <p:pic>
        <p:nvPicPr>
          <p:cNvPr id="6" name="Picture 5">
            <a:extLst>
              <a:ext uri="{FF2B5EF4-FFF2-40B4-BE49-F238E27FC236}">
                <a16:creationId xmlns:a16="http://schemas.microsoft.com/office/drawing/2014/main" id="{9BC1EC14-0A6D-2841-AF45-6914C844FECA}"/>
              </a:ext>
            </a:extLst>
          </p:cNvPr>
          <p:cNvPicPr>
            <a:picLocks noChangeAspect="1"/>
          </p:cNvPicPr>
          <p:nvPr/>
        </p:nvPicPr>
        <p:blipFill>
          <a:blip r:embed="rId2"/>
          <a:stretch>
            <a:fillRect/>
          </a:stretch>
        </p:blipFill>
        <p:spPr>
          <a:xfrm>
            <a:off x="311150" y="4515931"/>
            <a:ext cx="11728452" cy="1283711"/>
          </a:xfrm>
          <a:prstGeom prst="rect">
            <a:avLst/>
          </a:prstGeom>
        </p:spPr>
      </p:pic>
    </p:spTree>
    <p:extLst>
      <p:ext uri="{BB962C8B-B14F-4D97-AF65-F5344CB8AC3E}">
        <p14:creationId xmlns:p14="http://schemas.microsoft.com/office/powerpoint/2010/main" val="528326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BC1EC14-0A6D-2841-AF45-6914C844FECA}"/>
              </a:ext>
            </a:extLst>
          </p:cNvPr>
          <p:cNvPicPr>
            <a:picLocks noChangeAspect="1"/>
          </p:cNvPicPr>
          <p:nvPr/>
        </p:nvPicPr>
        <p:blipFill>
          <a:blip r:embed="rId2"/>
          <a:stretch>
            <a:fillRect/>
          </a:stretch>
        </p:blipFill>
        <p:spPr>
          <a:xfrm>
            <a:off x="384174" y="2665846"/>
            <a:ext cx="11728452" cy="1283711"/>
          </a:xfrm>
          <a:prstGeom prst="rect">
            <a:avLst/>
          </a:prstGeom>
        </p:spPr>
      </p:pic>
      <p:sp>
        <p:nvSpPr>
          <p:cNvPr id="4" name="TextBox 3">
            <a:extLst>
              <a:ext uri="{FF2B5EF4-FFF2-40B4-BE49-F238E27FC236}">
                <a16:creationId xmlns:a16="http://schemas.microsoft.com/office/drawing/2014/main" id="{6B5E406D-2658-574B-8914-76BF9053284A}"/>
              </a:ext>
            </a:extLst>
          </p:cNvPr>
          <p:cNvSpPr txBox="1"/>
          <p:nvPr/>
        </p:nvSpPr>
        <p:spPr>
          <a:xfrm>
            <a:off x="311148" y="569082"/>
            <a:ext cx="11728450" cy="1754326"/>
          </a:xfrm>
          <a:prstGeom prst="rect">
            <a:avLst/>
          </a:prstGeom>
          <a:solidFill>
            <a:schemeClr val="accent4"/>
          </a:solidFill>
        </p:spPr>
        <p:txBody>
          <a:bodyPr wrap="square" rtlCol="0">
            <a:spAutoFit/>
          </a:bodyPr>
          <a:lstStyle/>
          <a:p>
            <a:pPr algn="ctr"/>
            <a:r>
              <a:rPr lang="en-US" sz="3600" b="1" dirty="0">
                <a:solidFill>
                  <a:schemeClr val="bg1"/>
                </a:solidFill>
                <a:latin typeface="Roboto" panose="02000000000000000000" pitchFamily="2" charset="0"/>
                <a:ea typeface="Roboto" panose="02000000000000000000" pitchFamily="2" charset="0"/>
                <a:cs typeface="Roboto Condensed" charset="0"/>
              </a:rPr>
              <a:t>What’s the predicted median per-household property tax rate for a county in Nevada where the median home value is $155,000 and 30% of the houses have kids?</a:t>
            </a:r>
            <a:endParaRPr lang="en-US" sz="24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pic>
        <p:nvPicPr>
          <p:cNvPr id="2" name="Picture 1">
            <a:extLst>
              <a:ext uri="{FF2B5EF4-FFF2-40B4-BE49-F238E27FC236}">
                <a16:creationId xmlns:a16="http://schemas.microsoft.com/office/drawing/2014/main" id="{F4E420CB-5CD5-6C49-B00B-E1CEE19674BD}"/>
              </a:ext>
            </a:extLst>
          </p:cNvPr>
          <p:cNvPicPr>
            <a:picLocks noChangeAspect="1"/>
          </p:cNvPicPr>
          <p:nvPr/>
        </p:nvPicPr>
        <p:blipFill>
          <a:blip r:embed="rId3"/>
          <a:stretch>
            <a:fillRect/>
          </a:stretch>
        </p:blipFill>
        <p:spPr>
          <a:xfrm>
            <a:off x="384174" y="4291996"/>
            <a:ext cx="7927976" cy="1266502"/>
          </a:xfrm>
          <a:prstGeom prst="rect">
            <a:avLst/>
          </a:prstGeom>
        </p:spPr>
      </p:pic>
      <p:pic>
        <p:nvPicPr>
          <p:cNvPr id="3" name="Picture 2">
            <a:extLst>
              <a:ext uri="{FF2B5EF4-FFF2-40B4-BE49-F238E27FC236}">
                <a16:creationId xmlns:a16="http://schemas.microsoft.com/office/drawing/2014/main" id="{7FFA6DBE-1A25-7A4A-9F69-C03C09635344}"/>
              </a:ext>
            </a:extLst>
          </p:cNvPr>
          <p:cNvPicPr>
            <a:picLocks noChangeAspect="1"/>
          </p:cNvPicPr>
          <p:nvPr/>
        </p:nvPicPr>
        <p:blipFill>
          <a:blip r:embed="rId4"/>
          <a:stretch>
            <a:fillRect/>
          </a:stretch>
        </p:blipFill>
        <p:spPr>
          <a:xfrm>
            <a:off x="384174" y="5900937"/>
            <a:ext cx="3014525" cy="354650"/>
          </a:xfrm>
          <a:prstGeom prst="rect">
            <a:avLst/>
          </a:prstGeom>
        </p:spPr>
      </p:pic>
    </p:spTree>
    <p:extLst>
      <p:ext uri="{BB962C8B-B14F-4D97-AF65-F5344CB8AC3E}">
        <p14:creationId xmlns:p14="http://schemas.microsoft.com/office/powerpoint/2010/main" val="53999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C57D68-1B3F-5B48-A253-C0F1291D04E3}"/>
              </a:ext>
            </a:extLst>
          </p:cNvPr>
          <p:cNvSpPr/>
          <p:nvPr/>
        </p:nvSpPr>
        <p:spPr>
          <a:xfrm>
            <a:off x="231775" y="803614"/>
            <a:ext cx="11728450" cy="5632311"/>
          </a:xfrm>
          <a:prstGeom prst="rect">
            <a:avLst/>
          </a:prstGeom>
          <a:solidFill>
            <a:srgbClr val="272822"/>
          </a:solidFill>
        </p:spPr>
        <p:txBody>
          <a:bodyPr wrap="square">
            <a:spAutoFit/>
          </a:bodyPr>
          <a:lstStyle/>
          <a:p>
            <a:r>
              <a:rPr lang="en-US" sz="2400" dirty="0" err="1">
                <a:solidFill>
                  <a:srgbClr val="F9F9F5"/>
                </a:solidFill>
                <a:latin typeface="Consolas" panose="020B0609020204030204" pitchFamily="49" charset="0"/>
                <a:cs typeface="Consolas" panose="020B0609020204030204" pitchFamily="49" charset="0"/>
              </a:rPr>
              <a:t>model_thing</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FD4485"/>
                </a:solidFill>
                <a:latin typeface="Consolas" panose="020B0609020204030204" pitchFamily="49" charset="0"/>
                <a:cs typeface="Consolas" panose="020B0609020204030204" pitchFamily="49" charset="0"/>
              </a:rPr>
              <a:t>&lt;-</a:t>
            </a:r>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F9F9F5"/>
                </a:solidFill>
                <a:latin typeface="Consolas" panose="020B0609020204030204" pitchFamily="49" charset="0"/>
                <a:cs typeface="Consolas" panose="020B0609020204030204" pitchFamily="49" charset="0"/>
              </a:rPr>
              <a:t>lm</a:t>
            </a:r>
            <a:r>
              <a:rPr lang="en-US" sz="2400" dirty="0">
                <a:solidFill>
                  <a:srgbClr val="F9F9F5"/>
                </a:solidFill>
                <a:latin typeface="Consolas" panose="020B0609020204030204" pitchFamily="49" charset="0"/>
                <a:cs typeface="Consolas" panose="020B0609020204030204" pitchFamily="49" charset="0"/>
              </a:rPr>
              <a:t>(</a:t>
            </a:r>
            <a:r>
              <a:rPr lang="en-US" sz="2400" dirty="0" err="1">
                <a:solidFill>
                  <a:srgbClr val="F9F9F5"/>
                </a:solidFill>
                <a:latin typeface="Consolas" panose="020B0609020204030204" pitchFamily="49" charset="0"/>
                <a:cs typeface="Consolas" panose="020B0609020204030204" pitchFamily="49" charset="0"/>
              </a:rPr>
              <a:t>tax_per_housing_unit</a:t>
            </a:r>
            <a:r>
              <a:rPr lang="en-US" sz="2400" dirty="0">
                <a:solidFill>
                  <a:srgbClr val="F9F9F5"/>
                </a:solidFill>
                <a:latin typeface="Consolas" panose="020B0609020204030204" pitchFamily="49" charset="0"/>
                <a:cs typeface="Consolas" panose="020B0609020204030204" pitchFamily="49" charset="0"/>
              </a:rPr>
              <a:t> ~ </a:t>
            </a:r>
          </a:p>
          <a:p>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F9F9F5"/>
                </a:solidFill>
                <a:latin typeface="Consolas" panose="020B0609020204030204" pitchFamily="49" charset="0"/>
                <a:cs typeface="Consolas" panose="020B0609020204030204" pitchFamily="49" charset="0"/>
              </a:rPr>
              <a:t>median_home_value</a:t>
            </a:r>
            <a:r>
              <a:rPr lang="en-US" sz="2400" dirty="0">
                <a:solidFill>
                  <a:srgbClr val="F9F9F5"/>
                </a:solidFill>
                <a:latin typeface="Consolas" panose="020B0609020204030204" pitchFamily="49" charset="0"/>
                <a:cs typeface="Consolas" panose="020B0609020204030204" pitchFamily="49" charset="0"/>
              </a:rPr>
              <a:t> + </a:t>
            </a:r>
            <a:r>
              <a:rPr lang="en-US" sz="2400" dirty="0" err="1">
                <a:solidFill>
                  <a:srgbClr val="F9F9F5"/>
                </a:solidFill>
                <a:latin typeface="Consolas" panose="020B0609020204030204" pitchFamily="49" charset="0"/>
                <a:cs typeface="Consolas" panose="020B0609020204030204" pitchFamily="49" charset="0"/>
              </a:rPr>
              <a:t>prop_houses_with_kids</a:t>
            </a:r>
            <a:r>
              <a:rPr lang="en-US" sz="2400" dirty="0">
                <a:solidFill>
                  <a:srgbClr val="F9F9F5"/>
                </a:solidFill>
                <a:latin typeface="Consolas" panose="020B0609020204030204" pitchFamily="49" charset="0"/>
                <a:cs typeface="Consolas" panose="020B0609020204030204" pitchFamily="49" charset="0"/>
              </a:rPr>
              <a:t> + state,</a:t>
            </a:r>
          </a:p>
          <a:p>
            <a:r>
              <a:rPr lang="en-US" sz="2400" dirty="0">
                <a:solidFill>
                  <a:srgbClr val="F9F9F5"/>
                </a:solidFill>
                <a:latin typeface="Consolas" panose="020B0609020204030204" pitchFamily="49" charset="0"/>
                <a:cs typeface="Consolas" panose="020B0609020204030204" pitchFamily="49" charset="0"/>
              </a:rPr>
              <a:t>             data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taxes)</a:t>
            </a:r>
          </a:p>
          <a:p>
            <a:endParaRPr lang="en-US" sz="2400" dirty="0">
              <a:solidFill>
                <a:srgbClr val="F9F9F5"/>
              </a:solidFill>
              <a:latin typeface="Consolas" panose="020B0609020204030204" pitchFamily="49" charset="0"/>
              <a:cs typeface="Consolas" panose="020B0609020204030204" pitchFamily="49" charset="0"/>
            </a:endParaRPr>
          </a:p>
          <a:p>
            <a:r>
              <a:rPr lang="en-US" sz="2400" dirty="0" err="1">
                <a:solidFill>
                  <a:srgbClr val="F9F9F5"/>
                </a:solidFill>
                <a:latin typeface="Consolas" panose="020B0609020204030204" pitchFamily="49" charset="0"/>
                <a:cs typeface="Consolas" panose="020B0609020204030204" pitchFamily="49" charset="0"/>
              </a:rPr>
              <a:t>imaginary_county</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FD4485"/>
                </a:solidFill>
                <a:latin typeface="Consolas" panose="020B0609020204030204" pitchFamily="49" charset="0"/>
                <a:cs typeface="Consolas" panose="020B0609020204030204" pitchFamily="49" charset="0"/>
              </a:rPr>
              <a:t>&lt;-</a:t>
            </a:r>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75E0F2"/>
                </a:solidFill>
                <a:latin typeface="Consolas" panose="020B0609020204030204" pitchFamily="49" charset="0"/>
                <a:cs typeface="Consolas" panose="020B0609020204030204" pitchFamily="49" charset="0"/>
              </a:rPr>
              <a:t>data_frame</a:t>
            </a:r>
            <a:r>
              <a:rPr lang="en-US" sz="2400" dirty="0">
                <a:solidFill>
                  <a:srgbClr val="F9F9F5"/>
                </a:solidFill>
                <a:latin typeface="Consolas" panose="020B0609020204030204" pitchFamily="49" charset="0"/>
                <a:cs typeface="Consolas" panose="020B0609020204030204" pitchFamily="49" charset="0"/>
              </a:rPr>
              <a:t>(</a:t>
            </a:r>
            <a:r>
              <a:rPr lang="en-US" sz="2400" dirty="0" err="1">
                <a:solidFill>
                  <a:srgbClr val="F9F9F5"/>
                </a:solidFill>
                <a:latin typeface="Consolas" panose="020B0609020204030204" pitchFamily="49" charset="0"/>
                <a:cs typeface="Consolas" panose="020B0609020204030204" pitchFamily="49" charset="0"/>
              </a:rPr>
              <a:t>prop_houses_with_kids</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BD99FF"/>
                </a:solidFill>
                <a:latin typeface="Consolas" panose="020B0609020204030204" pitchFamily="49" charset="0"/>
                <a:cs typeface="Consolas" panose="020B0609020204030204" pitchFamily="49" charset="0"/>
              </a:rPr>
              <a:t>30</a:t>
            </a:r>
            <a:r>
              <a:rPr lang="en-US" sz="2400" dirty="0">
                <a:solidFill>
                  <a:srgbClr val="F9F9F5"/>
                </a:solidFill>
                <a:latin typeface="Consolas" panose="020B0609020204030204" pitchFamily="49" charset="0"/>
                <a:cs typeface="Consolas" panose="020B0609020204030204" pitchFamily="49" charset="0"/>
              </a:rPr>
              <a:t>,</a:t>
            </a:r>
          </a:p>
          <a:p>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F9F9F5"/>
                </a:solidFill>
                <a:latin typeface="Consolas" panose="020B0609020204030204" pitchFamily="49" charset="0"/>
                <a:cs typeface="Consolas" panose="020B0609020204030204" pitchFamily="49" charset="0"/>
              </a:rPr>
              <a:t>median_home_value</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BD99FF"/>
                </a:solidFill>
                <a:latin typeface="Consolas" panose="020B0609020204030204" pitchFamily="49" charset="0"/>
                <a:cs typeface="Consolas" panose="020B0609020204030204" pitchFamily="49" charset="0"/>
              </a:rPr>
              <a:t>155000</a:t>
            </a:r>
            <a:r>
              <a:rPr lang="en-US" sz="2400" dirty="0">
                <a:solidFill>
                  <a:srgbClr val="F9F9F5"/>
                </a:solidFill>
                <a:latin typeface="Consolas" panose="020B0609020204030204" pitchFamily="49" charset="0"/>
                <a:cs typeface="Consolas" panose="020B0609020204030204" pitchFamily="49" charset="0"/>
              </a:rPr>
              <a:t>,</a:t>
            </a:r>
          </a:p>
          <a:p>
            <a:r>
              <a:rPr lang="en-US" sz="2400" dirty="0">
                <a:solidFill>
                  <a:srgbClr val="F9F9F5"/>
                </a:solidFill>
                <a:latin typeface="Consolas" panose="020B0609020204030204" pitchFamily="49" charset="0"/>
                <a:cs typeface="Consolas" panose="020B0609020204030204" pitchFamily="49" charset="0"/>
              </a:rPr>
              <a:t>                               state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EBE087"/>
                </a:solidFill>
                <a:latin typeface="Consolas" panose="020B0609020204030204" pitchFamily="49" charset="0"/>
                <a:cs typeface="Consolas" panose="020B0609020204030204" pitchFamily="49" charset="0"/>
              </a:rPr>
              <a:t>"Nevada"</a:t>
            </a:r>
            <a:r>
              <a:rPr lang="en-US" sz="2400" dirty="0">
                <a:solidFill>
                  <a:srgbClr val="F9F9F5"/>
                </a:solidFill>
                <a:latin typeface="Consolas" panose="020B0609020204030204" pitchFamily="49" charset="0"/>
                <a:cs typeface="Consolas" panose="020B0609020204030204" pitchFamily="49" charset="0"/>
              </a:rPr>
              <a:t>)</a:t>
            </a:r>
          </a:p>
          <a:p>
            <a:br>
              <a:rPr lang="en-US" sz="2400" dirty="0">
                <a:solidFill>
                  <a:srgbClr val="F9F9F5"/>
                </a:solidFill>
                <a:latin typeface="Consolas" panose="020B0609020204030204" pitchFamily="49" charset="0"/>
                <a:cs typeface="Consolas" panose="020B0609020204030204" pitchFamily="49" charset="0"/>
              </a:rPr>
            </a:br>
            <a:endParaRPr lang="en-US" sz="2400" dirty="0">
              <a:solidFill>
                <a:srgbClr val="F9F9F5"/>
              </a:solidFill>
              <a:latin typeface="Consolas" panose="020B0609020204030204" pitchFamily="49" charset="0"/>
              <a:cs typeface="Consolas" panose="020B0609020204030204" pitchFamily="49" charset="0"/>
            </a:endParaRPr>
          </a:p>
          <a:p>
            <a:r>
              <a:rPr lang="en-US" sz="2400" dirty="0">
                <a:solidFill>
                  <a:srgbClr val="F9F9F5"/>
                </a:solidFill>
                <a:latin typeface="Consolas" panose="020B0609020204030204" pitchFamily="49" charset="0"/>
                <a:cs typeface="Consolas" panose="020B0609020204030204" pitchFamily="49" charset="0"/>
              </a:rPr>
              <a:t>predict(</a:t>
            </a:r>
            <a:r>
              <a:rPr lang="en-US" sz="2400" dirty="0" err="1">
                <a:solidFill>
                  <a:srgbClr val="F9F9F5"/>
                </a:solidFill>
                <a:latin typeface="Consolas" panose="020B0609020204030204" pitchFamily="49" charset="0"/>
                <a:cs typeface="Consolas" panose="020B0609020204030204" pitchFamily="49" charset="0"/>
              </a:rPr>
              <a:t>model_thing</a:t>
            </a:r>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F9F9F5"/>
                </a:solidFill>
                <a:latin typeface="Consolas" panose="020B0609020204030204" pitchFamily="49" charset="0"/>
                <a:cs typeface="Consolas" panose="020B0609020204030204" pitchFamily="49" charset="0"/>
              </a:rPr>
              <a:t>imaginary_county</a:t>
            </a:r>
            <a:r>
              <a:rPr lang="en-US" sz="2400" dirty="0">
                <a:solidFill>
                  <a:srgbClr val="F9F9F5"/>
                </a:solidFill>
                <a:latin typeface="Consolas" panose="020B0609020204030204" pitchFamily="49" charset="0"/>
                <a:cs typeface="Consolas" panose="020B0609020204030204" pitchFamily="49" charset="0"/>
              </a:rPr>
              <a:t>)</a:t>
            </a:r>
          </a:p>
          <a:p>
            <a:r>
              <a:rPr lang="en-US" sz="2400" dirty="0">
                <a:solidFill>
                  <a:schemeClr val="bg1">
                    <a:lumMod val="65000"/>
                  </a:schemeClr>
                </a:solidFill>
                <a:latin typeface="Consolas" panose="020B0609020204030204" pitchFamily="49" charset="0"/>
                <a:cs typeface="Consolas" panose="020B0609020204030204" pitchFamily="49" charset="0"/>
              </a:rPr>
              <a:t>#&gt; 741.0414</a:t>
            </a:r>
          </a:p>
          <a:p>
            <a:endParaRPr lang="en-US" sz="2400" dirty="0">
              <a:solidFill>
                <a:schemeClr val="bg1">
                  <a:lumMod val="65000"/>
                </a:schemeClr>
              </a:solidFill>
              <a:latin typeface="Consolas" panose="020B0609020204030204" pitchFamily="49" charset="0"/>
              <a:cs typeface="Consolas" panose="020B0609020204030204" pitchFamily="49" charset="0"/>
            </a:endParaRPr>
          </a:p>
          <a:p>
            <a:r>
              <a:rPr lang="en-US" sz="2400" dirty="0">
                <a:solidFill>
                  <a:srgbClr val="F9F9F5"/>
                </a:solidFill>
                <a:latin typeface="Consolas" panose="020B0609020204030204" pitchFamily="49" charset="0"/>
                <a:cs typeface="Consolas" panose="020B0609020204030204" pitchFamily="49" charset="0"/>
              </a:rPr>
              <a:t>predict(</a:t>
            </a:r>
            <a:r>
              <a:rPr lang="en-US" sz="2400" dirty="0" err="1">
                <a:solidFill>
                  <a:srgbClr val="F9F9F5"/>
                </a:solidFill>
                <a:latin typeface="Consolas" panose="020B0609020204030204" pitchFamily="49" charset="0"/>
                <a:cs typeface="Consolas" panose="020B0609020204030204" pitchFamily="49" charset="0"/>
              </a:rPr>
              <a:t>model_thing</a:t>
            </a:r>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F9F9F5"/>
                </a:solidFill>
                <a:latin typeface="Consolas" panose="020B0609020204030204" pitchFamily="49" charset="0"/>
                <a:cs typeface="Consolas" panose="020B0609020204030204" pitchFamily="49" charset="0"/>
              </a:rPr>
              <a:t>imaginary_county</a:t>
            </a:r>
            <a:r>
              <a:rPr lang="en-US" sz="2400" dirty="0">
                <a:solidFill>
                  <a:srgbClr val="F9F9F5"/>
                </a:solidFill>
                <a:latin typeface="Consolas" panose="020B0609020204030204" pitchFamily="49" charset="0"/>
                <a:cs typeface="Consolas" panose="020B0609020204030204" pitchFamily="49" charset="0"/>
              </a:rPr>
              <a:t>, interval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EBE087"/>
                </a:solidFill>
                <a:latin typeface="Consolas" panose="020B0609020204030204" pitchFamily="49" charset="0"/>
                <a:cs typeface="Consolas" panose="020B0609020204030204" pitchFamily="49" charset="0"/>
              </a:rPr>
              <a:t>"prediction"</a:t>
            </a:r>
            <a:r>
              <a:rPr lang="en-US" sz="2400" dirty="0">
                <a:solidFill>
                  <a:srgbClr val="F9F9F5"/>
                </a:solidFill>
                <a:latin typeface="Consolas" panose="020B0609020204030204" pitchFamily="49" charset="0"/>
                <a:cs typeface="Consolas" panose="020B0609020204030204" pitchFamily="49" charset="0"/>
              </a:rPr>
              <a:t>)</a:t>
            </a:r>
          </a:p>
          <a:p>
            <a:r>
              <a:rPr lang="en-US" sz="2400" dirty="0">
                <a:solidFill>
                  <a:schemeClr val="bg1">
                    <a:lumMod val="65000"/>
                  </a:schemeClr>
                </a:solidFill>
                <a:latin typeface="Consolas" panose="020B0609020204030204" pitchFamily="49" charset="0"/>
                <a:cs typeface="Consolas" panose="020B0609020204030204" pitchFamily="49" charset="0"/>
              </a:rPr>
              <a:t>#&gt;   fit      </a:t>
            </a:r>
            <a:r>
              <a:rPr lang="en-US" sz="2400" dirty="0" err="1">
                <a:solidFill>
                  <a:schemeClr val="bg1">
                    <a:lumMod val="65000"/>
                  </a:schemeClr>
                </a:solidFill>
                <a:latin typeface="Consolas" panose="020B0609020204030204" pitchFamily="49" charset="0"/>
                <a:cs typeface="Consolas" panose="020B0609020204030204" pitchFamily="49" charset="0"/>
              </a:rPr>
              <a:t>lwr</a:t>
            </a:r>
            <a:r>
              <a:rPr lang="en-US" sz="2400" dirty="0">
                <a:solidFill>
                  <a:schemeClr val="bg1">
                    <a:lumMod val="65000"/>
                  </a:schemeClr>
                </a:solidFill>
                <a:latin typeface="Consolas" panose="020B0609020204030204" pitchFamily="49" charset="0"/>
                <a:cs typeface="Consolas" panose="020B0609020204030204" pitchFamily="49" charset="0"/>
              </a:rPr>
              <a:t>      </a:t>
            </a:r>
            <a:r>
              <a:rPr lang="en-US" sz="2400" dirty="0" err="1">
                <a:solidFill>
                  <a:schemeClr val="bg1">
                    <a:lumMod val="65000"/>
                  </a:schemeClr>
                </a:solidFill>
                <a:latin typeface="Consolas" panose="020B0609020204030204" pitchFamily="49" charset="0"/>
                <a:cs typeface="Consolas" panose="020B0609020204030204" pitchFamily="49" charset="0"/>
              </a:rPr>
              <a:t>upr</a:t>
            </a:r>
            <a:endParaRPr lang="en-US" sz="2400" dirty="0">
              <a:solidFill>
                <a:schemeClr val="bg1">
                  <a:lumMod val="65000"/>
                </a:schemeClr>
              </a:solidFill>
              <a:latin typeface="Consolas" panose="020B0609020204030204" pitchFamily="49" charset="0"/>
              <a:cs typeface="Consolas" panose="020B0609020204030204" pitchFamily="49" charset="0"/>
            </a:endParaRPr>
          </a:p>
          <a:p>
            <a:r>
              <a:rPr lang="en-US" sz="2400" dirty="0">
                <a:solidFill>
                  <a:schemeClr val="bg1">
                    <a:lumMod val="65000"/>
                  </a:schemeClr>
                </a:solidFill>
                <a:latin typeface="Consolas" panose="020B0609020204030204" pitchFamily="49" charset="0"/>
                <a:cs typeface="Consolas" panose="020B0609020204030204" pitchFamily="49" charset="0"/>
              </a:rPr>
              <a:t>#&gt; 1 741.0414 179.2417 1302.841</a:t>
            </a:r>
          </a:p>
        </p:txBody>
      </p:sp>
    </p:spTree>
    <p:extLst>
      <p:ext uri="{BB962C8B-B14F-4D97-AF65-F5344CB8AC3E}">
        <p14:creationId xmlns:p14="http://schemas.microsoft.com/office/powerpoint/2010/main" val="1406133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B8F0B2-F8C8-5342-9C78-5EAE4EA2F852}"/>
              </a:ext>
            </a:extLst>
          </p:cNvPr>
          <p:cNvSpPr>
            <a:spLocks noGrp="1"/>
          </p:cNvSpPr>
          <p:nvPr>
            <p:ph type="title"/>
          </p:nvPr>
        </p:nvSpPr>
        <p:spPr/>
        <p:txBody>
          <a:bodyPr/>
          <a:lstStyle/>
          <a:p>
            <a:r>
              <a:rPr lang="en-US" dirty="0"/>
              <a:t>UPCOMING THINGS</a:t>
            </a:r>
          </a:p>
        </p:txBody>
      </p:sp>
      <p:cxnSp>
        <p:nvCxnSpPr>
          <p:cNvPr id="5" name="Straight Connector 4">
            <a:extLst>
              <a:ext uri="{FF2B5EF4-FFF2-40B4-BE49-F238E27FC236}">
                <a16:creationId xmlns:a16="http://schemas.microsoft.com/office/drawing/2014/main" id="{AE0D3675-E3DA-9E46-9F6C-4743356B4AFE}"/>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46849C7-83A6-884F-AE97-06D6453413D7}"/>
              </a:ext>
            </a:extLst>
          </p:cNvPr>
          <p:cNvSpPr txBox="1"/>
          <p:nvPr/>
        </p:nvSpPr>
        <p:spPr>
          <a:xfrm>
            <a:off x="4052455" y="2026227"/>
            <a:ext cx="4067286" cy="830997"/>
          </a:xfrm>
          <a:prstGeom prst="rect">
            <a:avLst/>
          </a:prstGeom>
          <a:solidFill>
            <a:schemeClr val="accent2"/>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Problem set 4</a:t>
            </a:r>
            <a:endParaRPr lang="en-US" sz="36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7" name="TextBox 6">
            <a:extLst>
              <a:ext uri="{FF2B5EF4-FFF2-40B4-BE49-F238E27FC236}">
                <a16:creationId xmlns:a16="http://schemas.microsoft.com/office/drawing/2014/main" id="{6495523E-F1D9-924C-9B16-2ADD0D46B4B9}"/>
              </a:ext>
            </a:extLst>
          </p:cNvPr>
          <p:cNvSpPr txBox="1"/>
          <p:nvPr/>
        </p:nvSpPr>
        <p:spPr>
          <a:xfrm>
            <a:off x="4928755" y="3138330"/>
            <a:ext cx="2314687" cy="830997"/>
          </a:xfrm>
          <a:prstGeom prst="rect">
            <a:avLst/>
          </a:prstGeom>
          <a:solidFill>
            <a:schemeClr val="accent2"/>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Exam 2</a:t>
            </a:r>
            <a:endParaRPr lang="en-US" sz="36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8" name="TextBox 7">
            <a:extLst>
              <a:ext uri="{FF2B5EF4-FFF2-40B4-BE49-F238E27FC236}">
                <a16:creationId xmlns:a16="http://schemas.microsoft.com/office/drawing/2014/main" id="{AA19AA61-8AAE-4640-ABD9-9B030AD0DCC5}"/>
              </a:ext>
            </a:extLst>
          </p:cNvPr>
          <p:cNvSpPr txBox="1"/>
          <p:nvPr/>
        </p:nvSpPr>
        <p:spPr>
          <a:xfrm>
            <a:off x="4246418" y="4250434"/>
            <a:ext cx="3679361" cy="830997"/>
          </a:xfrm>
          <a:prstGeom prst="rect">
            <a:avLst/>
          </a:prstGeom>
          <a:solidFill>
            <a:schemeClr val="accent2"/>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Final project</a:t>
            </a:r>
            <a:endParaRPr lang="en-US" sz="36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9" name="TextBox 8">
            <a:extLst>
              <a:ext uri="{FF2B5EF4-FFF2-40B4-BE49-F238E27FC236}">
                <a16:creationId xmlns:a16="http://schemas.microsoft.com/office/drawing/2014/main" id="{65A68A0B-667F-144B-81C5-87938286C654}"/>
              </a:ext>
            </a:extLst>
          </p:cNvPr>
          <p:cNvSpPr txBox="1"/>
          <p:nvPr/>
        </p:nvSpPr>
        <p:spPr>
          <a:xfrm>
            <a:off x="4067453" y="5362537"/>
            <a:ext cx="4067286" cy="830997"/>
          </a:xfrm>
          <a:prstGeom prst="rect">
            <a:avLst/>
          </a:prstGeom>
          <a:solidFill>
            <a:schemeClr val="accent2"/>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Code-through</a:t>
            </a:r>
            <a:endParaRPr lang="en-US" sz="36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244020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B0FAA-4D8E-1F40-A578-4D07BDCD8FF1}"/>
              </a:ext>
            </a:extLst>
          </p:cNvPr>
          <p:cNvSpPr>
            <a:spLocks noGrp="1"/>
          </p:cNvSpPr>
          <p:nvPr>
            <p:ph type="title"/>
          </p:nvPr>
        </p:nvSpPr>
        <p:spPr/>
        <p:txBody>
          <a:bodyPr>
            <a:normAutofit/>
          </a:bodyPr>
          <a:lstStyle/>
          <a:p>
            <a:r>
              <a:rPr lang="en-US" dirty="0"/>
              <a:t>NAVIGATING R MARKDOWN</a:t>
            </a:r>
          </a:p>
        </p:txBody>
      </p:sp>
      <p:cxnSp>
        <p:nvCxnSpPr>
          <p:cNvPr id="6" name="Straight Connector 5">
            <a:extLst>
              <a:ext uri="{FF2B5EF4-FFF2-40B4-BE49-F238E27FC236}">
                <a16:creationId xmlns:a16="http://schemas.microsoft.com/office/drawing/2014/main" id="{7B98035A-A384-6647-8275-13FF96F64B8E}"/>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73A3DF7-6CDC-3443-B158-80169067D549}"/>
              </a:ext>
            </a:extLst>
          </p:cNvPr>
          <p:cNvPicPr>
            <a:picLocks noChangeAspect="1"/>
          </p:cNvPicPr>
          <p:nvPr/>
        </p:nvPicPr>
        <p:blipFill>
          <a:blip r:embed="rId2"/>
          <a:stretch>
            <a:fillRect/>
          </a:stretch>
        </p:blipFill>
        <p:spPr>
          <a:xfrm>
            <a:off x="311150" y="1979240"/>
            <a:ext cx="5490992" cy="3328128"/>
          </a:xfrm>
          <a:prstGeom prst="rect">
            <a:avLst/>
          </a:prstGeom>
        </p:spPr>
      </p:pic>
      <p:pic>
        <p:nvPicPr>
          <p:cNvPr id="18" name="Picture 17">
            <a:extLst>
              <a:ext uri="{FF2B5EF4-FFF2-40B4-BE49-F238E27FC236}">
                <a16:creationId xmlns:a16="http://schemas.microsoft.com/office/drawing/2014/main" id="{8C429CFF-BA58-9142-8A45-9EE0A1EDDB20}"/>
              </a:ext>
            </a:extLst>
          </p:cNvPr>
          <p:cNvPicPr>
            <a:picLocks noChangeAspect="1"/>
          </p:cNvPicPr>
          <p:nvPr/>
        </p:nvPicPr>
        <p:blipFill>
          <a:blip r:embed="rId3"/>
          <a:stretch>
            <a:fillRect/>
          </a:stretch>
        </p:blipFill>
        <p:spPr>
          <a:xfrm>
            <a:off x="6560120" y="1979240"/>
            <a:ext cx="5167759" cy="3328128"/>
          </a:xfrm>
          <a:prstGeom prst="rect">
            <a:avLst/>
          </a:prstGeom>
        </p:spPr>
      </p:pic>
      <p:sp>
        <p:nvSpPr>
          <p:cNvPr id="19" name="Oval 18">
            <a:extLst>
              <a:ext uri="{FF2B5EF4-FFF2-40B4-BE49-F238E27FC236}">
                <a16:creationId xmlns:a16="http://schemas.microsoft.com/office/drawing/2014/main" id="{E258D83F-F390-F043-AE66-70B5BB779835}"/>
              </a:ext>
            </a:extLst>
          </p:cNvPr>
          <p:cNvSpPr/>
          <p:nvPr/>
        </p:nvSpPr>
        <p:spPr>
          <a:xfrm>
            <a:off x="152400" y="4932218"/>
            <a:ext cx="2576945" cy="512618"/>
          </a:xfrm>
          <a:prstGeom prst="ellipse">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115166C-098A-FC41-891D-741B3D702F4D}"/>
              </a:ext>
            </a:extLst>
          </p:cNvPr>
          <p:cNvSpPr/>
          <p:nvPr/>
        </p:nvSpPr>
        <p:spPr>
          <a:xfrm>
            <a:off x="11180617" y="1879777"/>
            <a:ext cx="831273" cy="420604"/>
          </a:xfrm>
          <a:prstGeom prst="ellipse">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498ACAB-018B-C542-9C48-ABA77F164F92}"/>
              </a:ext>
            </a:extLst>
          </p:cNvPr>
          <p:cNvSpPr txBox="1"/>
          <p:nvPr/>
        </p:nvSpPr>
        <p:spPr>
          <a:xfrm>
            <a:off x="4870658" y="6120370"/>
            <a:ext cx="2450684" cy="584775"/>
          </a:xfrm>
          <a:prstGeom prst="rect">
            <a:avLst/>
          </a:prstGeom>
          <a:solidFill>
            <a:schemeClr val="accent2"/>
          </a:solidFill>
        </p:spPr>
        <p:txBody>
          <a:bodyPr wrap="square" rtlCol="0">
            <a:spAutoFit/>
          </a:bodyPr>
          <a:lstStyle/>
          <a:p>
            <a:pPr algn="ctr"/>
            <a:r>
              <a:rPr lang="en-US" sz="3200" b="1" dirty="0">
                <a:solidFill>
                  <a:schemeClr val="bg1"/>
                </a:solidFill>
                <a:latin typeface="Roboto" panose="02000000000000000000" pitchFamily="2" charset="0"/>
                <a:ea typeface="Roboto" panose="02000000000000000000" pitchFamily="2" charset="0"/>
                <a:cs typeface="Roboto Condensed" charset="0"/>
              </a:rPr>
              <a:t>Dollar signs</a:t>
            </a:r>
            <a:endParaRPr lang="en-US" sz="2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351648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249328-FA89-BC42-BCC9-43E01622DBE7}"/>
              </a:ext>
            </a:extLst>
          </p:cNvPr>
          <p:cNvSpPr>
            <a:spLocks noGrp="1"/>
          </p:cNvSpPr>
          <p:nvPr>
            <p:ph type="title"/>
          </p:nvPr>
        </p:nvSpPr>
        <p:spPr>
          <a:xfrm>
            <a:off x="0" y="2269791"/>
            <a:ext cx="12192000" cy="2280371"/>
          </a:xfrm>
        </p:spPr>
        <p:txBody>
          <a:bodyPr>
            <a:normAutofit/>
          </a:bodyPr>
          <a:lstStyle/>
          <a:p>
            <a:r>
              <a:rPr lang="en-US" dirty="0"/>
              <a:t>WHAT DOES IT MEAN TO CONTROL FOR THINGS?</a:t>
            </a:r>
            <a:endParaRPr lang="en-US" spc="1000" dirty="0"/>
          </a:p>
        </p:txBody>
      </p:sp>
      <p:sp>
        <p:nvSpPr>
          <p:cNvPr id="6" name="Rectangle 5">
            <a:extLst>
              <a:ext uri="{FF2B5EF4-FFF2-40B4-BE49-F238E27FC236}">
                <a16:creationId xmlns:a16="http://schemas.microsoft.com/office/drawing/2014/main" id="{101D5134-5849-D94B-AC4A-6D6E91A6E89E}"/>
              </a:ext>
            </a:extLst>
          </p:cNvPr>
          <p:cNvSpPr/>
          <p:nvPr/>
        </p:nvSpPr>
        <p:spPr>
          <a:xfrm>
            <a:off x="0" y="0"/>
            <a:ext cx="12192000" cy="7290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3F64D5-FB37-C54C-B206-79119037F4FA}"/>
              </a:ext>
            </a:extLst>
          </p:cNvPr>
          <p:cNvSpPr/>
          <p:nvPr/>
        </p:nvSpPr>
        <p:spPr>
          <a:xfrm>
            <a:off x="0" y="6128951"/>
            <a:ext cx="12192000" cy="7290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B214841-D5DB-874A-BAF2-124C80FC94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1786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716944-F103-CD44-ACCD-06E5187B665E}"/>
              </a:ext>
            </a:extLst>
          </p:cNvPr>
          <p:cNvSpPr>
            <a:spLocks noGrp="1"/>
          </p:cNvSpPr>
          <p:nvPr>
            <p:ph type="title"/>
          </p:nvPr>
        </p:nvSpPr>
        <p:spPr/>
        <p:txBody>
          <a:bodyPr/>
          <a:lstStyle/>
          <a:p>
            <a:r>
              <a:rPr lang="en-US" dirty="0"/>
              <a:t>SLIDERS AND SWITCHES</a:t>
            </a:r>
          </a:p>
        </p:txBody>
      </p:sp>
      <p:pic>
        <p:nvPicPr>
          <p:cNvPr id="3074" name="Picture 2" descr="Image result for sliding light switch">
            <a:extLst>
              <a:ext uri="{FF2B5EF4-FFF2-40B4-BE49-F238E27FC236}">
                <a16:creationId xmlns:a16="http://schemas.microsoft.com/office/drawing/2014/main" id="{8BDCC43D-927A-F546-9CB9-31D6CD44A2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046" r="29205"/>
          <a:stretch/>
        </p:blipFill>
        <p:spPr bwMode="auto">
          <a:xfrm>
            <a:off x="1167113" y="1621931"/>
            <a:ext cx="1269568" cy="15969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light switches">
            <a:extLst>
              <a:ext uri="{FF2B5EF4-FFF2-40B4-BE49-F238E27FC236}">
                <a16:creationId xmlns:a16="http://schemas.microsoft.com/office/drawing/2014/main" id="{F9E3DFB4-3223-904B-9F35-BEC518163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4152948"/>
            <a:ext cx="2981494" cy="21662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86D3508A-2EB5-EE4C-9300-8B9960F7160E}"/>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1C8C580-384F-6547-8665-9DB06AE9206A}"/>
              </a:ext>
            </a:extLst>
          </p:cNvPr>
          <p:cNvPicPr>
            <a:picLocks noChangeAspect="1"/>
          </p:cNvPicPr>
          <p:nvPr/>
        </p:nvPicPr>
        <p:blipFill>
          <a:blip r:embed="rId4"/>
          <a:stretch>
            <a:fillRect/>
          </a:stretch>
        </p:blipFill>
        <p:spPr>
          <a:xfrm>
            <a:off x="3886200" y="2142845"/>
            <a:ext cx="6768523" cy="466064"/>
          </a:xfrm>
          <a:prstGeom prst="rect">
            <a:avLst/>
          </a:prstGeom>
        </p:spPr>
      </p:pic>
      <p:pic>
        <p:nvPicPr>
          <p:cNvPr id="3" name="Picture 2">
            <a:extLst>
              <a:ext uri="{FF2B5EF4-FFF2-40B4-BE49-F238E27FC236}">
                <a16:creationId xmlns:a16="http://schemas.microsoft.com/office/drawing/2014/main" id="{BB4F2593-1831-E34D-993B-8E952CA2DD72}"/>
              </a:ext>
            </a:extLst>
          </p:cNvPr>
          <p:cNvPicPr>
            <a:picLocks noChangeAspect="1"/>
          </p:cNvPicPr>
          <p:nvPr/>
        </p:nvPicPr>
        <p:blipFill>
          <a:blip r:embed="rId5"/>
          <a:stretch>
            <a:fillRect/>
          </a:stretch>
        </p:blipFill>
        <p:spPr>
          <a:xfrm>
            <a:off x="3886200" y="4739363"/>
            <a:ext cx="7754687" cy="993411"/>
          </a:xfrm>
          <a:prstGeom prst="rect">
            <a:avLst/>
          </a:prstGeom>
        </p:spPr>
      </p:pic>
    </p:spTree>
    <p:extLst>
      <p:ext uri="{BB962C8B-B14F-4D97-AF65-F5344CB8AC3E}">
        <p14:creationId xmlns:p14="http://schemas.microsoft.com/office/powerpoint/2010/main" val="182363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13DA-2B01-0D4F-B6E9-8C73C2BBAD79}"/>
              </a:ext>
            </a:extLst>
          </p:cNvPr>
          <p:cNvSpPr>
            <a:spLocks noGrp="1"/>
          </p:cNvSpPr>
          <p:nvPr>
            <p:ph type="title"/>
          </p:nvPr>
        </p:nvSpPr>
        <p:spPr/>
        <p:txBody>
          <a:bodyPr/>
          <a:lstStyle/>
          <a:p>
            <a:r>
              <a:rPr lang="en-US" dirty="0"/>
              <a:t>ALL AT ONCE!</a:t>
            </a:r>
          </a:p>
        </p:txBody>
      </p:sp>
      <p:cxnSp>
        <p:nvCxnSpPr>
          <p:cNvPr id="3" name="Straight Connector 2">
            <a:extLst>
              <a:ext uri="{FF2B5EF4-FFF2-40B4-BE49-F238E27FC236}">
                <a16:creationId xmlns:a16="http://schemas.microsoft.com/office/drawing/2014/main" id="{99EE3B85-8D0B-0B45-B736-2D1F4D09BF5A}"/>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2" descr="Image result for multiple light switch dimmer">
            <a:extLst>
              <a:ext uri="{FF2B5EF4-FFF2-40B4-BE49-F238E27FC236}">
                <a16:creationId xmlns:a16="http://schemas.microsoft.com/office/drawing/2014/main" id="{86142361-9CB1-1840-8B12-6067C6286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665482"/>
            <a:ext cx="3193473" cy="239510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music technology guitar key electronic button switch board electronics audio synthesizer musical keyboard electronic instrument analog synthesizer mixing console">
            <a:extLst>
              <a:ext uri="{FF2B5EF4-FFF2-40B4-BE49-F238E27FC236}">
                <a16:creationId xmlns:a16="http://schemas.microsoft.com/office/drawing/2014/main" id="{CB3DE6F9-A188-8B42-837A-424790445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809" y="3665482"/>
            <a:ext cx="3591791" cy="23945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F21859F-3E95-B244-B96A-48D4634726FF}"/>
              </a:ext>
            </a:extLst>
          </p:cNvPr>
          <p:cNvPicPr>
            <a:picLocks noChangeAspect="1"/>
          </p:cNvPicPr>
          <p:nvPr/>
        </p:nvPicPr>
        <p:blipFill>
          <a:blip r:embed="rId4"/>
          <a:stretch>
            <a:fillRect/>
          </a:stretch>
        </p:blipFill>
        <p:spPr>
          <a:xfrm>
            <a:off x="390368" y="1700087"/>
            <a:ext cx="11411263" cy="1119423"/>
          </a:xfrm>
          <a:prstGeom prst="rect">
            <a:avLst/>
          </a:prstGeom>
        </p:spPr>
      </p:pic>
    </p:spTree>
    <p:extLst>
      <p:ext uri="{BB962C8B-B14F-4D97-AF65-F5344CB8AC3E}">
        <p14:creationId xmlns:p14="http://schemas.microsoft.com/office/powerpoint/2010/main" val="223228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A9542-8DBB-7C47-B807-33471E040016}"/>
              </a:ext>
            </a:extLst>
          </p:cNvPr>
          <p:cNvSpPr>
            <a:spLocks noGrp="1"/>
          </p:cNvSpPr>
          <p:nvPr>
            <p:ph type="title"/>
          </p:nvPr>
        </p:nvSpPr>
        <p:spPr/>
        <p:txBody>
          <a:bodyPr/>
          <a:lstStyle/>
          <a:p>
            <a:r>
              <a:rPr lang="en-US" dirty="0"/>
              <a:t>FILTERING OUT VARIATION</a:t>
            </a:r>
          </a:p>
        </p:txBody>
      </p:sp>
      <p:cxnSp>
        <p:nvCxnSpPr>
          <p:cNvPr id="3" name="Straight Connector 2">
            <a:extLst>
              <a:ext uri="{FF2B5EF4-FFF2-40B4-BE49-F238E27FC236}">
                <a16:creationId xmlns:a16="http://schemas.microsoft.com/office/drawing/2014/main" id="{A3D03FBB-1A96-834E-B34F-2B80208070D7}"/>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102A13C-D99A-8244-BE77-660221DCFA27}"/>
              </a:ext>
            </a:extLst>
          </p:cNvPr>
          <p:cNvSpPr txBox="1"/>
          <p:nvPr/>
        </p:nvSpPr>
        <p:spPr>
          <a:xfrm>
            <a:off x="1459584" y="1485900"/>
            <a:ext cx="9272831" cy="1569660"/>
          </a:xfrm>
          <a:prstGeom prst="rect">
            <a:avLst/>
          </a:prstGeom>
          <a:solidFill>
            <a:schemeClr val="accent3"/>
          </a:solid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Roboto Condensed" charset="0"/>
              </a:rPr>
              <a:t>Each x in the model explains some portion of the variation in y</a:t>
            </a:r>
            <a:endParaRPr lang="en-US" sz="3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5" name="TextBox 4">
            <a:extLst>
              <a:ext uri="{FF2B5EF4-FFF2-40B4-BE49-F238E27FC236}">
                <a16:creationId xmlns:a16="http://schemas.microsoft.com/office/drawing/2014/main" id="{4E336DA8-7F86-784B-BB60-FC7B7E811D75}"/>
              </a:ext>
            </a:extLst>
          </p:cNvPr>
          <p:cNvSpPr txBox="1"/>
          <p:nvPr/>
        </p:nvSpPr>
        <p:spPr>
          <a:xfrm>
            <a:off x="2919844" y="3429000"/>
            <a:ext cx="6352309" cy="1077218"/>
          </a:xfrm>
          <a:prstGeom prst="rect">
            <a:avLst/>
          </a:prstGeom>
          <a:solidFill>
            <a:schemeClr val="accent3">
              <a:lumMod val="20000"/>
              <a:lumOff val="80000"/>
            </a:schemeClr>
          </a:solidFill>
        </p:spPr>
        <p:txBody>
          <a:bodyPr wrap="square" rtlCol="0">
            <a:spAutoFit/>
          </a:bodyPr>
          <a:lstStyle/>
          <a:p>
            <a:pPr algn="ctr"/>
            <a:r>
              <a:rPr lang="en-US" sz="3200" dirty="0">
                <a:solidFill>
                  <a:schemeClr val="accent3"/>
                </a:solidFill>
                <a:latin typeface="Roboto Light" panose="02000000000000000000" pitchFamily="2" charset="0"/>
                <a:ea typeface="Roboto Light" panose="02000000000000000000" pitchFamily="2" charset="0"/>
                <a:cs typeface="Roboto Condensed" charset="0"/>
              </a:rPr>
              <a:t>This will often change the simple regression coefficients</a:t>
            </a:r>
            <a:endParaRPr lang="en-US" sz="2000" baseline="-25000" dirty="0">
              <a:solidFill>
                <a:schemeClr val="accent3"/>
              </a:solidFill>
              <a:latin typeface="Roboto Light" panose="02000000000000000000" pitchFamily="2" charset="0"/>
              <a:ea typeface="Roboto Light" panose="02000000000000000000" pitchFamily="2" charset="0"/>
              <a:cs typeface="Roboto Condensed" charset="0"/>
            </a:endParaRPr>
          </a:p>
        </p:txBody>
      </p:sp>
      <p:sp>
        <p:nvSpPr>
          <p:cNvPr id="6" name="TextBox 5">
            <a:extLst>
              <a:ext uri="{FF2B5EF4-FFF2-40B4-BE49-F238E27FC236}">
                <a16:creationId xmlns:a16="http://schemas.microsoft.com/office/drawing/2014/main" id="{63F6C8FD-D03B-7143-A23D-9D991D4EBCFA}"/>
              </a:ext>
            </a:extLst>
          </p:cNvPr>
          <p:cNvSpPr txBox="1"/>
          <p:nvPr/>
        </p:nvSpPr>
        <p:spPr>
          <a:xfrm>
            <a:off x="2919843" y="4703095"/>
            <a:ext cx="6352309" cy="1569660"/>
          </a:xfrm>
          <a:prstGeom prst="rect">
            <a:avLst/>
          </a:prstGeom>
          <a:solidFill>
            <a:schemeClr val="accent3">
              <a:lumMod val="20000"/>
              <a:lumOff val="80000"/>
            </a:schemeClr>
          </a:solidFill>
        </p:spPr>
        <p:txBody>
          <a:bodyPr wrap="square" rtlCol="0">
            <a:spAutoFit/>
          </a:bodyPr>
          <a:lstStyle/>
          <a:p>
            <a:pPr algn="ctr"/>
            <a:r>
              <a:rPr lang="en-US" sz="3200" dirty="0">
                <a:solidFill>
                  <a:schemeClr val="accent3"/>
                </a:solidFill>
                <a:latin typeface="Roboto Light" panose="02000000000000000000" pitchFamily="2" charset="0"/>
                <a:ea typeface="Roboto Light" panose="02000000000000000000" pitchFamily="2" charset="0"/>
                <a:cs typeface="Roboto Condensed" charset="0"/>
              </a:rPr>
              <a:t>Interpretation is a little trickier, since you can only ever move </a:t>
            </a:r>
            <a:r>
              <a:rPr lang="en-US" sz="3200" b="1" dirty="0">
                <a:solidFill>
                  <a:schemeClr val="accent3"/>
                </a:solidFill>
                <a:latin typeface="Roboto" panose="02000000000000000000" pitchFamily="2" charset="0"/>
                <a:ea typeface="Roboto" panose="02000000000000000000" pitchFamily="2" charset="0"/>
                <a:cs typeface="Roboto Condensed" charset="0"/>
              </a:rPr>
              <a:t>one</a:t>
            </a:r>
            <a:r>
              <a:rPr lang="en-US" sz="3200" dirty="0">
                <a:solidFill>
                  <a:schemeClr val="accent3"/>
                </a:solidFill>
                <a:latin typeface="Roboto Light" panose="02000000000000000000" pitchFamily="2" charset="0"/>
                <a:ea typeface="Roboto Light" panose="02000000000000000000" pitchFamily="2" charset="0"/>
                <a:cs typeface="Roboto Condensed" charset="0"/>
              </a:rPr>
              <a:t> switch or slider (or variable)</a:t>
            </a:r>
            <a:endParaRPr lang="en-US" sz="2000" baseline="-25000" dirty="0">
              <a:solidFill>
                <a:schemeClr val="accent3"/>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36557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theme/theme1.xml><?xml version="1.0" encoding="utf-8"?>
<a:theme xmlns:a="http://schemas.openxmlformats.org/drawingml/2006/main" name="Office Theme">
  <a:themeElements>
    <a:clrScheme name="October Roads 1">
      <a:dk1>
        <a:srgbClr val="4D4D4D"/>
      </a:dk1>
      <a:lt1>
        <a:srgbClr val="FFFFFF"/>
      </a:lt1>
      <a:dk2>
        <a:srgbClr val="44546A"/>
      </a:dk2>
      <a:lt2>
        <a:srgbClr val="E7E6E6"/>
      </a:lt2>
      <a:accent1>
        <a:srgbClr val="6CB9DC"/>
      </a:accent1>
      <a:accent2>
        <a:srgbClr val="821F29"/>
      </a:accent2>
      <a:accent3>
        <a:srgbClr val="D46600"/>
      </a:accent3>
      <a:accent4>
        <a:srgbClr val="7D4A04"/>
      </a:accent4>
      <a:accent5>
        <a:srgbClr val="ADBD06"/>
      </a:accent5>
      <a:accent6>
        <a:srgbClr val="F6E03E"/>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4559</TotalTime>
  <Words>1101</Words>
  <Application>Microsoft Macintosh PowerPoint</Application>
  <PresentationFormat>Widescreen</PresentationFormat>
  <Paragraphs>326</Paragraphs>
  <Slides>38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Avenir Next Demi Bold</vt:lpstr>
      <vt:lpstr>Calibri</vt:lpstr>
      <vt:lpstr>Consolas</vt:lpstr>
      <vt:lpstr>Roboto</vt:lpstr>
      <vt:lpstr>Roboto Condensed</vt:lpstr>
      <vt:lpstr>Roboto Light</vt:lpstr>
      <vt:lpstr>Office Theme</vt:lpstr>
      <vt:lpstr>REGRESSION DIAGNOSTICS AND PREDICTIONS</vt:lpstr>
      <vt:lpstr>PLAN FOR TODAY</vt:lpstr>
      <vt:lpstr>MISCELLANEA</vt:lpstr>
      <vt:lpstr>UPCOMING THINGS</vt:lpstr>
      <vt:lpstr>NAVIGATING R MARKDOWN</vt:lpstr>
      <vt:lpstr>WHAT DOES IT MEAN TO CONTROL FOR THINGS?</vt:lpstr>
      <vt:lpstr>SLIDERS AND SWITCHES</vt:lpstr>
      <vt:lpstr>ALL AT ONCE!</vt:lpstr>
      <vt:lpstr>FILTERING OUT VARIATION</vt:lpstr>
      <vt:lpstr>TAXES ~ KIDS &amp; TAXES ~ STATE</vt:lpstr>
      <vt:lpstr>BOTH AT THE SAME TIME</vt:lpstr>
      <vt:lpstr>WHY CONTROL?</vt:lpstr>
      <vt:lpstr>PowerPoint Presentation</vt:lpstr>
      <vt:lpstr>PowerPoint Presentation</vt:lpstr>
      <vt:lpstr>PowerPoint Presentation</vt:lpstr>
      <vt:lpstr>PowerPoint Presentation</vt:lpstr>
      <vt:lpstr>HOW DO WE KNOW IF A MODEL IS GOOD?</vt:lpstr>
      <vt:lpstr>WHICH VARIABLES TO INCLUDE?</vt:lpstr>
      <vt:lpstr>WHAT COUNTS AS “BEST”?</vt:lpstr>
      <vt:lpstr>TEMPLATE FOR R²</vt:lpstr>
      <vt:lpstr>HOW TO FIND IT</vt:lpstr>
      <vt:lpstr>CORRELATION AND R²</vt:lpstr>
      <vt:lpstr>LIMITS OF R²</vt:lpstr>
      <vt:lpstr>ADJUSTED R²</vt:lpstr>
      <vt:lpstr>TEMPLATE FOR ADJUSTED R²</vt:lpstr>
      <vt:lpstr>HOW TO FIND IT</vt:lpstr>
      <vt:lpstr>MODEL SELECTION</vt:lpstr>
      <vt:lpstr>GENERAL GUIDELINES</vt:lpstr>
      <vt:lpstr>PowerPoint Presentation</vt:lpstr>
      <vt:lpstr>CHOOSING VARIABLES</vt:lpstr>
      <vt:lpstr>INTERPRETATION PRACTICE</vt:lpstr>
      <vt:lpstr>ELECTIONS</vt:lpstr>
      <vt:lpstr>FOLLOW ALONG IN R</vt:lpstr>
      <vt:lpstr>MAKING PREDICTIONS</vt:lpstr>
      <vt:lpstr>HOW TO PREDICT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Andrew Heiss</dc:creator>
  <cp:lastModifiedBy>Andrew Heiss</cp:lastModifiedBy>
  <cp:revision>198</cp:revision>
  <cp:lastPrinted>2018-10-26T01:01:51Z</cp:lastPrinted>
  <dcterms:created xsi:type="dcterms:W3CDTF">2018-09-04T16:36:47Z</dcterms:created>
  <dcterms:modified xsi:type="dcterms:W3CDTF">2018-10-26T01:02:08Z</dcterms:modified>
</cp:coreProperties>
</file>