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78" r:id="rId3"/>
    <p:sldId id="267" r:id="rId4"/>
    <p:sldId id="496" r:id="rId5"/>
    <p:sldId id="489" r:id="rId6"/>
    <p:sldId id="491" r:id="rId7"/>
    <p:sldId id="493" r:id="rId8"/>
    <p:sldId id="490" r:id="rId9"/>
    <p:sldId id="494" r:id="rId10"/>
    <p:sldId id="495" r:id="rId11"/>
    <p:sldId id="492" r:id="rId12"/>
    <p:sldId id="497" r:id="rId13"/>
    <p:sldId id="498" r:id="rId14"/>
    <p:sldId id="268" r:id="rId15"/>
    <p:sldId id="499" r:id="rId16"/>
    <p:sldId id="500" r:id="rId17"/>
    <p:sldId id="501" r:id="rId18"/>
    <p:sldId id="502" r:id="rId19"/>
    <p:sldId id="503" r:id="rId20"/>
    <p:sldId id="504" r:id="rId21"/>
    <p:sldId id="328" r:id="rId22"/>
    <p:sldId id="461" r:id="rId23"/>
    <p:sldId id="506" r:id="rId24"/>
    <p:sldId id="507" r:id="rId25"/>
    <p:sldId id="508" r:id="rId26"/>
    <p:sldId id="460" r:id="rId27"/>
    <p:sldId id="510" r:id="rId28"/>
    <p:sldId id="509" r:id="rId29"/>
    <p:sldId id="511" r:id="rId30"/>
    <p:sldId id="512" r:id="rId31"/>
    <p:sldId id="513" r:id="rId32"/>
    <p:sldId id="514" r:id="rId33"/>
    <p:sldId id="515" r:id="rId34"/>
    <p:sldId id="516" r:id="rId35"/>
    <p:sldId id="517" r:id="rId36"/>
    <p:sldId id="518" r:id="rId37"/>
    <p:sldId id="519" r:id="rId38"/>
    <p:sldId id="520" r:id="rId39"/>
    <p:sldId id="488" r:id="rId40"/>
    <p:sldId id="522" r:id="rId41"/>
    <p:sldId id="524" r:id="rId42"/>
    <p:sldId id="523" r:id="rId43"/>
    <p:sldId id="525" r:id="rId44"/>
    <p:sldId id="526" r:id="rId45"/>
    <p:sldId id="527" r:id="rId46"/>
    <p:sldId id="528" r:id="rId47"/>
    <p:sldId id="455" r:id="rId48"/>
    <p:sldId id="529" r:id="rId49"/>
    <p:sldId id="530" r:id="rId50"/>
    <p:sldId id="531" r:id="rId51"/>
    <p:sldId id="532" r:id="rId52"/>
    <p:sldId id="5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184" userDrawn="1">
          <p15:clr>
            <a:srgbClr val="A4A3A4"/>
          </p15:clr>
        </p15:guide>
        <p15:guide id="6"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35"/>
    <p:restoredTop sz="88924"/>
  </p:normalViewPr>
  <p:slideViewPr>
    <p:cSldViewPr snapToGrid="0" snapToObjects="1" showGuides="1">
      <p:cViewPr varScale="1">
        <p:scale>
          <a:sx n="69" d="100"/>
          <a:sy n="69" d="100"/>
        </p:scale>
        <p:origin x="200" y="680"/>
      </p:cViewPr>
      <p:guideLst>
        <p:guide orient="horz" pos="2184"/>
        <p:guide pos="3840"/>
      </p:guideLst>
    </p:cSldViewPr>
  </p:slideViewPr>
  <p:outlineViewPr>
    <p:cViewPr>
      <p:scale>
        <a:sx n="33" d="100"/>
        <a:sy n="33" d="100"/>
      </p:scale>
      <p:origin x="0" y="-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3CFF2-8481-F64E-BB35-683174E1F864}"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AF9C3-6898-734B-B094-6E43BB7752D7}" type="slidenum">
              <a:rPr lang="en-US" smtClean="0"/>
              <a:t>‹#›</a:t>
            </a:fld>
            <a:endParaRPr lang="en-US"/>
          </a:p>
        </p:txBody>
      </p:sp>
    </p:spTree>
    <p:extLst>
      <p:ext uri="{BB962C8B-B14F-4D97-AF65-F5344CB8AC3E}">
        <p14:creationId xmlns:p14="http://schemas.microsoft.com/office/powerpoint/2010/main" val="112310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1</a:t>
            </a:fld>
            <a:endParaRPr lang="en-US"/>
          </a:p>
        </p:txBody>
      </p:sp>
    </p:spTree>
    <p:extLst>
      <p:ext uri="{BB962C8B-B14F-4D97-AF65-F5344CB8AC3E}">
        <p14:creationId xmlns:p14="http://schemas.microsoft.com/office/powerpoint/2010/main" val="384721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big enough shovel, you only need one repetition. And this is what happens in real life anyway. You run one study, collect one set of data, field one poll and make sure it’s big enough to be a good enough guess of the population</a:t>
            </a:r>
          </a:p>
        </p:txBody>
      </p:sp>
      <p:sp>
        <p:nvSpPr>
          <p:cNvPr id="4" name="Slide Number Placeholder 3"/>
          <p:cNvSpPr>
            <a:spLocks noGrp="1"/>
          </p:cNvSpPr>
          <p:nvPr>
            <p:ph type="sldNum" sz="quarter" idx="5"/>
          </p:nvPr>
        </p:nvSpPr>
        <p:spPr/>
        <p:txBody>
          <a:bodyPr/>
          <a:lstStyle/>
          <a:p>
            <a:fld id="{5EFAF9C3-6898-734B-B094-6E43BB7752D7}" type="slidenum">
              <a:rPr lang="en-US" smtClean="0"/>
              <a:t>13</a:t>
            </a:fld>
            <a:endParaRPr lang="en-US"/>
          </a:p>
        </p:txBody>
      </p:sp>
    </p:spTree>
    <p:extLst>
      <p:ext uri="{BB962C8B-B14F-4D97-AF65-F5344CB8AC3E}">
        <p14:creationId xmlns:p14="http://schemas.microsoft.com/office/powerpoint/2010/main" val="179629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22</a:t>
            </a:fld>
            <a:endParaRPr lang="en-US"/>
          </a:p>
        </p:txBody>
      </p:sp>
    </p:spTree>
    <p:extLst>
      <p:ext uri="{BB962C8B-B14F-4D97-AF65-F5344CB8AC3E}">
        <p14:creationId xmlns:p14="http://schemas.microsoft.com/office/powerpoint/2010/main" val="229537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23</a:t>
            </a:fld>
            <a:endParaRPr lang="en-US"/>
          </a:p>
        </p:txBody>
      </p:sp>
    </p:spTree>
    <p:extLst>
      <p:ext uri="{BB962C8B-B14F-4D97-AF65-F5344CB8AC3E}">
        <p14:creationId xmlns:p14="http://schemas.microsoft.com/office/powerpoint/2010/main" val="323714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43</a:t>
            </a:fld>
            <a:endParaRPr lang="en-US"/>
          </a:p>
        </p:txBody>
      </p:sp>
    </p:spTree>
    <p:extLst>
      <p:ext uri="{BB962C8B-B14F-4D97-AF65-F5344CB8AC3E}">
        <p14:creationId xmlns:p14="http://schemas.microsoft.com/office/powerpoint/2010/main" val="423304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F9C3-6898-734B-B094-6E43BB7752D7}" type="slidenum">
              <a:rPr lang="en-US" smtClean="0"/>
              <a:t>44</a:t>
            </a:fld>
            <a:endParaRPr lang="en-US"/>
          </a:p>
        </p:txBody>
      </p:sp>
    </p:spTree>
    <p:extLst>
      <p:ext uri="{BB962C8B-B14F-4D97-AF65-F5344CB8AC3E}">
        <p14:creationId xmlns:p14="http://schemas.microsoft.com/office/powerpoint/2010/main" val="84237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9FB-647F-5B42-BB71-6678A7C72A77}"/>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1CC16A60-E973-DA44-AA69-0835EDAA0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9183C-DB08-9348-8491-8FA4465A5155}"/>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5" name="Footer Placeholder 4">
            <a:extLst>
              <a:ext uri="{FF2B5EF4-FFF2-40B4-BE49-F238E27FC236}">
                <a16:creationId xmlns:a16="http://schemas.microsoft.com/office/drawing/2014/main" id="{08C2206A-82C5-3F42-ABB3-4076B52051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7D57B5-D232-984F-A9D0-AC3A5CF2D928}"/>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0717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665F-3384-7A45-9951-0790F77C5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3B5DE1-6311-4643-9C87-E5487B64AF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9B0C2-547A-BE40-884F-A36EA6987B27}"/>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5" name="Footer Placeholder 4">
            <a:extLst>
              <a:ext uri="{FF2B5EF4-FFF2-40B4-BE49-F238E27FC236}">
                <a16:creationId xmlns:a16="http://schemas.microsoft.com/office/drawing/2014/main" id="{ACB75410-786E-3947-8C5F-822A8DA35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BCDF5-CA6D-624D-AE0F-2E946AC7EAF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416761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E679C-D989-0F44-B0A9-6C1C84DD3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2184A-5D98-5044-AF5B-A368B6E7E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2E300-C64C-404D-B31A-DD02C3B151AA}"/>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5" name="Footer Placeholder 4">
            <a:extLst>
              <a:ext uri="{FF2B5EF4-FFF2-40B4-BE49-F238E27FC236}">
                <a16:creationId xmlns:a16="http://schemas.microsoft.com/office/drawing/2014/main" id="{E74B10F7-07F8-9145-88F8-4EFDF4878E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DCCDD6-96E2-1B47-AB47-FCA0BD3F3C80}"/>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8786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9BC6-9FB0-AD44-B8A4-E41C10883536}"/>
              </a:ext>
            </a:extLst>
          </p:cNvPr>
          <p:cNvSpPr>
            <a:spLocks noGrp="1"/>
          </p:cNvSpPr>
          <p:nvPr>
            <p:ph type="title"/>
          </p:nvPr>
        </p:nvSpPr>
        <p:spPr>
          <a:xfrm>
            <a:off x="838200" y="152855"/>
            <a:ext cx="10515600" cy="912016"/>
          </a:xfrm>
        </p:spPr>
        <p:txBody>
          <a:bodyPr/>
          <a:lstStyle>
            <a:lvl1pPr algn="ctr">
              <a:defRPr spc="10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5F24CB0D-1F9A-9842-83A4-2C4C091722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6115C-655E-2542-AEC6-E216122EFA9B}"/>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5" name="Footer Placeholder 4">
            <a:extLst>
              <a:ext uri="{FF2B5EF4-FFF2-40B4-BE49-F238E27FC236}">
                <a16:creationId xmlns:a16="http://schemas.microsoft.com/office/drawing/2014/main" id="{8F2A8217-00F3-9A42-9F49-A3EA991F27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D8CA51-12CE-8044-A567-6E3E90716E5C}"/>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20083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29CE-0379-1341-9CBB-CEB13F0991F7}"/>
              </a:ext>
            </a:extLst>
          </p:cNvPr>
          <p:cNvSpPr>
            <a:spLocks noGrp="1"/>
          </p:cNvSpPr>
          <p:nvPr>
            <p:ph type="title"/>
          </p:nvPr>
        </p:nvSpPr>
        <p:spPr>
          <a:xfrm>
            <a:off x="831850" y="1709738"/>
            <a:ext cx="10515600" cy="2852737"/>
          </a:xfrm>
        </p:spPr>
        <p:txBody>
          <a:bodyPr anchor="b"/>
          <a:lstStyle>
            <a:lvl1pPr algn="ctr">
              <a:defRPr sz="6000" spc="1000" baseline="0"/>
            </a:lvl1pPr>
          </a:lstStyle>
          <a:p>
            <a:r>
              <a:rPr lang="en-US" dirty="0"/>
              <a:t>Click to edit Master title style</a:t>
            </a:r>
          </a:p>
        </p:txBody>
      </p:sp>
      <p:sp>
        <p:nvSpPr>
          <p:cNvPr id="3" name="Text Placeholder 2">
            <a:extLst>
              <a:ext uri="{FF2B5EF4-FFF2-40B4-BE49-F238E27FC236}">
                <a16:creationId xmlns:a16="http://schemas.microsoft.com/office/drawing/2014/main" id="{B49DFFDD-BAB5-5F4F-9F50-9FDF32E03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93B167-299A-9D46-AE80-2B9C66994E4B}"/>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5" name="Footer Placeholder 4">
            <a:extLst>
              <a:ext uri="{FF2B5EF4-FFF2-40B4-BE49-F238E27FC236}">
                <a16:creationId xmlns:a16="http://schemas.microsoft.com/office/drawing/2014/main" id="{E3257FC7-61ED-4B44-9800-9CE620F533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361BC99-BDAA-4241-B072-55FA33A3E8A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01702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12F2-5A6C-074C-897F-DB0535B88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8D40F-ABC7-CF4F-B6DB-BEF517581D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FD94A7-9423-2749-ACF2-2975782A24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FD6FF-1C3D-8044-A4B3-A1298EE75691}"/>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6" name="Footer Placeholder 5">
            <a:extLst>
              <a:ext uri="{FF2B5EF4-FFF2-40B4-BE49-F238E27FC236}">
                <a16:creationId xmlns:a16="http://schemas.microsoft.com/office/drawing/2014/main" id="{79FA9E8F-D343-7C4B-AD83-0F9A710DDA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9D94DC-0B04-3846-A3B3-E97E7C3E894E}"/>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61552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4463-E4D1-2845-B03C-1AEBAD483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0ECC8-19D0-7246-9491-9BFA58A0F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84CF99-BBFB-D74C-859B-32BFD916D6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575A12-FB6D-974E-8592-D62ECE69A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59445D-9A21-8040-9A39-AEF1BAA40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967B4-66A8-C242-978E-B400333B5D7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8" name="Footer Placeholder 7">
            <a:extLst>
              <a:ext uri="{FF2B5EF4-FFF2-40B4-BE49-F238E27FC236}">
                <a16:creationId xmlns:a16="http://schemas.microsoft.com/office/drawing/2014/main" id="{35788E44-0F95-F143-95A4-60C62F0204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EB78237-AC9E-4F4F-8DE7-579833E4C125}"/>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3479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64C1-D2C4-8B47-86B3-6EE0BEE547EC}"/>
              </a:ext>
            </a:extLst>
          </p:cNvPr>
          <p:cNvSpPr>
            <a:spLocks noGrp="1"/>
          </p:cNvSpPr>
          <p:nvPr>
            <p:ph type="title"/>
          </p:nvPr>
        </p:nvSpPr>
        <p:spPr>
          <a:xfrm>
            <a:off x="838200" y="152855"/>
            <a:ext cx="10515600" cy="912016"/>
          </a:xfrm>
        </p:spPr>
        <p:txBody>
          <a:bodyPr/>
          <a:lstStyle>
            <a:lvl1pPr algn="ctr">
              <a:defRPr spc="1000" baseline="0"/>
            </a:lvl1pPr>
          </a:lstStyle>
          <a:p>
            <a:r>
              <a:rPr lang="en-US" dirty="0"/>
              <a:t>Click to edit Master title style</a:t>
            </a:r>
          </a:p>
        </p:txBody>
      </p:sp>
      <p:sp>
        <p:nvSpPr>
          <p:cNvPr id="3" name="Date Placeholder 2">
            <a:extLst>
              <a:ext uri="{FF2B5EF4-FFF2-40B4-BE49-F238E27FC236}">
                <a16:creationId xmlns:a16="http://schemas.microsoft.com/office/drawing/2014/main" id="{1144DE19-C222-2644-9E14-F7EA9155377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4" name="Footer Placeholder 3">
            <a:extLst>
              <a:ext uri="{FF2B5EF4-FFF2-40B4-BE49-F238E27FC236}">
                <a16:creationId xmlns:a16="http://schemas.microsoft.com/office/drawing/2014/main" id="{79C4EDF1-97E4-9B46-998C-2EA686A55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8007792-E6B8-9E4C-BAB7-7152072A63A4}"/>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314410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D06CB-330E-1948-B926-37B62CACC21C}"/>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3" name="Footer Placeholder 2">
            <a:extLst>
              <a:ext uri="{FF2B5EF4-FFF2-40B4-BE49-F238E27FC236}">
                <a16:creationId xmlns:a16="http://schemas.microsoft.com/office/drawing/2014/main" id="{BF6EA2E1-690E-6645-9B3D-5E4D82BB64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5892284-6B2B-E94B-8263-2914264EE490}"/>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06074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D656-6F15-EA40-B8EB-427F3E02B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80D54-971D-AA4E-ABC6-0255C3936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F1F86-F6B5-CF48-8B76-147355882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3AC1D1-C9CA-3C43-8042-8B7E81324228}"/>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6" name="Footer Placeholder 5">
            <a:extLst>
              <a:ext uri="{FF2B5EF4-FFF2-40B4-BE49-F238E27FC236}">
                <a16:creationId xmlns:a16="http://schemas.microsoft.com/office/drawing/2014/main" id="{5A3A70AF-B059-6F49-AF45-53BBD83D45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0231AD0-700C-1442-92D3-6D6BBF328AB8}"/>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161324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158B-11B1-F747-8C3F-025C252F9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A4110-BB27-0344-9EB7-EFB1C130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AF373-2CBE-9248-87C6-BF9503ED7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C1CB9-8661-284C-80C9-A275EDC9A22F}"/>
              </a:ext>
            </a:extLst>
          </p:cNvPr>
          <p:cNvSpPr>
            <a:spLocks noGrp="1"/>
          </p:cNvSpPr>
          <p:nvPr>
            <p:ph type="dt" sz="half" idx="10"/>
          </p:nvPr>
        </p:nvSpPr>
        <p:spPr>
          <a:xfrm>
            <a:off x="838200" y="6356350"/>
            <a:ext cx="2743200" cy="365125"/>
          </a:xfrm>
          <a:prstGeom prst="rect">
            <a:avLst/>
          </a:prstGeom>
        </p:spPr>
        <p:txBody>
          <a:bodyPr/>
          <a:lstStyle/>
          <a:p>
            <a:fld id="{93B42CE1-1E40-A04B-997C-97A4ECE655DB}" type="datetimeFigureOut">
              <a:rPr lang="en-US" smtClean="0"/>
              <a:t>11/8/18</a:t>
            </a:fld>
            <a:endParaRPr lang="en-US"/>
          </a:p>
        </p:txBody>
      </p:sp>
      <p:sp>
        <p:nvSpPr>
          <p:cNvPr id="6" name="Footer Placeholder 5">
            <a:extLst>
              <a:ext uri="{FF2B5EF4-FFF2-40B4-BE49-F238E27FC236}">
                <a16:creationId xmlns:a16="http://schemas.microsoft.com/office/drawing/2014/main" id="{D0CE6D28-9903-7D4A-8EE6-66C799BC79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B943A36-A8D0-F444-953E-55D31ECDB9BD}"/>
              </a:ext>
            </a:extLst>
          </p:cNvPr>
          <p:cNvSpPr>
            <a:spLocks noGrp="1"/>
          </p:cNvSpPr>
          <p:nvPr>
            <p:ph type="sldNum" sz="quarter" idx="12"/>
          </p:nvPr>
        </p:nvSpPr>
        <p:spPr>
          <a:xfrm>
            <a:off x="8610600" y="6356350"/>
            <a:ext cx="2743200" cy="365125"/>
          </a:xfrm>
          <a:prstGeom prst="rect">
            <a:avLst/>
          </a:prstGeom>
        </p:spPr>
        <p:txBody>
          <a:bodyPr/>
          <a:lstStyle/>
          <a:p>
            <a:fld id="{97D1B5A7-038C-D043-90C7-5973CB4AAEB1}" type="slidenum">
              <a:rPr lang="en-US" smtClean="0"/>
              <a:t>‹#›</a:t>
            </a:fld>
            <a:endParaRPr lang="en-US"/>
          </a:p>
        </p:txBody>
      </p:sp>
    </p:spTree>
    <p:extLst>
      <p:ext uri="{BB962C8B-B14F-4D97-AF65-F5344CB8AC3E}">
        <p14:creationId xmlns:p14="http://schemas.microsoft.com/office/powerpoint/2010/main" val="229365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14009-04AB-3C47-A02A-650482ADB945}"/>
              </a:ext>
            </a:extLst>
          </p:cNvPr>
          <p:cNvSpPr>
            <a:spLocks noGrp="1"/>
          </p:cNvSpPr>
          <p:nvPr>
            <p:ph type="title"/>
          </p:nvPr>
        </p:nvSpPr>
        <p:spPr>
          <a:xfrm>
            <a:off x="838200" y="152854"/>
            <a:ext cx="10515600" cy="1120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E67FF39-AF91-E047-9BFA-1F8709008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640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400" b="1" i="0" kern="1200" spc="500" baseline="0">
          <a:solidFill>
            <a:schemeClr val="tx1"/>
          </a:solidFill>
          <a:latin typeface="Avenir Next Demi Bold"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Light" panose="02000000000000000000" pitchFamily="2" charset="0"/>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Light" panose="02000000000000000000" pitchFamily="2" charset="0"/>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Light" panose="02000000000000000000" pitchFamily="2" charset="0"/>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Light" panose="02000000000000000000" pitchFamily="2" charset="0"/>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136" userDrawn="1">
          <p15:clr>
            <a:srgbClr val="F26B43"/>
          </p15:clr>
        </p15:guide>
        <p15:guide id="4" pos="2544" userDrawn="1">
          <p15:clr>
            <a:srgbClr val="F26B43"/>
          </p15:clr>
        </p15:guide>
        <p15:guide id="5" pos="5760" userDrawn="1">
          <p15:clr>
            <a:srgbClr val="F26B43"/>
          </p15:clr>
        </p15:guide>
        <p15:guide id="6" pos="1920" userDrawn="1">
          <p15:clr>
            <a:srgbClr val="F26B43"/>
          </p15:clr>
        </p15:guide>
        <p15:guide id="7" pos="7488" userDrawn="1">
          <p15:clr>
            <a:srgbClr val="F26B43"/>
          </p15:clr>
        </p15:guide>
        <p15:guide id="8" pos="96" userDrawn="1">
          <p15:clr>
            <a:srgbClr val="F26B43"/>
          </p15:clr>
        </p15:guide>
        <p15:guide id="9" orient="horz" pos="4224" userDrawn="1">
          <p15:clr>
            <a:srgbClr val="F26B43"/>
          </p15:clr>
        </p15:guide>
        <p15:guide id="10" pos="3936" userDrawn="1">
          <p15:clr>
            <a:srgbClr val="F26B43"/>
          </p15:clr>
        </p15:guide>
        <p15:guide id="11" pos="3744" userDrawn="1">
          <p15:clr>
            <a:srgbClr val="F26B43"/>
          </p15:clr>
        </p15:guide>
        <p15:guide id="12" pos="5236" userDrawn="1">
          <p15:clr>
            <a:srgbClr val="F26B43"/>
          </p15:clr>
        </p15:guide>
        <p15:guide id="13" pos="5040" userDrawn="1">
          <p15:clr>
            <a:srgbClr val="F26B43"/>
          </p15:clr>
        </p15:guide>
        <p15:guide id="14" pos="2640" userDrawn="1">
          <p15:clr>
            <a:srgbClr val="F26B43"/>
          </p15:clr>
        </p15:guide>
        <p15:guide id="15" pos="2448" userDrawn="1">
          <p15:clr>
            <a:srgbClr val="F26B43"/>
          </p15:clr>
        </p15:guide>
        <p15:guide id="16" pos="2020" userDrawn="1">
          <p15:clr>
            <a:srgbClr val="F26B43"/>
          </p15:clr>
        </p15:guide>
        <p15:guide id="17" pos="1800" userDrawn="1">
          <p15:clr>
            <a:srgbClr val="F26B43"/>
          </p15:clr>
        </p15:guide>
        <p15:guide id="18" pos="5860" userDrawn="1">
          <p15:clr>
            <a:srgbClr val="F26B43"/>
          </p15:clr>
        </p15:guide>
        <p15:guide id="19" pos="5664" userDrawn="1">
          <p15:clr>
            <a:srgbClr val="F26B43"/>
          </p15:clr>
        </p15:guide>
        <p15:guide id="20" pos="196" userDrawn="1">
          <p15:clr>
            <a:srgbClr val="F26B43"/>
          </p15:clr>
        </p15:guide>
        <p15:guide id="21" pos="7584" userDrawn="1">
          <p15:clr>
            <a:srgbClr val="F26B43"/>
          </p15:clr>
        </p15:guide>
        <p15:guide id="22" orient="horz" pos="936" userDrawn="1">
          <p15:clr>
            <a:srgbClr val="F26B43"/>
          </p15:clr>
        </p15:guide>
        <p15:guide id="23"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AEEE-AB9E-2E49-AE24-AE9A5D2C19E7}"/>
              </a:ext>
            </a:extLst>
          </p:cNvPr>
          <p:cNvSpPr>
            <a:spLocks noGrp="1"/>
          </p:cNvSpPr>
          <p:nvPr>
            <p:ph type="ctrTitle"/>
          </p:nvPr>
        </p:nvSpPr>
        <p:spPr>
          <a:xfrm>
            <a:off x="-20782" y="1970049"/>
            <a:ext cx="12192000" cy="1551157"/>
          </a:xfrm>
        </p:spPr>
        <p:txBody>
          <a:bodyPr>
            <a:noAutofit/>
          </a:bodyPr>
          <a:lstStyle/>
          <a:p>
            <a:r>
              <a:rPr lang="en-US" spc="1000" dirty="0"/>
              <a:t>BOOTSTRAPPING AND CONFIDENCE INTERVALS</a:t>
            </a:r>
          </a:p>
        </p:txBody>
      </p:sp>
      <p:sp>
        <p:nvSpPr>
          <p:cNvPr id="3" name="Subtitle 2">
            <a:extLst>
              <a:ext uri="{FF2B5EF4-FFF2-40B4-BE49-F238E27FC236}">
                <a16:creationId xmlns:a16="http://schemas.microsoft.com/office/drawing/2014/main" id="{E7C4D54C-096E-8148-9C48-547F29D6E0C9}"/>
              </a:ext>
            </a:extLst>
          </p:cNvPr>
          <p:cNvSpPr>
            <a:spLocks noGrp="1"/>
          </p:cNvSpPr>
          <p:nvPr>
            <p:ph type="subTitle" idx="1"/>
          </p:nvPr>
        </p:nvSpPr>
        <p:spPr>
          <a:xfrm>
            <a:off x="1524000" y="4112372"/>
            <a:ext cx="9144000" cy="1655762"/>
          </a:xfrm>
        </p:spPr>
        <p:txBody>
          <a:bodyPr/>
          <a:lstStyle/>
          <a:p>
            <a:r>
              <a:rPr lang="en-US" dirty="0"/>
              <a:t>MPA 630: Data Science for Public Management</a:t>
            </a:r>
          </a:p>
          <a:p>
            <a:r>
              <a:rPr lang="en-US" dirty="0"/>
              <a:t>November 8, 2018</a:t>
            </a:r>
          </a:p>
        </p:txBody>
      </p:sp>
      <p:sp>
        <p:nvSpPr>
          <p:cNvPr id="4" name="Rectangle 3">
            <a:extLst>
              <a:ext uri="{FF2B5EF4-FFF2-40B4-BE49-F238E27FC236}">
                <a16:creationId xmlns:a16="http://schemas.microsoft.com/office/drawing/2014/main" id="{8FD55386-9888-0744-8B86-BDAD01868E9E}"/>
              </a:ext>
            </a:extLst>
          </p:cNvPr>
          <p:cNvSpPr/>
          <p:nvPr/>
        </p:nvSpPr>
        <p:spPr>
          <a:xfrm>
            <a:off x="0" y="5349874"/>
            <a:ext cx="12192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CD0CCEE-3A09-F340-BB42-6F662B25F4F1}"/>
              </a:ext>
            </a:extLst>
          </p:cNvPr>
          <p:cNvSpPr/>
          <p:nvPr/>
        </p:nvSpPr>
        <p:spPr>
          <a:xfrm>
            <a:off x="0" y="0"/>
            <a:ext cx="12192000" cy="7290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4CE0E-A2AA-4044-80FC-C6E9B77E8176}"/>
              </a:ext>
            </a:extLst>
          </p:cNvPr>
          <p:cNvSpPr/>
          <p:nvPr/>
        </p:nvSpPr>
        <p:spPr>
          <a:xfrm rot="1160608">
            <a:off x="-2097911" y="5480937"/>
            <a:ext cx="8426124" cy="954107"/>
          </a:xfrm>
          <a:prstGeom prst="rect">
            <a:avLst/>
          </a:prstGeom>
          <a:solidFill>
            <a:schemeClr val="accent5"/>
          </a:solidFill>
        </p:spPr>
        <p:txBody>
          <a:bodyPr wrap="square">
            <a:spAutoFit/>
          </a:bodyPr>
          <a:lstStyle/>
          <a:p>
            <a:pPr algn="ctr"/>
            <a:r>
              <a:rPr lang="en-US" sz="2800" b="1" dirty="0">
                <a:solidFill>
                  <a:schemeClr val="bg1"/>
                </a:solidFill>
                <a:effectLst/>
                <a:latin typeface="Roboto" panose="02000000000000000000" pitchFamily="2" charset="0"/>
                <a:ea typeface="Roboto" panose="02000000000000000000" pitchFamily="2" charset="0"/>
                <a:cs typeface="Roboto Condensed" charset="0"/>
              </a:rPr>
              <a:t>Fill out your reading report </a:t>
            </a:r>
            <a:br>
              <a:rPr lang="en-US" sz="2800" b="1" dirty="0">
                <a:solidFill>
                  <a:schemeClr val="bg1"/>
                </a:solidFill>
                <a:effectLst/>
                <a:latin typeface="Roboto" panose="02000000000000000000" pitchFamily="2" charset="0"/>
                <a:ea typeface="Roboto" panose="02000000000000000000" pitchFamily="2" charset="0"/>
                <a:cs typeface="Roboto Condensed" charset="0"/>
              </a:rPr>
            </a:br>
            <a:r>
              <a:rPr lang="en-US" sz="2800" b="1" dirty="0">
                <a:solidFill>
                  <a:schemeClr val="bg1"/>
                </a:solidFill>
                <a:effectLst/>
                <a:latin typeface="Roboto" panose="02000000000000000000" pitchFamily="2" charset="0"/>
                <a:ea typeface="Roboto" panose="02000000000000000000" pitchFamily="2" charset="0"/>
                <a:cs typeface="Roboto Condensed" charset="0"/>
              </a:rPr>
              <a:t>on Learning Suite</a:t>
            </a:r>
            <a:endParaRPr lang="en-US" sz="2800" b="1" dirty="0">
              <a:solidFill>
                <a:schemeClr val="bg1"/>
              </a:solidFill>
              <a:latin typeface="Roboto" panose="02000000000000000000" pitchFamily="2" charset="0"/>
              <a:ea typeface="Roboto" panose="02000000000000000000" pitchFamily="2" charset="0"/>
              <a:cs typeface="Roboto Condensed" charset="0"/>
            </a:endParaRPr>
          </a:p>
        </p:txBody>
      </p:sp>
    </p:spTree>
    <p:extLst>
      <p:ext uri="{BB962C8B-B14F-4D97-AF65-F5344CB8AC3E}">
        <p14:creationId xmlns:p14="http://schemas.microsoft.com/office/powerpoint/2010/main" val="612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EA23-6590-3843-8ED5-9DF7DC658BFD}"/>
              </a:ext>
            </a:extLst>
          </p:cNvPr>
          <p:cNvSpPr>
            <a:spLocks noGrp="1"/>
          </p:cNvSpPr>
          <p:nvPr>
            <p:ph type="title"/>
          </p:nvPr>
        </p:nvSpPr>
        <p:spPr/>
        <p:txBody>
          <a:bodyPr/>
          <a:lstStyle/>
          <a:p>
            <a:r>
              <a:rPr lang="en-US" dirty="0"/>
              <a:t>INFERENCE</a:t>
            </a:r>
          </a:p>
        </p:txBody>
      </p:sp>
      <p:cxnSp>
        <p:nvCxnSpPr>
          <p:cNvPr id="3" name="Straight Connector 2">
            <a:extLst>
              <a:ext uri="{FF2B5EF4-FFF2-40B4-BE49-F238E27FC236}">
                <a16:creationId xmlns:a16="http://schemas.microsoft.com/office/drawing/2014/main" id="{CA111C15-C3CA-534C-9577-35C33D3BAE36}"/>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D917B63-2930-3F4D-A5E9-676D561DE74D}"/>
              </a:ext>
            </a:extLst>
          </p:cNvPr>
          <p:cNvSpPr txBox="1"/>
          <p:nvPr/>
        </p:nvSpPr>
        <p:spPr>
          <a:xfrm>
            <a:off x="1616372" y="2459504"/>
            <a:ext cx="8959256" cy="1938992"/>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Use sample data to make conclusions about the underlying population that the sample came from</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71089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E1C-C9DB-D94B-9376-A8541375151F}"/>
              </a:ext>
            </a:extLst>
          </p:cNvPr>
          <p:cNvSpPr>
            <a:spLocks noGrp="1"/>
          </p:cNvSpPr>
          <p:nvPr>
            <p:ph type="title"/>
          </p:nvPr>
        </p:nvSpPr>
        <p:spPr/>
        <p:txBody>
          <a:bodyPr/>
          <a:lstStyle/>
          <a:p>
            <a:r>
              <a:rPr lang="en-US" dirty="0"/>
              <a:t>POPULATION VS. SAMPLE</a:t>
            </a:r>
          </a:p>
        </p:txBody>
      </p:sp>
      <p:cxnSp>
        <p:nvCxnSpPr>
          <p:cNvPr id="3" name="Straight Connector 2">
            <a:extLst>
              <a:ext uri="{FF2B5EF4-FFF2-40B4-BE49-F238E27FC236}">
                <a16:creationId xmlns:a16="http://schemas.microsoft.com/office/drawing/2014/main" id="{132DD765-5D6A-FB4D-981B-E8DECCE55A3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6D3AF2-2DC1-3642-B95A-2BD081F6B68D}"/>
              </a:ext>
            </a:extLst>
          </p:cNvPr>
          <p:cNvSpPr txBox="1"/>
          <p:nvPr/>
        </p:nvSpPr>
        <p:spPr>
          <a:xfrm>
            <a:off x="449696" y="1485900"/>
            <a:ext cx="3323552"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Proportion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01030B0A-807C-F149-B395-785D1F5B35D2}"/>
              </a:ext>
            </a:extLst>
          </p:cNvPr>
          <p:cNvSpPr txBox="1"/>
          <p:nvPr/>
        </p:nvSpPr>
        <p:spPr>
          <a:xfrm>
            <a:off x="449695" y="2124942"/>
            <a:ext cx="3323551"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Mean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7D036559-DCBB-BD47-8C0C-41084219E9D6}"/>
              </a:ext>
            </a:extLst>
          </p:cNvPr>
          <p:cNvSpPr txBox="1"/>
          <p:nvPr/>
        </p:nvSpPr>
        <p:spPr>
          <a:xfrm>
            <a:off x="449693" y="2763984"/>
            <a:ext cx="3323553"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proportions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3C87567D-A442-1D4A-9339-DCE9AFAB7415}"/>
              </a:ext>
            </a:extLst>
          </p:cNvPr>
          <p:cNvSpPr txBox="1"/>
          <p:nvPr/>
        </p:nvSpPr>
        <p:spPr>
          <a:xfrm>
            <a:off x="449693" y="3833913"/>
            <a:ext cx="3323552"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means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30F9C382-2919-4245-ACAB-54E29A9F03D2}"/>
              </a:ext>
            </a:extLst>
          </p:cNvPr>
          <p:cNvSpPr txBox="1"/>
          <p:nvPr/>
        </p:nvSpPr>
        <p:spPr>
          <a:xfrm>
            <a:off x="449696" y="4903842"/>
            <a:ext cx="3323548"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Intercept</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09E199C6-E90D-2A45-BF79-5BE1544191E9}"/>
              </a:ext>
            </a:extLst>
          </p:cNvPr>
          <p:cNvSpPr txBox="1"/>
          <p:nvPr/>
        </p:nvSpPr>
        <p:spPr>
          <a:xfrm>
            <a:off x="449697" y="5542883"/>
            <a:ext cx="3323547"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Slope</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0" name="TextBox 9">
            <a:extLst>
              <a:ext uri="{FF2B5EF4-FFF2-40B4-BE49-F238E27FC236}">
                <a16:creationId xmlns:a16="http://schemas.microsoft.com/office/drawing/2014/main" id="{4170E90F-BA91-E348-A832-43F84C2A1BFA}"/>
              </a:ext>
            </a:extLst>
          </p:cNvPr>
          <p:cNvSpPr txBox="1"/>
          <p:nvPr/>
        </p:nvSpPr>
        <p:spPr>
          <a:xfrm>
            <a:off x="449695" y="6179799"/>
            <a:ext cx="3323549"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Standard deviation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871B2B1-12CF-AE4B-AA89-4F50FD20F0E0}"/>
                  </a:ext>
                </a:extLst>
              </p:cNvPr>
              <p:cNvSpPr txBox="1"/>
              <p:nvPr/>
            </p:nvSpPr>
            <p:spPr>
              <a:xfrm>
                <a:off x="4434224" y="1485900"/>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Roboto" panose="02000000000000000000" pitchFamily="2" charset="0"/>
                          <a:cs typeface="Roboto Condensed" charset="0"/>
                        </a:rPr>
                        <m:t>𝑝</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1" name="TextBox 10">
                <a:extLst>
                  <a:ext uri="{FF2B5EF4-FFF2-40B4-BE49-F238E27FC236}">
                    <a16:creationId xmlns:a16="http://schemas.microsoft.com/office/drawing/2014/main" id="{4871B2B1-12CF-AE4B-AA89-4F50FD20F0E0}"/>
                  </a:ext>
                </a:extLst>
              </p:cNvPr>
              <p:cNvSpPr txBox="1">
                <a:spLocks noRot="1" noChangeAspect="1" noMove="1" noResize="1" noEditPoints="1" noAdjustHandles="1" noChangeArrowheads="1" noChangeShapeType="1" noTextEdit="1"/>
              </p:cNvSpPr>
              <p:nvPr/>
            </p:nvSpPr>
            <p:spPr>
              <a:xfrm>
                <a:off x="4434224" y="1485900"/>
                <a:ext cx="3323552" cy="523220"/>
              </a:xfrm>
              <a:prstGeom prst="rect">
                <a:avLst/>
              </a:prstGeom>
              <a:blipFill>
                <a:blip r:embed="rId2"/>
                <a:stretch>
                  <a:fillRect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AD05C9-211F-3146-9ADF-505945AC50FD}"/>
                  </a:ext>
                </a:extLst>
              </p:cNvPr>
              <p:cNvSpPr txBox="1"/>
              <p:nvPr/>
            </p:nvSpPr>
            <p:spPr>
              <a:xfrm>
                <a:off x="4434224" y="2124942"/>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Cambria Math" panose="02040503050406030204" pitchFamily="18" charset="0"/>
                          <a:cs typeface="Roboto Condensed" charset="0"/>
                        </a:rPr>
                        <m:t>𝜇</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3" name="TextBox 12">
                <a:extLst>
                  <a:ext uri="{FF2B5EF4-FFF2-40B4-BE49-F238E27FC236}">
                    <a16:creationId xmlns:a16="http://schemas.microsoft.com/office/drawing/2014/main" id="{BDAD05C9-211F-3146-9ADF-505945AC50FD}"/>
                  </a:ext>
                </a:extLst>
              </p:cNvPr>
              <p:cNvSpPr txBox="1">
                <a:spLocks noRot="1" noChangeAspect="1" noMove="1" noResize="1" noEditPoints="1" noAdjustHandles="1" noChangeArrowheads="1" noChangeShapeType="1" noTextEdit="1"/>
              </p:cNvSpPr>
              <p:nvPr/>
            </p:nvSpPr>
            <p:spPr>
              <a:xfrm>
                <a:off x="4434224" y="2124942"/>
                <a:ext cx="3323552" cy="523220"/>
              </a:xfrm>
              <a:prstGeom prst="rect">
                <a:avLst/>
              </a:prstGeom>
              <a:blipFill>
                <a:blip r:embed="rId3"/>
                <a:stretch>
                  <a:fillRect b="-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1A4ACAE-4271-3447-93BA-6844CB3D62FE}"/>
                  </a:ext>
                </a:extLst>
              </p:cNvPr>
              <p:cNvSpPr txBox="1"/>
              <p:nvPr/>
            </p:nvSpPr>
            <p:spPr>
              <a:xfrm>
                <a:off x="4434224" y="2979427"/>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Roboto" panose="02000000000000000000" pitchFamily="2" charset="0"/>
                            </a:rPr>
                            <m:t>𝑝</m:t>
                          </m:r>
                        </m:e>
                        <m:sub>
                          <m:r>
                            <a:rPr lang="en-US" sz="2800" b="0" i="1" smtClean="0">
                              <a:solidFill>
                                <a:schemeClr val="accent2"/>
                              </a:solidFill>
                              <a:latin typeface="Cambria Math" panose="02040503050406030204" pitchFamily="18" charset="0"/>
                              <a:ea typeface="Roboto" panose="02000000000000000000" pitchFamily="2" charset="0"/>
                            </a:rPr>
                            <m:t>1</m:t>
                          </m:r>
                        </m:sub>
                      </m:sSub>
                      <m:r>
                        <a:rPr lang="en-US" sz="2800" b="0" i="1" smtClean="0">
                          <a:solidFill>
                            <a:schemeClr val="accent2"/>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Roboto" panose="02000000000000000000" pitchFamily="2" charset="0"/>
                            </a:rPr>
                            <m:t>𝑝</m:t>
                          </m:r>
                        </m:e>
                        <m:sub>
                          <m:r>
                            <a:rPr lang="en-US" sz="2800" b="0" i="1" smtClean="0">
                              <a:solidFill>
                                <a:schemeClr val="accent2"/>
                              </a:solidFill>
                              <a:latin typeface="Cambria Math" panose="02040503050406030204" pitchFamily="18" charset="0"/>
                              <a:ea typeface="Roboto" panose="02000000000000000000" pitchFamily="2" charset="0"/>
                            </a:rPr>
                            <m:t>2</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4" name="TextBox 13">
                <a:extLst>
                  <a:ext uri="{FF2B5EF4-FFF2-40B4-BE49-F238E27FC236}">
                    <a16:creationId xmlns:a16="http://schemas.microsoft.com/office/drawing/2014/main" id="{61A4ACAE-4271-3447-93BA-6844CB3D62FE}"/>
                  </a:ext>
                </a:extLst>
              </p:cNvPr>
              <p:cNvSpPr txBox="1">
                <a:spLocks noRot="1" noChangeAspect="1" noMove="1" noResize="1" noEditPoints="1" noAdjustHandles="1" noChangeArrowheads="1" noChangeShapeType="1" noTextEdit="1"/>
              </p:cNvSpPr>
              <p:nvPr/>
            </p:nvSpPr>
            <p:spPr>
              <a:xfrm>
                <a:off x="4434224" y="2979427"/>
                <a:ext cx="3323552" cy="523220"/>
              </a:xfrm>
              <a:prstGeom prst="rect">
                <a:avLst/>
              </a:prstGeom>
              <a:blipFill>
                <a:blip r:embed="rId4"/>
                <a:stretch>
                  <a:fillRect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51FF0AB-994C-A641-82B5-F675D605DC42}"/>
                  </a:ext>
                </a:extLst>
              </p:cNvPr>
              <p:cNvSpPr txBox="1"/>
              <p:nvPr/>
            </p:nvSpPr>
            <p:spPr>
              <a:xfrm>
                <a:off x="4434224" y="4049356"/>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Cambria Math" panose="02040503050406030204" pitchFamily="18" charset="0"/>
                            </a:rPr>
                            <m:t>𝜇</m:t>
                          </m:r>
                        </m:e>
                        <m:sub>
                          <m:r>
                            <a:rPr lang="en-US" sz="2800" b="0" i="1" smtClean="0">
                              <a:solidFill>
                                <a:schemeClr val="accent2"/>
                              </a:solidFill>
                              <a:latin typeface="Cambria Math" panose="02040503050406030204" pitchFamily="18" charset="0"/>
                              <a:ea typeface="Roboto" panose="02000000000000000000" pitchFamily="2" charset="0"/>
                            </a:rPr>
                            <m:t>1</m:t>
                          </m:r>
                        </m:sub>
                      </m:sSub>
                      <m:r>
                        <a:rPr lang="en-US" sz="2800" b="0" i="1" smtClean="0">
                          <a:solidFill>
                            <a:schemeClr val="accent2"/>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Cambria Math" panose="02040503050406030204" pitchFamily="18" charset="0"/>
                            </a:rPr>
                            <m:t>𝜇</m:t>
                          </m:r>
                        </m:e>
                        <m:sub>
                          <m:r>
                            <a:rPr lang="en-US" sz="2800" b="0" i="1" smtClean="0">
                              <a:solidFill>
                                <a:schemeClr val="accent2"/>
                              </a:solidFill>
                              <a:latin typeface="Cambria Math" panose="02040503050406030204" pitchFamily="18" charset="0"/>
                              <a:ea typeface="Roboto" panose="02000000000000000000" pitchFamily="2" charset="0"/>
                            </a:rPr>
                            <m:t>2</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5" name="TextBox 14">
                <a:extLst>
                  <a:ext uri="{FF2B5EF4-FFF2-40B4-BE49-F238E27FC236}">
                    <a16:creationId xmlns:a16="http://schemas.microsoft.com/office/drawing/2014/main" id="{451FF0AB-994C-A641-82B5-F675D605DC42}"/>
                  </a:ext>
                </a:extLst>
              </p:cNvPr>
              <p:cNvSpPr txBox="1">
                <a:spLocks noRot="1" noChangeAspect="1" noMove="1" noResize="1" noEditPoints="1" noAdjustHandles="1" noChangeArrowheads="1" noChangeShapeType="1" noTextEdit="1"/>
              </p:cNvSpPr>
              <p:nvPr/>
            </p:nvSpPr>
            <p:spPr>
              <a:xfrm>
                <a:off x="4434224" y="4049356"/>
                <a:ext cx="3323552" cy="523220"/>
              </a:xfrm>
              <a:prstGeom prst="rect">
                <a:avLst/>
              </a:prstGeom>
              <a:blipFill>
                <a:blip r:embed="rId5"/>
                <a:stretch>
                  <a:fillRect b="-238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062A973-6718-6147-9A5D-62B4BBCF61DB}"/>
                  </a:ext>
                </a:extLst>
              </p:cNvPr>
              <p:cNvSpPr txBox="1"/>
              <p:nvPr/>
            </p:nvSpPr>
            <p:spPr>
              <a:xfrm>
                <a:off x="4434224" y="6179799"/>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Cambria Math" panose="02040503050406030204" pitchFamily="18" charset="0"/>
                          <a:cs typeface="Roboto Condensed" charset="0"/>
                        </a:rPr>
                        <m:t>𝜎</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6" name="TextBox 15">
                <a:extLst>
                  <a:ext uri="{FF2B5EF4-FFF2-40B4-BE49-F238E27FC236}">
                    <a16:creationId xmlns:a16="http://schemas.microsoft.com/office/drawing/2014/main" id="{B062A973-6718-6147-9A5D-62B4BBCF61DB}"/>
                  </a:ext>
                </a:extLst>
              </p:cNvPr>
              <p:cNvSpPr txBox="1">
                <a:spLocks noRot="1" noChangeAspect="1" noMove="1" noResize="1" noEditPoints="1" noAdjustHandles="1" noChangeArrowheads="1" noChangeShapeType="1" noTextEdit="1"/>
              </p:cNvSpPr>
              <p:nvPr/>
            </p:nvSpPr>
            <p:spPr>
              <a:xfrm>
                <a:off x="4434224" y="6179799"/>
                <a:ext cx="3323552"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363020E-591B-FD45-BA17-4003D2A96E61}"/>
                  </a:ext>
                </a:extLst>
              </p:cNvPr>
              <p:cNvSpPr txBox="1"/>
              <p:nvPr/>
            </p:nvSpPr>
            <p:spPr>
              <a:xfrm>
                <a:off x="4434224" y="4903842"/>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i="1">
                              <a:solidFill>
                                <a:schemeClr val="accent2"/>
                              </a:solidFill>
                              <a:latin typeface="Cambria Math" panose="02040503050406030204" pitchFamily="18" charset="0"/>
                              <a:ea typeface="Cambria Math" panose="02040503050406030204" pitchFamily="18" charset="0"/>
                            </a:rPr>
                            <m:t>𝛽</m:t>
                          </m:r>
                        </m:e>
                        <m:sub>
                          <m:r>
                            <a:rPr lang="en-US" sz="2800" b="0" i="1" smtClean="0">
                              <a:solidFill>
                                <a:schemeClr val="accent2"/>
                              </a:solidFill>
                              <a:latin typeface="Cambria Math" panose="02040503050406030204" pitchFamily="18" charset="0"/>
                              <a:ea typeface="Roboto" panose="02000000000000000000" pitchFamily="2" charset="0"/>
                            </a:rPr>
                            <m:t>0</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7" name="TextBox 16">
                <a:extLst>
                  <a:ext uri="{FF2B5EF4-FFF2-40B4-BE49-F238E27FC236}">
                    <a16:creationId xmlns:a16="http://schemas.microsoft.com/office/drawing/2014/main" id="{E363020E-591B-FD45-BA17-4003D2A96E61}"/>
                  </a:ext>
                </a:extLst>
              </p:cNvPr>
              <p:cNvSpPr txBox="1">
                <a:spLocks noRot="1" noChangeAspect="1" noMove="1" noResize="1" noEditPoints="1" noAdjustHandles="1" noChangeArrowheads="1" noChangeShapeType="1" noTextEdit="1"/>
              </p:cNvSpPr>
              <p:nvPr/>
            </p:nvSpPr>
            <p:spPr>
              <a:xfrm>
                <a:off x="4434224" y="4903842"/>
                <a:ext cx="3323552" cy="523220"/>
              </a:xfrm>
              <a:prstGeom prst="rect">
                <a:avLst/>
              </a:prstGeom>
              <a:blipFill>
                <a:blip r:embed="rId7"/>
                <a:stretch>
                  <a:fillRect b="-1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6599B8C-05E8-8742-9A33-2F4FE7DF06ED}"/>
                  </a:ext>
                </a:extLst>
              </p:cNvPr>
              <p:cNvSpPr txBox="1"/>
              <p:nvPr/>
            </p:nvSpPr>
            <p:spPr>
              <a:xfrm>
                <a:off x="4434224" y="5542883"/>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i="1">
                              <a:solidFill>
                                <a:schemeClr val="accent2"/>
                              </a:solidFill>
                              <a:latin typeface="Cambria Math" panose="02040503050406030204" pitchFamily="18" charset="0"/>
                              <a:ea typeface="Cambria Math" panose="02040503050406030204" pitchFamily="18" charset="0"/>
                            </a:rPr>
                            <m:t>𝛽</m:t>
                          </m:r>
                        </m:e>
                        <m:sub>
                          <m:r>
                            <a:rPr lang="en-US" sz="2800" b="0" i="1" smtClean="0">
                              <a:solidFill>
                                <a:schemeClr val="accent2"/>
                              </a:solidFill>
                              <a:latin typeface="Cambria Math" panose="02040503050406030204" pitchFamily="18" charset="0"/>
                              <a:ea typeface="Roboto" panose="02000000000000000000" pitchFamily="2" charset="0"/>
                            </a:rPr>
                            <m:t>1</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8" name="TextBox 17">
                <a:extLst>
                  <a:ext uri="{FF2B5EF4-FFF2-40B4-BE49-F238E27FC236}">
                    <a16:creationId xmlns:a16="http://schemas.microsoft.com/office/drawing/2014/main" id="{66599B8C-05E8-8742-9A33-2F4FE7DF06ED}"/>
                  </a:ext>
                </a:extLst>
              </p:cNvPr>
              <p:cNvSpPr txBox="1">
                <a:spLocks noRot="1" noChangeAspect="1" noMove="1" noResize="1" noEditPoints="1" noAdjustHandles="1" noChangeArrowheads="1" noChangeShapeType="1" noTextEdit="1"/>
              </p:cNvSpPr>
              <p:nvPr/>
            </p:nvSpPr>
            <p:spPr>
              <a:xfrm>
                <a:off x="4434224" y="5542883"/>
                <a:ext cx="3323552" cy="523220"/>
              </a:xfrm>
              <a:prstGeom prst="rect">
                <a:avLst/>
              </a:prstGeom>
              <a:blipFill>
                <a:blip r:embed="rId8"/>
                <a:stretch>
                  <a:fillRect b="-186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3DEC3B-C094-4849-B5E2-DC550C7CC495}"/>
                  </a:ext>
                </a:extLst>
              </p:cNvPr>
              <p:cNvSpPr txBox="1"/>
              <p:nvPr/>
            </p:nvSpPr>
            <p:spPr>
              <a:xfrm>
                <a:off x="8418751" y="1485900"/>
                <a:ext cx="3323552" cy="513282"/>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Roboto" panose="02000000000000000000" pitchFamily="2" charset="0"/>
                            </a:rPr>
                            <m:t>𝑝</m:t>
                          </m:r>
                        </m:e>
                      </m:acc>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19" name="TextBox 18">
                <a:extLst>
                  <a:ext uri="{FF2B5EF4-FFF2-40B4-BE49-F238E27FC236}">
                    <a16:creationId xmlns:a16="http://schemas.microsoft.com/office/drawing/2014/main" id="{853DEC3B-C094-4849-B5E2-DC550C7CC495}"/>
                  </a:ext>
                </a:extLst>
              </p:cNvPr>
              <p:cNvSpPr txBox="1">
                <a:spLocks noRot="1" noChangeAspect="1" noMove="1" noResize="1" noEditPoints="1" noAdjustHandles="1" noChangeArrowheads="1" noChangeShapeType="1" noTextEdit="1"/>
              </p:cNvSpPr>
              <p:nvPr/>
            </p:nvSpPr>
            <p:spPr>
              <a:xfrm>
                <a:off x="8418751" y="1485900"/>
                <a:ext cx="3323552" cy="513282"/>
              </a:xfrm>
              <a:prstGeom prst="rect">
                <a:avLst/>
              </a:prstGeom>
              <a:blipFill>
                <a:blip r:embed="rId9"/>
                <a:stretch>
                  <a:fillRect t="-2439"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3D1A3D1-A8DA-5744-9125-2CB482C1A458}"/>
                  </a:ext>
                </a:extLst>
              </p:cNvPr>
              <p:cNvSpPr txBox="1"/>
              <p:nvPr/>
            </p:nvSpPr>
            <p:spPr>
              <a:xfrm>
                <a:off x="8418751" y="2124942"/>
                <a:ext cx="3323552" cy="513282"/>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solidFill>
                                <a:schemeClr val="bg1"/>
                              </a:solidFill>
                              <a:latin typeface="Cambria Math" panose="02040503050406030204" pitchFamily="18" charset="0"/>
                              <a:ea typeface="Cambria Math" panose="02040503050406030204" pitchFamily="18" charset="0"/>
                            </a:rPr>
                          </m:ctrlPr>
                        </m:accPr>
                        <m:e>
                          <m:r>
                            <a:rPr lang="en-US" sz="2800" b="0" i="1" smtClean="0">
                              <a:solidFill>
                                <a:schemeClr val="bg1"/>
                              </a:solidFill>
                              <a:latin typeface="Cambria Math" panose="02040503050406030204" pitchFamily="18" charset="0"/>
                              <a:ea typeface="Cambria Math" panose="02040503050406030204" pitchFamily="18" charset="0"/>
                            </a:rPr>
                            <m:t>𝑥</m:t>
                          </m:r>
                        </m:e>
                      </m:acc>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0" name="TextBox 19">
                <a:extLst>
                  <a:ext uri="{FF2B5EF4-FFF2-40B4-BE49-F238E27FC236}">
                    <a16:creationId xmlns:a16="http://schemas.microsoft.com/office/drawing/2014/main" id="{A3D1A3D1-A8DA-5744-9125-2CB482C1A458}"/>
                  </a:ext>
                </a:extLst>
              </p:cNvPr>
              <p:cNvSpPr txBox="1">
                <a:spLocks noRot="1" noChangeAspect="1" noMove="1" noResize="1" noEditPoints="1" noAdjustHandles="1" noChangeArrowheads="1" noChangeShapeType="1" noTextEdit="1"/>
              </p:cNvSpPr>
              <p:nvPr/>
            </p:nvSpPr>
            <p:spPr>
              <a:xfrm>
                <a:off x="8418751" y="2124942"/>
                <a:ext cx="3323552" cy="5132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CF7E4C0-140F-0A47-9A6E-4AFB693265E9}"/>
                  </a:ext>
                </a:extLst>
              </p:cNvPr>
              <p:cNvSpPr txBox="1"/>
              <p:nvPr/>
            </p:nvSpPr>
            <p:spPr>
              <a:xfrm>
                <a:off x="8418751" y="4051887"/>
                <a:ext cx="3323552" cy="513282"/>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Roboto" panose="02000000000000000000" pitchFamily="2" charset="0"/>
                                </a:rPr>
                                <m:t>𝑥</m:t>
                              </m:r>
                            </m:e>
                          </m:acc>
                        </m:e>
                        <m:sub>
                          <m:r>
                            <a:rPr lang="en-US" sz="2800" b="0" i="1" smtClean="0">
                              <a:solidFill>
                                <a:schemeClr val="bg1"/>
                              </a:solidFill>
                              <a:latin typeface="Cambria Math" panose="02040503050406030204" pitchFamily="18" charset="0"/>
                              <a:ea typeface="Roboto" panose="02000000000000000000" pitchFamily="2" charset="0"/>
                            </a:rPr>
                            <m:t>1</m:t>
                          </m:r>
                        </m:sub>
                      </m:sSub>
                      <m:r>
                        <a:rPr lang="en-US" sz="2800" b="0" i="1" smtClean="0">
                          <a:solidFill>
                            <a:schemeClr val="bg1"/>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Roboto" panose="02000000000000000000" pitchFamily="2" charset="0"/>
                                </a:rPr>
                                <m:t>𝑥</m:t>
                              </m:r>
                            </m:e>
                          </m:acc>
                        </m:e>
                        <m:sub>
                          <m:r>
                            <a:rPr lang="en-US" sz="2800" b="0" i="1" smtClean="0">
                              <a:solidFill>
                                <a:schemeClr val="bg1"/>
                              </a:solidFill>
                              <a:latin typeface="Cambria Math" panose="02040503050406030204" pitchFamily="18" charset="0"/>
                              <a:ea typeface="Roboto" panose="02000000000000000000" pitchFamily="2" charset="0"/>
                            </a:rPr>
                            <m:t>2</m:t>
                          </m:r>
                        </m:sub>
                      </m:sSub>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1" name="TextBox 20">
                <a:extLst>
                  <a:ext uri="{FF2B5EF4-FFF2-40B4-BE49-F238E27FC236}">
                    <a16:creationId xmlns:a16="http://schemas.microsoft.com/office/drawing/2014/main" id="{2CF7E4C0-140F-0A47-9A6E-4AFB693265E9}"/>
                  </a:ext>
                </a:extLst>
              </p:cNvPr>
              <p:cNvSpPr txBox="1">
                <a:spLocks noRot="1" noChangeAspect="1" noMove="1" noResize="1" noEditPoints="1" noAdjustHandles="1" noChangeArrowheads="1" noChangeShapeType="1" noTextEdit="1"/>
              </p:cNvSpPr>
              <p:nvPr/>
            </p:nvSpPr>
            <p:spPr>
              <a:xfrm>
                <a:off x="8418751" y="4051887"/>
                <a:ext cx="3323552" cy="513282"/>
              </a:xfrm>
              <a:prstGeom prst="rect">
                <a:avLst/>
              </a:prstGeom>
              <a:blipFill>
                <a:blip r:embed="rId11"/>
                <a:stretch>
                  <a:fillRect b="-268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4EBA6BD-E7A2-D74C-97DE-972D02ABBEF8}"/>
                  </a:ext>
                </a:extLst>
              </p:cNvPr>
              <p:cNvSpPr txBox="1"/>
              <p:nvPr/>
            </p:nvSpPr>
            <p:spPr>
              <a:xfrm>
                <a:off x="8418751" y="2979427"/>
                <a:ext cx="3323552" cy="513282"/>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Roboto" panose="02000000000000000000" pitchFamily="2" charset="0"/>
                                </a:rPr>
                                <m:t>𝑝</m:t>
                              </m:r>
                            </m:e>
                          </m:acc>
                        </m:e>
                        <m:sub>
                          <m:r>
                            <a:rPr lang="en-US" sz="2800" b="0" i="1" smtClean="0">
                              <a:solidFill>
                                <a:schemeClr val="bg1"/>
                              </a:solidFill>
                              <a:latin typeface="Cambria Math" panose="02040503050406030204" pitchFamily="18" charset="0"/>
                              <a:ea typeface="Roboto" panose="02000000000000000000" pitchFamily="2" charset="0"/>
                            </a:rPr>
                            <m:t>1</m:t>
                          </m:r>
                        </m:sub>
                      </m:sSub>
                      <m:r>
                        <a:rPr lang="en-US" sz="2800" b="0" i="1" smtClean="0">
                          <a:solidFill>
                            <a:schemeClr val="bg1"/>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Roboto" panose="02000000000000000000" pitchFamily="2" charset="0"/>
                                </a:rPr>
                                <m:t>𝑝</m:t>
                              </m:r>
                            </m:e>
                          </m:acc>
                        </m:e>
                        <m:sub>
                          <m:r>
                            <a:rPr lang="en-US" sz="2800" b="0" i="1" smtClean="0">
                              <a:solidFill>
                                <a:schemeClr val="bg1"/>
                              </a:solidFill>
                              <a:latin typeface="Cambria Math" panose="02040503050406030204" pitchFamily="18" charset="0"/>
                              <a:ea typeface="Roboto" panose="02000000000000000000" pitchFamily="2" charset="0"/>
                            </a:rPr>
                            <m:t>2</m:t>
                          </m:r>
                        </m:sub>
                      </m:sSub>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2" name="TextBox 21">
                <a:extLst>
                  <a:ext uri="{FF2B5EF4-FFF2-40B4-BE49-F238E27FC236}">
                    <a16:creationId xmlns:a16="http://schemas.microsoft.com/office/drawing/2014/main" id="{94EBA6BD-E7A2-D74C-97DE-972D02ABBEF8}"/>
                  </a:ext>
                </a:extLst>
              </p:cNvPr>
              <p:cNvSpPr txBox="1">
                <a:spLocks noRot="1" noChangeAspect="1" noMove="1" noResize="1" noEditPoints="1" noAdjustHandles="1" noChangeArrowheads="1" noChangeShapeType="1" noTextEdit="1"/>
              </p:cNvSpPr>
              <p:nvPr/>
            </p:nvSpPr>
            <p:spPr>
              <a:xfrm>
                <a:off x="8418751" y="2979427"/>
                <a:ext cx="3323552" cy="513282"/>
              </a:xfrm>
              <a:prstGeom prst="rect">
                <a:avLst/>
              </a:prstGeom>
              <a:blipFill>
                <a:blip r:embed="rId12"/>
                <a:stretch>
                  <a:fillRect t="-4878" b="-243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B86BA29-C9D4-974D-8029-E2581C5307CD}"/>
                  </a:ext>
                </a:extLst>
              </p:cNvPr>
              <p:cNvSpPr txBox="1"/>
              <p:nvPr/>
            </p:nvSpPr>
            <p:spPr>
              <a:xfrm>
                <a:off x="8418751" y="6179799"/>
                <a:ext cx="3323552" cy="523220"/>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ea typeface="Cambria Math" panose="02040503050406030204" pitchFamily="18" charset="0"/>
                          <a:cs typeface="Roboto Condensed" charset="0"/>
                        </a:rPr>
                        <m:t>𝑠</m:t>
                      </m:r>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3" name="TextBox 22">
                <a:extLst>
                  <a:ext uri="{FF2B5EF4-FFF2-40B4-BE49-F238E27FC236}">
                    <a16:creationId xmlns:a16="http://schemas.microsoft.com/office/drawing/2014/main" id="{EB86BA29-C9D4-974D-8029-E2581C5307CD}"/>
                  </a:ext>
                </a:extLst>
              </p:cNvPr>
              <p:cNvSpPr txBox="1">
                <a:spLocks noRot="1" noChangeAspect="1" noMove="1" noResize="1" noEditPoints="1" noAdjustHandles="1" noChangeArrowheads="1" noChangeShapeType="1" noTextEdit="1"/>
              </p:cNvSpPr>
              <p:nvPr/>
            </p:nvSpPr>
            <p:spPr>
              <a:xfrm>
                <a:off x="8418751" y="6179799"/>
                <a:ext cx="3323552"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EC7643D-75BE-9C49-92C4-81D9939F0D10}"/>
                  </a:ext>
                </a:extLst>
              </p:cNvPr>
              <p:cNvSpPr txBox="1"/>
              <p:nvPr/>
            </p:nvSpPr>
            <p:spPr>
              <a:xfrm>
                <a:off x="8418751" y="4903842"/>
                <a:ext cx="3323552" cy="546560"/>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Cambria Math" panose="02040503050406030204" pitchFamily="18" charset="0"/>
                                </a:rPr>
                                <m:t>𝛽</m:t>
                              </m:r>
                            </m:e>
                          </m:acc>
                        </m:e>
                        <m:sub>
                          <m:r>
                            <a:rPr lang="en-US" sz="2800" b="0" i="1" smtClean="0">
                              <a:solidFill>
                                <a:schemeClr val="bg1"/>
                              </a:solidFill>
                              <a:latin typeface="Cambria Math" panose="02040503050406030204" pitchFamily="18" charset="0"/>
                              <a:ea typeface="Roboto" panose="02000000000000000000" pitchFamily="2" charset="0"/>
                            </a:rPr>
                            <m:t>0</m:t>
                          </m:r>
                        </m:sub>
                      </m:sSub>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4" name="TextBox 23">
                <a:extLst>
                  <a:ext uri="{FF2B5EF4-FFF2-40B4-BE49-F238E27FC236}">
                    <a16:creationId xmlns:a16="http://schemas.microsoft.com/office/drawing/2014/main" id="{1EC7643D-75BE-9C49-92C4-81D9939F0D10}"/>
                  </a:ext>
                </a:extLst>
              </p:cNvPr>
              <p:cNvSpPr txBox="1">
                <a:spLocks noRot="1" noChangeAspect="1" noMove="1" noResize="1" noEditPoints="1" noAdjustHandles="1" noChangeArrowheads="1" noChangeShapeType="1" noTextEdit="1"/>
              </p:cNvSpPr>
              <p:nvPr/>
            </p:nvSpPr>
            <p:spPr>
              <a:xfrm>
                <a:off x="8418751" y="4903842"/>
                <a:ext cx="3323552" cy="546560"/>
              </a:xfrm>
              <a:prstGeom prst="rect">
                <a:avLst/>
              </a:prstGeom>
              <a:blipFill>
                <a:blip r:embed="rId14"/>
                <a:stretch>
                  <a:fillRect t="-4545"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64B089D-5522-6E4A-A07E-11F32505CD72}"/>
                  </a:ext>
                </a:extLst>
              </p:cNvPr>
              <p:cNvSpPr txBox="1"/>
              <p:nvPr/>
            </p:nvSpPr>
            <p:spPr>
              <a:xfrm>
                <a:off x="8418751" y="5542883"/>
                <a:ext cx="3323552" cy="546560"/>
              </a:xfrm>
              <a:prstGeom prst="rect">
                <a:avLst/>
              </a:prstGeom>
              <a:solidFill>
                <a:schemeClr val="tx2"/>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bg1"/>
                              </a:solidFill>
                              <a:latin typeface="Cambria Math" panose="02040503050406030204" pitchFamily="18" charset="0"/>
                              <a:ea typeface="Roboto" panose="02000000000000000000" pitchFamily="2" charset="0"/>
                            </a:rPr>
                          </m:ctrlPr>
                        </m:sSubPr>
                        <m:e>
                          <m:acc>
                            <m:accPr>
                              <m:chr m:val="̂"/>
                              <m:ctrlPr>
                                <a:rPr lang="en-US" sz="2800" b="0" i="1" smtClean="0">
                                  <a:solidFill>
                                    <a:schemeClr val="bg1"/>
                                  </a:solidFill>
                                  <a:latin typeface="Cambria Math" panose="02040503050406030204" pitchFamily="18" charset="0"/>
                                  <a:ea typeface="Roboto" panose="02000000000000000000" pitchFamily="2" charset="0"/>
                                </a:rPr>
                              </m:ctrlPr>
                            </m:accPr>
                            <m:e>
                              <m:r>
                                <a:rPr lang="en-US" sz="2800" b="0" i="1" smtClean="0">
                                  <a:solidFill>
                                    <a:schemeClr val="bg1"/>
                                  </a:solidFill>
                                  <a:latin typeface="Cambria Math" panose="02040503050406030204" pitchFamily="18" charset="0"/>
                                  <a:ea typeface="Cambria Math" panose="02040503050406030204" pitchFamily="18" charset="0"/>
                                </a:rPr>
                                <m:t>𝛽</m:t>
                              </m:r>
                            </m:e>
                          </m:acc>
                        </m:e>
                        <m:sub>
                          <m:r>
                            <a:rPr lang="en-US" sz="2800" b="0" i="1" smtClean="0">
                              <a:solidFill>
                                <a:schemeClr val="bg1"/>
                              </a:solidFill>
                              <a:latin typeface="Cambria Math" panose="02040503050406030204" pitchFamily="18" charset="0"/>
                              <a:ea typeface="Roboto" panose="02000000000000000000" pitchFamily="2" charset="0"/>
                            </a:rPr>
                            <m:t>1</m:t>
                          </m:r>
                        </m:sub>
                      </m:sSub>
                    </m:oMath>
                  </m:oMathPara>
                </a14:m>
                <a:endParaRPr lang="en-US" i="1"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Choice>
        <mc:Fallback>
          <p:sp>
            <p:nvSpPr>
              <p:cNvPr id="25" name="TextBox 24">
                <a:extLst>
                  <a:ext uri="{FF2B5EF4-FFF2-40B4-BE49-F238E27FC236}">
                    <a16:creationId xmlns:a16="http://schemas.microsoft.com/office/drawing/2014/main" id="{564B089D-5522-6E4A-A07E-11F32505CD72}"/>
                  </a:ext>
                </a:extLst>
              </p:cNvPr>
              <p:cNvSpPr txBox="1">
                <a:spLocks noRot="1" noChangeAspect="1" noMove="1" noResize="1" noEditPoints="1" noAdjustHandles="1" noChangeArrowheads="1" noChangeShapeType="1" noTextEdit="1"/>
              </p:cNvSpPr>
              <p:nvPr/>
            </p:nvSpPr>
            <p:spPr>
              <a:xfrm>
                <a:off x="8418751" y="5542883"/>
                <a:ext cx="3323552" cy="546560"/>
              </a:xfrm>
              <a:prstGeom prst="rect">
                <a:avLst/>
              </a:prstGeom>
              <a:blipFill>
                <a:blip r:embed="rId15"/>
                <a:stretch>
                  <a:fillRect t="-4545" b="-20455"/>
                </a:stretch>
              </a:blipFill>
            </p:spPr>
            <p:txBody>
              <a:bodyPr/>
              <a:lstStyle/>
              <a:p>
                <a:r>
                  <a:rPr lang="en-US">
                    <a:noFill/>
                  </a:rPr>
                  <a:t> </a:t>
                </a:r>
              </a:p>
            </p:txBody>
          </p:sp>
        </mc:Fallback>
      </mc:AlternateContent>
    </p:spTree>
    <p:extLst>
      <p:ext uri="{BB962C8B-B14F-4D97-AF65-F5344CB8AC3E}">
        <p14:creationId xmlns:p14="http://schemas.microsoft.com/office/powerpoint/2010/main" val="38642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AFCD-83B2-7D4A-99F5-CF3F4CB39626}"/>
              </a:ext>
            </a:extLst>
          </p:cNvPr>
          <p:cNvSpPr>
            <a:spLocks noGrp="1"/>
          </p:cNvSpPr>
          <p:nvPr>
            <p:ph type="title"/>
          </p:nvPr>
        </p:nvSpPr>
        <p:spPr/>
        <p:txBody>
          <a:bodyPr/>
          <a:lstStyle/>
          <a:p>
            <a:r>
              <a:rPr lang="en-US" dirty="0"/>
              <a:t>SAMPLES AND SIZES</a:t>
            </a:r>
          </a:p>
        </p:txBody>
      </p:sp>
      <p:cxnSp>
        <p:nvCxnSpPr>
          <p:cNvPr id="3" name="Straight Connector 2">
            <a:extLst>
              <a:ext uri="{FF2B5EF4-FFF2-40B4-BE49-F238E27FC236}">
                <a16:creationId xmlns:a16="http://schemas.microsoft.com/office/drawing/2014/main" id="{A5F76316-C13D-714F-8DD7-FDEAA0B84FEC}"/>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87E6667-64CD-0E4B-91E7-EB90AE90D894}"/>
              </a:ext>
            </a:extLst>
          </p:cNvPr>
          <p:cNvSpPr txBox="1"/>
          <p:nvPr/>
        </p:nvSpPr>
        <p:spPr>
          <a:xfrm>
            <a:off x="1430481" y="2220195"/>
            <a:ext cx="9303332" cy="1077218"/>
          </a:xfrm>
          <a:prstGeom prst="rect">
            <a:avLst/>
          </a:prstGeom>
          <a:solidFill>
            <a:schemeClr val="accent2"/>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What happens to your sample statistic/point estimate as you increase the size of the sample?</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83F0159B-9844-C644-BBFF-6789BC87870B}"/>
              </a:ext>
            </a:extLst>
          </p:cNvPr>
          <p:cNvSpPr txBox="1"/>
          <p:nvPr/>
        </p:nvSpPr>
        <p:spPr>
          <a:xfrm>
            <a:off x="1316185" y="3700278"/>
            <a:ext cx="9531927" cy="1569660"/>
          </a:xfrm>
          <a:prstGeom prst="rect">
            <a:avLst/>
          </a:prstGeom>
          <a:solidFill>
            <a:schemeClr val="accent2"/>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What’s better: </a:t>
            </a:r>
            <a:br>
              <a:rPr lang="en-US" sz="3200" b="1" dirty="0">
                <a:solidFill>
                  <a:schemeClr val="bg1"/>
                </a:solidFill>
                <a:latin typeface="Roboto" panose="02000000000000000000" pitchFamily="2" charset="0"/>
                <a:ea typeface="Roboto" panose="02000000000000000000" pitchFamily="2" charset="0"/>
                <a:cs typeface="Roboto Condensed" charset="0"/>
              </a:rPr>
            </a:br>
            <a:r>
              <a:rPr lang="en-US" sz="3200" b="1" dirty="0">
                <a:solidFill>
                  <a:schemeClr val="bg1"/>
                </a:solidFill>
                <a:latin typeface="Roboto" panose="02000000000000000000" pitchFamily="2" charset="0"/>
                <a:ea typeface="Roboto" panose="02000000000000000000" pitchFamily="2" charset="0"/>
                <a:cs typeface="Roboto Condensed" charset="0"/>
              </a:rPr>
              <a:t>a small shovel you use a bunch of times </a:t>
            </a:r>
            <a:br>
              <a:rPr lang="en-US" sz="3200" b="1" dirty="0">
                <a:solidFill>
                  <a:schemeClr val="bg1"/>
                </a:solidFill>
                <a:latin typeface="Roboto" panose="02000000000000000000" pitchFamily="2" charset="0"/>
                <a:ea typeface="Roboto" panose="02000000000000000000" pitchFamily="2" charset="0"/>
                <a:cs typeface="Roboto Condensed" charset="0"/>
              </a:rPr>
            </a:br>
            <a:r>
              <a:rPr lang="en-US" sz="3200" b="1" dirty="0">
                <a:solidFill>
                  <a:schemeClr val="bg1"/>
                </a:solidFill>
                <a:latin typeface="Roboto" panose="02000000000000000000" pitchFamily="2" charset="0"/>
                <a:ea typeface="Roboto" panose="02000000000000000000" pitchFamily="2" charset="0"/>
                <a:cs typeface="Roboto Condensed" charset="0"/>
              </a:rPr>
              <a:t>or a big shovel you use a few times (or even once)?</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80419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F0E390-265A-974F-9AA6-844E19AFC801}"/>
              </a:ext>
            </a:extLst>
          </p:cNvPr>
          <p:cNvPicPr>
            <a:picLocks noChangeAspect="1"/>
          </p:cNvPicPr>
          <p:nvPr/>
        </p:nvPicPr>
        <p:blipFill>
          <a:blip r:embed="rId3"/>
          <a:stretch>
            <a:fillRect/>
          </a:stretch>
        </p:blipFill>
        <p:spPr>
          <a:xfrm>
            <a:off x="6832762" y="210588"/>
            <a:ext cx="4622472" cy="3235730"/>
          </a:xfrm>
          <a:prstGeom prst="rect">
            <a:avLst/>
          </a:prstGeom>
        </p:spPr>
      </p:pic>
      <p:pic>
        <p:nvPicPr>
          <p:cNvPr id="4" name="Picture 3">
            <a:extLst>
              <a:ext uri="{FF2B5EF4-FFF2-40B4-BE49-F238E27FC236}">
                <a16:creationId xmlns:a16="http://schemas.microsoft.com/office/drawing/2014/main" id="{410FE9DF-9061-8841-9113-E349EC681C4F}"/>
              </a:ext>
            </a:extLst>
          </p:cNvPr>
          <p:cNvPicPr>
            <a:picLocks noChangeAspect="1"/>
          </p:cNvPicPr>
          <p:nvPr/>
        </p:nvPicPr>
        <p:blipFill>
          <a:blip r:embed="rId4"/>
          <a:stretch>
            <a:fillRect/>
          </a:stretch>
        </p:blipFill>
        <p:spPr>
          <a:xfrm>
            <a:off x="736766" y="210588"/>
            <a:ext cx="4622471" cy="3235730"/>
          </a:xfrm>
          <a:prstGeom prst="rect">
            <a:avLst/>
          </a:prstGeom>
        </p:spPr>
      </p:pic>
      <p:pic>
        <p:nvPicPr>
          <p:cNvPr id="9" name="Picture 8">
            <a:extLst>
              <a:ext uri="{FF2B5EF4-FFF2-40B4-BE49-F238E27FC236}">
                <a16:creationId xmlns:a16="http://schemas.microsoft.com/office/drawing/2014/main" id="{B6824576-1154-8540-B1A7-D57963E1C4B7}"/>
              </a:ext>
            </a:extLst>
          </p:cNvPr>
          <p:cNvPicPr>
            <a:picLocks noChangeAspect="1"/>
          </p:cNvPicPr>
          <p:nvPr/>
        </p:nvPicPr>
        <p:blipFill>
          <a:blip r:embed="rId5"/>
          <a:stretch>
            <a:fillRect/>
          </a:stretch>
        </p:blipFill>
        <p:spPr>
          <a:xfrm>
            <a:off x="3784764" y="3469870"/>
            <a:ext cx="4622471" cy="3235730"/>
          </a:xfrm>
          <a:prstGeom prst="rect">
            <a:avLst/>
          </a:prstGeom>
        </p:spPr>
      </p:pic>
    </p:spTree>
    <p:extLst>
      <p:ext uri="{BB962C8B-B14F-4D97-AF65-F5344CB8AC3E}">
        <p14:creationId xmlns:p14="http://schemas.microsoft.com/office/powerpoint/2010/main" val="322936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269791"/>
            <a:ext cx="12192000" cy="2280371"/>
          </a:xfrm>
        </p:spPr>
        <p:txBody>
          <a:bodyPr>
            <a:normAutofit/>
          </a:bodyPr>
          <a:lstStyle/>
          <a:p>
            <a:r>
              <a:rPr lang="en-US" spc="1000" dirty="0"/>
              <a:t>CONFIDENCE </a:t>
            </a:r>
            <a:br>
              <a:rPr lang="en-US" spc="1000" dirty="0"/>
            </a:br>
            <a:r>
              <a:rPr lang="en-US" spc="1000" dirty="0"/>
              <a:t>INTERVALS</a:t>
            </a:r>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214841-D5DB-874A-BAF2-124C80FC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786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155193-7E32-CB4E-BC10-16F5F4687B03}"/>
              </a:ext>
            </a:extLst>
          </p:cNvPr>
          <p:cNvSpPr>
            <a:spLocks noGrp="1"/>
          </p:cNvSpPr>
          <p:nvPr>
            <p:ph type="title"/>
          </p:nvPr>
        </p:nvSpPr>
        <p:spPr/>
        <p:txBody>
          <a:bodyPr/>
          <a:lstStyle/>
          <a:p>
            <a:r>
              <a:rPr lang="en-US" dirty="0"/>
              <a:t>GOAL OF INFERENCE</a:t>
            </a:r>
          </a:p>
        </p:txBody>
      </p:sp>
      <p:cxnSp>
        <p:nvCxnSpPr>
          <p:cNvPr id="5" name="Straight Connector 4">
            <a:extLst>
              <a:ext uri="{FF2B5EF4-FFF2-40B4-BE49-F238E27FC236}">
                <a16:creationId xmlns:a16="http://schemas.microsoft.com/office/drawing/2014/main" id="{42652B4C-4EA9-EA4E-A022-040AB897CE63}"/>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315344-A96E-3E43-AE6A-51029D0DC016}"/>
              </a:ext>
            </a:extLst>
          </p:cNvPr>
          <p:cNvSpPr txBox="1"/>
          <p:nvPr/>
        </p:nvSpPr>
        <p:spPr>
          <a:xfrm>
            <a:off x="2119746" y="1883888"/>
            <a:ext cx="7952509"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Make a good enough guess about the true population parameter</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284D2820-615E-064C-8A68-8EF16B0F9FA6}"/>
              </a:ext>
            </a:extLst>
          </p:cNvPr>
          <p:cNvSpPr txBox="1"/>
          <p:nvPr/>
        </p:nvSpPr>
        <p:spPr>
          <a:xfrm>
            <a:off x="4008956" y="3443668"/>
            <a:ext cx="4194877" cy="1200329"/>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How do we know if the guess is good?</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A3FC9B08-AD13-EC40-89F3-12D80207ADD1}"/>
              </a:ext>
            </a:extLst>
          </p:cNvPr>
          <p:cNvSpPr txBox="1"/>
          <p:nvPr/>
        </p:nvSpPr>
        <p:spPr>
          <a:xfrm>
            <a:off x="2085109" y="4880338"/>
            <a:ext cx="8049491" cy="1200329"/>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How confident are we that we captured the true population parameter?</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88378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155193-7E32-CB4E-BC10-16F5F4687B03}"/>
              </a:ext>
            </a:extLst>
          </p:cNvPr>
          <p:cNvSpPr>
            <a:spLocks noGrp="1"/>
          </p:cNvSpPr>
          <p:nvPr>
            <p:ph type="title"/>
          </p:nvPr>
        </p:nvSpPr>
        <p:spPr/>
        <p:txBody>
          <a:bodyPr/>
          <a:lstStyle/>
          <a:p>
            <a:r>
              <a:rPr lang="en-US" dirty="0"/>
              <a:t>CONFIDENCE INTERVALS</a:t>
            </a:r>
          </a:p>
        </p:txBody>
      </p:sp>
      <p:cxnSp>
        <p:nvCxnSpPr>
          <p:cNvPr id="5" name="Straight Connector 4">
            <a:extLst>
              <a:ext uri="{FF2B5EF4-FFF2-40B4-BE49-F238E27FC236}">
                <a16:creationId xmlns:a16="http://schemas.microsoft.com/office/drawing/2014/main" id="{42652B4C-4EA9-EA4E-A022-040AB897CE63}"/>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315344-A96E-3E43-AE6A-51029D0DC016}"/>
              </a:ext>
            </a:extLst>
          </p:cNvPr>
          <p:cNvSpPr txBox="1"/>
          <p:nvPr/>
        </p:nvSpPr>
        <p:spPr>
          <a:xfrm>
            <a:off x="2119746" y="1485900"/>
            <a:ext cx="7952509"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A plausible range of values for the true population parameter</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pic>
        <p:nvPicPr>
          <p:cNvPr id="28674" name="Picture 2" descr="Photo of man standing on rock holding spear with spearpoint in the water">
            <a:extLst>
              <a:ext uri="{FF2B5EF4-FFF2-40B4-BE49-F238E27FC236}">
                <a16:creationId xmlns:a16="http://schemas.microsoft.com/office/drawing/2014/main" id="{E116C2B8-96A8-0849-9BE0-6388C5CDA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741" y="3025041"/>
            <a:ext cx="2686517" cy="36404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6224FBE-8167-1D4E-9F0D-0F852E8C3FAB}"/>
              </a:ext>
            </a:extLst>
          </p:cNvPr>
          <p:cNvPicPr>
            <a:picLocks noChangeAspect="1"/>
          </p:cNvPicPr>
          <p:nvPr/>
        </p:nvPicPr>
        <p:blipFill>
          <a:blip r:embed="rId3"/>
          <a:stretch>
            <a:fillRect/>
          </a:stretch>
        </p:blipFill>
        <p:spPr>
          <a:xfrm>
            <a:off x="6203949" y="3025041"/>
            <a:ext cx="4859207" cy="3640448"/>
          </a:xfrm>
          <a:prstGeom prst="rect">
            <a:avLst/>
          </a:prstGeom>
        </p:spPr>
      </p:pic>
    </p:spTree>
    <p:extLst>
      <p:ext uri="{BB962C8B-B14F-4D97-AF65-F5344CB8AC3E}">
        <p14:creationId xmlns:p14="http://schemas.microsoft.com/office/powerpoint/2010/main" val="185658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fade">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08B7-F3B9-A54C-9BB1-AE306A4E0F3A}"/>
              </a:ext>
            </a:extLst>
          </p:cNvPr>
          <p:cNvSpPr>
            <a:spLocks noGrp="1"/>
          </p:cNvSpPr>
          <p:nvPr>
            <p:ph type="title"/>
          </p:nvPr>
        </p:nvSpPr>
        <p:spPr/>
        <p:txBody>
          <a:bodyPr/>
          <a:lstStyle/>
          <a:p>
            <a:r>
              <a:rPr lang="en-US" dirty="0"/>
              <a:t>VARIABILITY</a:t>
            </a:r>
          </a:p>
        </p:txBody>
      </p:sp>
      <p:cxnSp>
        <p:nvCxnSpPr>
          <p:cNvPr id="3" name="Straight Connector 2">
            <a:extLst>
              <a:ext uri="{FF2B5EF4-FFF2-40B4-BE49-F238E27FC236}">
                <a16:creationId xmlns:a16="http://schemas.microsoft.com/office/drawing/2014/main" id="{CDD53B27-6ED0-A440-A316-D89C07281A34}"/>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DE97B1-9F30-C646-B700-528A640F94E7}"/>
              </a:ext>
            </a:extLst>
          </p:cNvPr>
          <p:cNvSpPr txBox="1"/>
          <p:nvPr/>
        </p:nvSpPr>
        <p:spPr>
          <a:xfrm>
            <a:off x="1042263" y="1887681"/>
            <a:ext cx="10135177" cy="707886"/>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Every sample statistic has some variability</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8E25B3D2-14F4-5845-B5F6-11F0B31FA90F}"/>
              </a:ext>
            </a:extLst>
          </p:cNvPr>
          <p:cNvSpPr txBox="1"/>
          <p:nvPr/>
        </p:nvSpPr>
        <p:spPr>
          <a:xfrm>
            <a:off x="2031280" y="2871355"/>
            <a:ext cx="8101737" cy="1938992"/>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You have an average, but how different might that average be if you take another sample?</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9786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4165-3078-2F4F-A081-80C653B60356}"/>
              </a:ext>
            </a:extLst>
          </p:cNvPr>
          <p:cNvSpPr>
            <a:spLocks noGrp="1"/>
          </p:cNvSpPr>
          <p:nvPr>
            <p:ph type="title"/>
          </p:nvPr>
        </p:nvSpPr>
        <p:spPr/>
        <p:txBody>
          <a:bodyPr/>
          <a:lstStyle/>
          <a:p>
            <a:r>
              <a:rPr lang="en-US" dirty="0"/>
              <a:t>LEFT-HANDEDNESS</a:t>
            </a:r>
          </a:p>
        </p:txBody>
      </p:sp>
      <p:cxnSp>
        <p:nvCxnSpPr>
          <p:cNvPr id="3" name="Straight Connector 2">
            <a:extLst>
              <a:ext uri="{FF2B5EF4-FFF2-40B4-BE49-F238E27FC236}">
                <a16:creationId xmlns:a16="http://schemas.microsoft.com/office/drawing/2014/main" id="{28A28FD1-E025-4340-97F7-2C0531932EE2}"/>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C43067C-3E96-DB45-84A0-B74FB2964555}"/>
              </a:ext>
            </a:extLst>
          </p:cNvPr>
          <p:cNvSpPr txBox="1"/>
          <p:nvPr/>
        </p:nvSpPr>
        <p:spPr>
          <a:xfrm>
            <a:off x="1965758" y="1485900"/>
            <a:ext cx="8260487"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You take a random sample of BYU students and 5 are left-handed.</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9344AD48-B9E4-034C-8ED5-C16AC29D41F0}"/>
              </a:ext>
            </a:extLst>
          </p:cNvPr>
          <p:cNvSpPr txBox="1"/>
          <p:nvPr/>
        </p:nvSpPr>
        <p:spPr>
          <a:xfrm>
            <a:off x="2133708" y="3027219"/>
            <a:ext cx="7954890" cy="1754326"/>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If you take a different random sample of 50 BYU students, how many would you expect to be left-handed?</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26AFDABE-F322-CE4F-8768-E1D5AD1D70AA}"/>
              </a:ext>
            </a:extLst>
          </p:cNvPr>
          <p:cNvSpPr txBox="1"/>
          <p:nvPr/>
        </p:nvSpPr>
        <p:spPr>
          <a:xfrm>
            <a:off x="2271351" y="4999425"/>
            <a:ext cx="7649297" cy="646331"/>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3 are left-handed. Is that surprising?</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FBB2A141-DD91-9841-9DA5-10C5456A3B64}"/>
              </a:ext>
            </a:extLst>
          </p:cNvPr>
          <p:cNvSpPr txBox="1"/>
          <p:nvPr/>
        </p:nvSpPr>
        <p:spPr>
          <a:xfrm>
            <a:off x="2271351" y="5863636"/>
            <a:ext cx="7649297" cy="646331"/>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40 are left-handed. Is that surprising?</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85333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D43-7686-904C-A926-D9D088D45D48}"/>
              </a:ext>
            </a:extLst>
          </p:cNvPr>
          <p:cNvSpPr>
            <a:spLocks noGrp="1"/>
          </p:cNvSpPr>
          <p:nvPr>
            <p:ph type="title"/>
          </p:nvPr>
        </p:nvSpPr>
        <p:spPr/>
        <p:txBody>
          <a:bodyPr/>
          <a:lstStyle/>
          <a:p>
            <a:r>
              <a:rPr lang="en-US" dirty="0"/>
              <a:t>VARIABILITY</a:t>
            </a:r>
          </a:p>
        </p:txBody>
      </p:sp>
      <p:cxnSp>
        <p:nvCxnSpPr>
          <p:cNvPr id="3" name="Straight Connector 2">
            <a:extLst>
              <a:ext uri="{FF2B5EF4-FFF2-40B4-BE49-F238E27FC236}">
                <a16:creationId xmlns:a16="http://schemas.microsoft.com/office/drawing/2014/main" id="{245FC4FB-436E-AF40-80DF-6631CF940F5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EE1E57-04E6-134B-AE49-E812FF038054}"/>
              </a:ext>
            </a:extLst>
          </p:cNvPr>
          <p:cNvSpPr txBox="1"/>
          <p:nvPr/>
        </p:nvSpPr>
        <p:spPr>
          <a:xfrm>
            <a:off x="1965756" y="2767280"/>
            <a:ext cx="8260487"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How much you expect the mean to vary from sample to sample</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7772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FE8B-F6A8-3142-A3DF-EC94DD0C13BF}"/>
              </a:ext>
            </a:extLst>
          </p:cNvPr>
          <p:cNvSpPr>
            <a:spLocks noGrp="1"/>
          </p:cNvSpPr>
          <p:nvPr>
            <p:ph type="title"/>
          </p:nvPr>
        </p:nvSpPr>
        <p:spPr/>
        <p:txBody>
          <a:bodyPr/>
          <a:lstStyle/>
          <a:p>
            <a:r>
              <a:rPr lang="en-US" dirty="0"/>
              <a:t>PLAN FOR TODAY</a:t>
            </a:r>
          </a:p>
        </p:txBody>
      </p:sp>
      <p:sp>
        <p:nvSpPr>
          <p:cNvPr id="4" name="Rectangle 3">
            <a:extLst>
              <a:ext uri="{FF2B5EF4-FFF2-40B4-BE49-F238E27FC236}">
                <a16:creationId xmlns:a16="http://schemas.microsoft.com/office/drawing/2014/main" id="{9EF2CACB-704B-F74F-88BC-999DE12C06AB}"/>
              </a:ext>
            </a:extLst>
          </p:cNvPr>
          <p:cNvSpPr/>
          <p:nvPr/>
        </p:nvSpPr>
        <p:spPr>
          <a:xfrm>
            <a:off x="2427412" y="1707408"/>
            <a:ext cx="7356559" cy="769441"/>
          </a:xfrm>
          <a:prstGeom prst="rect">
            <a:avLst/>
          </a:prstGeom>
          <a:solidFill>
            <a:schemeClr val="accent2"/>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Why are we even doing this?</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cxnSp>
        <p:nvCxnSpPr>
          <p:cNvPr id="5" name="Straight Connector 4">
            <a:extLst>
              <a:ext uri="{FF2B5EF4-FFF2-40B4-BE49-F238E27FC236}">
                <a16:creationId xmlns:a16="http://schemas.microsoft.com/office/drawing/2014/main" id="{B77CDB6E-AE65-4E4B-94AD-33164BBE215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62C3C2F-239D-3447-B50A-933B061F3251}"/>
              </a:ext>
            </a:extLst>
          </p:cNvPr>
          <p:cNvSpPr/>
          <p:nvPr/>
        </p:nvSpPr>
        <p:spPr>
          <a:xfrm>
            <a:off x="3334550" y="2769944"/>
            <a:ext cx="5542285" cy="769441"/>
          </a:xfrm>
          <a:prstGeom prst="rect">
            <a:avLst/>
          </a:prstGeom>
          <a:solidFill>
            <a:schemeClr val="accent3"/>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Confidence intervals</a:t>
            </a:r>
          </a:p>
        </p:txBody>
      </p:sp>
      <p:sp>
        <p:nvSpPr>
          <p:cNvPr id="8" name="Rectangle 7">
            <a:extLst>
              <a:ext uri="{FF2B5EF4-FFF2-40B4-BE49-F238E27FC236}">
                <a16:creationId xmlns:a16="http://schemas.microsoft.com/office/drawing/2014/main" id="{A7D8DAD6-A8A6-F24B-94AE-B3578C602D15}"/>
              </a:ext>
            </a:extLst>
          </p:cNvPr>
          <p:cNvSpPr/>
          <p:nvPr/>
        </p:nvSpPr>
        <p:spPr>
          <a:xfrm>
            <a:off x="4125590" y="3832480"/>
            <a:ext cx="3960208" cy="769441"/>
          </a:xfrm>
          <a:prstGeom prst="rect">
            <a:avLst/>
          </a:prstGeom>
          <a:solidFill>
            <a:schemeClr val="accent1"/>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Bootstrapping</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cxnSp>
        <p:nvCxnSpPr>
          <p:cNvPr id="10" name="Straight Connector 9">
            <a:extLst>
              <a:ext uri="{FF2B5EF4-FFF2-40B4-BE49-F238E27FC236}">
                <a16:creationId xmlns:a16="http://schemas.microsoft.com/office/drawing/2014/main" id="{36754635-E873-F841-8113-5487E1001039}"/>
              </a:ext>
            </a:extLst>
          </p:cNvPr>
          <p:cNvCxnSpPr/>
          <p:nvPr/>
        </p:nvCxnSpPr>
        <p:spPr>
          <a:xfrm>
            <a:off x="1756510" y="3685520"/>
            <a:ext cx="8983780" cy="0"/>
          </a:xfrm>
          <a:prstGeom prst="line">
            <a:avLst/>
          </a:prstGeom>
          <a:ln w="381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E005EF-67BF-C044-ACAC-3D2281A536CC}"/>
              </a:ext>
            </a:extLst>
          </p:cNvPr>
          <p:cNvSpPr/>
          <p:nvPr/>
        </p:nvSpPr>
        <p:spPr>
          <a:xfrm>
            <a:off x="3090021" y="4895016"/>
            <a:ext cx="6031342" cy="769441"/>
          </a:xfrm>
          <a:prstGeom prst="rect">
            <a:avLst/>
          </a:prstGeom>
          <a:solidFill>
            <a:schemeClr val="accent5"/>
          </a:solidFill>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cs typeface="Roboto Condensed" charset="0"/>
              </a:rPr>
              <a:t>Precision vs. accuracy</a:t>
            </a:r>
            <a:endParaRPr lang="en-US" sz="4400" b="1" dirty="0">
              <a:solidFill>
                <a:schemeClr val="bg1"/>
              </a:solidFill>
              <a:effectLst/>
              <a:latin typeface="Roboto" panose="02000000000000000000" pitchFamily="2" charset="0"/>
              <a:ea typeface="Roboto" panose="02000000000000000000" pitchFamily="2" charset="0"/>
              <a:cs typeface="Roboto Condensed" charset="0"/>
            </a:endParaRPr>
          </a:p>
        </p:txBody>
      </p:sp>
    </p:spTree>
    <p:extLst>
      <p:ext uri="{BB962C8B-B14F-4D97-AF65-F5344CB8AC3E}">
        <p14:creationId xmlns:p14="http://schemas.microsoft.com/office/powerpoint/2010/main" val="231109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C62F-9B05-3146-8D73-F69BD011885E}"/>
              </a:ext>
            </a:extLst>
          </p:cNvPr>
          <p:cNvSpPr>
            <a:spLocks noGrp="1"/>
          </p:cNvSpPr>
          <p:nvPr>
            <p:ph type="title"/>
          </p:nvPr>
        </p:nvSpPr>
        <p:spPr/>
        <p:txBody>
          <a:bodyPr/>
          <a:lstStyle/>
          <a:p>
            <a:r>
              <a:rPr lang="en-US" dirty="0"/>
              <a:t>MEASURING VARIABILITY</a:t>
            </a:r>
          </a:p>
        </p:txBody>
      </p:sp>
      <p:cxnSp>
        <p:nvCxnSpPr>
          <p:cNvPr id="3" name="Straight Connector 2">
            <a:extLst>
              <a:ext uri="{FF2B5EF4-FFF2-40B4-BE49-F238E27FC236}">
                <a16:creationId xmlns:a16="http://schemas.microsoft.com/office/drawing/2014/main" id="{12925665-51F5-634C-989C-9318AE6D43CB}"/>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E892A6-9CCF-3E4F-B30D-4BBC48A0DD41}"/>
              </a:ext>
            </a:extLst>
          </p:cNvPr>
          <p:cNvSpPr txBox="1"/>
          <p:nvPr/>
        </p:nvSpPr>
        <p:spPr>
          <a:xfrm>
            <a:off x="2707769" y="2105561"/>
            <a:ext cx="6776461" cy="1323439"/>
          </a:xfrm>
          <a:prstGeom prst="rect">
            <a:avLst/>
          </a:prstGeom>
          <a:solidFill>
            <a:schemeClr val="accent3"/>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2 ways to get at variability of sample statistic</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9F2DE842-35D1-594A-B2A4-F88064B7BAD9}"/>
              </a:ext>
            </a:extLst>
          </p:cNvPr>
          <p:cNvSpPr txBox="1"/>
          <p:nvPr/>
        </p:nvSpPr>
        <p:spPr>
          <a:xfrm>
            <a:off x="4191000" y="3683243"/>
            <a:ext cx="3824648" cy="646331"/>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Theory and math</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2CA6F831-8F7B-3B45-B281-D07AA64F48B0}"/>
              </a:ext>
            </a:extLst>
          </p:cNvPr>
          <p:cNvSpPr txBox="1"/>
          <p:nvPr/>
        </p:nvSpPr>
        <p:spPr>
          <a:xfrm>
            <a:off x="4915922" y="4565451"/>
            <a:ext cx="2374805" cy="646331"/>
          </a:xfrm>
          <a:prstGeom prst="rect">
            <a:avLst/>
          </a:prstGeom>
          <a:solidFill>
            <a:schemeClr val="accent3">
              <a:lumMod val="20000"/>
              <a:lumOff val="80000"/>
            </a:schemeClr>
          </a:solidFill>
        </p:spPr>
        <p:txBody>
          <a:bodyPr wrap="square" rtlCol="0">
            <a:spAutoFit/>
          </a:bodyPr>
          <a:lstStyle/>
          <a:p>
            <a:pPr algn="ctr"/>
            <a:r>
              <a:rPr lang="en-US" sz="3600" dirty="0">
                <a:solidFill>
                  <a:schemeClr val="accent3"/>
                </a:solidFill>
                <a:latin typeface="Roboto Light" panose="02000000000000000000" pitchFamily="2" charset="0"/>
                <a:ea typeface="Roboto Light" panose="02000000000000000000" pitchFamily="2" charset="0"/>
                <a:cs typeface="Roboto Condensed" charset="0"/>
              </a:rPr>
              <a:t>Simulation</a:t>
            </a:r>
            <a:endParaRPr lang="en-US" sz="2400" baseline="-25000" dirty="0">
              <a:solidFill>
                <a:schemeClr val="accent3"/>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99290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CC4B-7EFD-8E4C-9FBB-B0617A745794}"/>
              </a:ext>
            </a:extLst>
          </p:cNvPr>
          <p:cNvSpPr>
            <a:spLocks noGrp="1"/>
          </p:cNvSpPr>
          <p:nvPr>
            <p:ph type="title"/>
          </p:nvPr>
        </p:nvSpPr>
        <p:spPr>
          <a:xfrm>
            <a:off x="831850" y="1607128"/>
            <a:ext cx="10515600" cy="2285999"/>
          </a:xfrm>
        </p:spPr>
        <p:txBody>
          <a:bodyPr>
            <a:normAutofit/>
          </a:bodyPr>
          <a:lstStyle/>
          <a:p>
            <a:r>
              <a:rPr lang="en-US" dirty="0"/>
              <a:t>BOOTSTRAPPING</a:t>
            </a:r>
          </a:p>
        </p:txBody>
      </p:sp>
      <p:sp>
        <p:nvSpPr>
          <p:cNvPr id="4" name="Rectangle 3">
            <a:extLst>
              <a:ext uri="{FF2B5EF4-FFF2-40B4-BE49-F238E27FC236}">
                <a16:creationId xmlns:a16="http://schemas.microsoft.com/office/drawing/2014/main" id="{BEA5F18F-7D72-FE4D-820C-6CA6AF9697B1}"/>
              </a:ext>
            </a:extLst>
          </p:cNvPr>
          <p:cNvSpPr/>
          <p:nvPr/>
        </p:nvSpPr>
        <p:spPr>
          <a:xfrm>
            <a:off x="0" y="0"/>
            <a:ext cx="12192000" cy="729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F5D09C-A866-7044-A78D-B4DBE71FA637}"/>
              </a:ext>
            </a:extLst>
          </p:cNvPr>
          <p:cNvSpPr/>
          <p:nvPr/>
        </p:nvSpPr>
        <p:spPr>
          <a:xfrm>
            <a:off x="0" y="6128951"/>
            <a:ext cx="12192000" cy="729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ACFC5574-93A7-7E44-AC52-7AF93DF421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431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C94D-041C-F749-B174-86832D0F25DC}"/>
              </a:ext>
            </a:extLst>
          </p:cNvPr>
          <p:cNvSpPr>
            <a:spLocks noGrp="1"/>
          </p:cNvSpPr>
          <p:nvPr>
            <p:ph type="title"/>
          </p:nvPr>
        </p:nvSpPr>
        <p:spPr>
          <a:xfrm>
            <a:off x="0" y="152855"/>
            <a:ext cx="12192000" cy="912016"/>
          </a:xfrm>
        </p:spPr>
        <p:txBody>
          <a:bodyPr>
            <a:normAutofit/>
          </a:bodyPr>
          <a:lstStyle/>
          <a:p>
            <a:r>
              <a:rPr lang="en-US" dirty="0"/>
              <a:t>PERFECT KNOWLEDGE</a:t>
            </a:r>
          </a:p>
        </p:txBody>
      </p:sp>
      <p:cxnSp>
        <p:nvCxnSpPr>
          <p:cNvPr id="3" name="Straight Connector 2">
            <a:extLst>
              <a:ext uri="{FF2B5EF4-FFF2-40B4-BE49-F238E27FC236}">
                <a16:creationId xmlns:a16="http://schemas.microsoft.com/office/drawing/2014/main" id="{B4A12127-A5B5-454B-929C-DA3DA0A92C4A}"/>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D0BFF86-5ACA-304F-A7A7-986A122EB883}"/>
              </a:ext>
            </a:extLst>
          </p:cNvPr>
          <p:cNvSpPr txBox="1"/>
          <p:nvPr/>
        </p:nvSpPr>
        <p:spPr>
          <a:xfrm>
            <a:off x="889964" y="1829374"/>
            <a:ext cx="10452287" cy="2554545"/>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With infinite resources, you could take thousands of simultaneous samples (or even conduct a census) and get exact population parameter and know its exact variability</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20" name="TextBox 19">
            <a:extLst>
              <a:ext uri="{FF2B5EF4-FFF2-40B4-BE49-F238E27FC236}">
                <a16:creationId xmlns:a16="http://schemas.microsoft.com/office/drawing/2014/main" id="{2664F1D8-1710-F941-B163-7BF037042B07}"/>
              </a:ext>
            </a:extLst>
          </p:cNvPr>
          <p:cNvSpPr txBox="1"/>
          <p:nvPr/>
        </p:nvSpPr>
        <p:spPr>
          <a:xfrm>
            <a:off x="3678073" y="4709241"/>
            <a:ext cx="4876069" cy="707886"/>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This is impossible.</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4998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C94D-041C-F749-B174-86832D0F25DC}"/>
              </a:ext>
            </a:extLst>
          </p:cNvPr>
          <p:cNvSpPr>
            <a:spLocks noGrp="1"/>
          </p:cNvSpPr>
          <p:nvPr>
            <p:ph type="title"/>
          </p:nvPr>
        </p:nvSpPr>
        <p:spPr>
          <a:xfrm>
            <a:off x="0" y="152855"/>
            <a:ext cx="12192000" cy="912016"/>
          </a:xfrm>
        </p:spPr>
        <p:txBody>
          <a:bodyPr>
            <a:normAutofit/>
          </a:bodyPr>
          <a:lstStyle/>
          <a:p>
            <a:r>
              <a:rPr lang="en-US" dirty="0"/>
              <a:t>IMPROVISE!</a:t>
            </a:r>
          </a:p>
        </p:txBody>
      </p:sp>
      <p:cxnSp>
        <p:nvCxnSpPr>
          <p:cNvPr id="3" name="Straight Connector 2">
            <a:extLst>
              <a:ext uri="{FF2B5EF4-FFF2-40B4-BE49-F238E27FC236}">
                <a16:creationId xmlns:a16="http://schemas.microsoft.com/office/drawing/2014/main" id="{B4A12127-A5B5-454B-929C-DA3DA0A92C4A}"/>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F1D8994-325C-AE45-B40E-A300E3D4CB39}"/>
              </a:ext>
            </a:extLst>
          </p:cNvPr>
          <p:cNvSpPr txBox="1"/>
          <p:nvPr/>
        </p:nvSpPr>
        <p:spPr>
          <a:xfrm>
            <a:off x="2945059" y="2616230"/>
            <a:ext cx="6288995" cy="1077218"/>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latin typeface="Roboto Light" panose="02000000000000000000" pitchFamily="2" charset="0"/>
                <a:ea typeface="Roboto Light" panose="02000000000000000000" pitchFamily="2" charset="0"/>
                <a:cs typeface="Roboto Condensed" charset="0"/>
              </a:rPr>
              <a:t>We can do something nearly impossible with limited resources</a:t>
            </a:r>
            <a:endParaRPr lang="en-US" sz="2000" baseline="-250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4" name="TextBox 13">
            <a:extLst>
              <a:ext uri="{FF2B5EF4-FFF2-40B4-BE49-F238E27FC236}">
                <a16:creationId xmlns:a16="http://schemas.microsoft.com/office/drawing/2014/main" id="{AD0BFF86-5ACA-304F-A7A7-986A122EB883}"/>
              </a:ext>
            </a:extLst>
          </p:cNvPr>
          <p:cNvSpPr txBox="1"/>
          <p:nvPr/>
        </p:nvSpPr>
        <p:spPr>
          <a:xfrm>
            <a:off x="4175705" y="1755912"/>
            <a:ext cx="3840591" cy="707886"/>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Why bootstrap?</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6" name="TextBox 15">
            <a:extLst>
              <a:ext uri="{FF2B5EF4-FFF2-40B4-BE49-F238E27FC236}">
                <a16:creationId xmlns:a16="http://schemas.microsoft.com/office/drawing/2014/main" id="{1347CD92-AE4C-BB4C-A360-F46161A51B1B}"/>
              </a:ext>
            </a:extLst>
          </p:cNvPr>
          <p:cNvSpPr txBox="1"/>
          <p:nvPr/>
        </p:nvSpPr>
        <p:spPr>
          <a:xfrm>
            <a:off x="3007405" y="4485094"/>
            <a:ext cx="6164305" cy="1323439"/>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Use the sample you have to make new samples</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16930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51C499-6598-EE48-8937-F9B1D5B196DB}"/>
              </a:ext>
            </a:extLst>
          </p:cNvPr>
          <p:cNvSpPr txBox="1"/>
          <p:nvPr/>
        </p:nvSpPr>
        <p:spPr>
          <a:xfrm>
            <a:off x="1594240" y="1485900"/>
            <a:ext cx="9018340" cy="3785652"/>
          </a:xfrm>
          <a:prstGeom prst="rect">
            <a:avLst/>
          </a:prstGeom>
          <a:solidFill>
            <a:schemeClr val="accent1"/>
          </a:solidFill>
        </p:spPr>
        <p:txBody>
          <a:bodyPr wrap="square" rtlCol="0">
            <a:spAutoFit/>
          </a:bodyPr>
          <a:lstStyle/>
          <a:p>
            <a:pPr algn="ctr"/>
            <a:r>
              <a:rPr lang="en-US" sz="6000" b="1" dirty="0">
                <a:solidFill>
                  <a:schemeClr val="bg1"/>
                </a:solidFill>
                <a:latin typeface="Roboto" panose="02000000000000000000" pitchFamily="2" charset="0"/>
                <a:ea typeface="Roboto" panose="02000000000000000000" pitchFamily="2" charset="0"/>
                <a:cs typeface="Roboto Condensed" charset="0"/>
              </a:rPr>
              <a:t>How much does a typical 1-bedroom apartment in Manhattan rent for per month?</a:t>
            </a:r>
            <a:endParaRPr lang="en-US" sz="4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93185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1FB9-E83A-5740-A503-975D3EA8F182}"/>
              </a:ext>
            </a:extLst>
          </p:cNvPr>
          <p:cNvSpPr>
            <a:spLocks noGrp="1"/>
          </p:cNvSpPr>
          <p:nvPr>
            <p:ph type="title"/>
          </p:nvPr>
        </p:nvSpPr>
        <p:spPr/>
        <p:txBody>
          <a:bodyPr/>
          <a:lstStyle/>
          <a:p>
            <a:r>
              <a:rPr lang="en-US" dirty="0"/>
              <a:t>SAMPLE</a:t>
            </a:r>
          </a:p>
        </p:txBody>
      </p:sp>
      <p:cxnSp>
        <p:nvCxnSpPr>
          <p:cNvPr id="3" name="Straight Connector 2">
            <a:extLst>
              <a:ext uri="{FF2B5EF4-FFF2-40B4-BE49-F238E27FC236}">
                <a16:creationId xmlns:a16="http://schemas.microsoft.com/office/drawing/2014/main" id="{E0B42983-8CCE-F146-8447-C3148C5F1713}"/>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AutoShape 2" descr="file:///Users/andrew/Downloads/website-master/static/slides/lec-slides/img/08b/rent-bootsamp.png">
            <a:extLst>
              <a:ext uri="{FF2B5EF4-FFF2-40B4-BE49-F238E27FC236}">
                <a16:creationId xmlns:a16="http://schemas.microsoft.com/office/drawing/2014/main" id="{49519D58-4D5A-7944-BB99-B617C75C0A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99305F6-C2AA-074E-90EB-662DE35A0E13}"/>
              </a:ext>
            </a:extLst>
          </p:cNvPr>
          <p:cNvPicPr>
            <a:picLocks noChangeAspect="1"/>
          </p:cNvPicPr>
          <p:nvPr/>
        </p:nvPicPr>
        <p:blipFill>
          <a:blip r:embed="rId2"/>
          <a:stretch>
            <a:fillRect/>
          </a:stretch>
        </p:blipFill>
        <p:spPr>
          <a:xfrm>
            <a:off x="3151330" y="2316018"/>
            <a:ext cx="5784850" cy="4238206"/>
          </a:xfrm>
          <a:prstGeom prst="rect">
            <a:avLst/>
          </a:prstGeom>
        </p:spPr>
      </p:pic>
      <p:sp>
        <p:nvSpPr>
          <p:cNvPr id="7" name="TextBox 6">
            <a:extLst>
              <a:ext uri="{FF2B5EF4-FFF2-40B4-BE49-F238E27FC236}">
                <a16:creationId xmlns:a16="http://schemas.microsoft.com/office/drawing/2014/main" id="{4EF83B5A-AA0B-F441-B2A3-B50EAA9F87D2}"/>
              </a:ext>
            </a:extLst>
          </p:cNvPr>
          <p:cNvSpPr txBox="1"/>
          <p:nvPr/>
        </p:nvSpPr>
        <p:spPr>
          <a:xfrm>
            <a:off x="935185" y="1509995"/>
            <a:ext cx="10314709" cy="584775"/>
          </a:xfrm>
          <a:prstGeom prst="rect">
            <a:avLst/>
          </a:prstGeom>
          <a:solidFill>
            <a:schemeClr val="accent1"/>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Random sample of 20 apartments listed on Craigslist</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77765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9542-8DBB-7C47-B807-33471E040016}"/>
              </a:ext>
            </a:extLst>
          </p:cNvPr>
          <p:cNvSpPr>
            <a:spLocks noGrp="1"/>
          </p:cNvSpPr>
          <p:nvPr>
            <p:ph type="title"/>
          </p:nvPr>
        </p:nvSpPr>
        <p:spPr/>
        <p:txBody>
          <a:bodyPr>
            <a:normAutofit/>
          </a:bodyPr>
          <a:lstStyle/>
          <a:p>
            <a:r>
              <a:rPr lang="en-US" dirty="0"/>
              <a:t>SAMPLE DISTRIBUTION</a:t>
            </a:r>
          </a:p>
        </p:txBody>
      </p:sp>
      <p:cxnSp>
        <p:nvCxnSpPr>
          <p:cNvPr id="3" name="Straight Connector 2">
            <a:extLst>
              <a:ext uri="{FF2B5EF4-FFF2-40B4-BE49-F238E27FC236}">
                <a16:creationId xmlns:a16="http://schemas.microsoft.com/office/drawing/2014/main" id="{A3D03FBB-1A96-834E-B34F-2B80208070D7}"/>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C8E6628-65AF-374C-AFAE-911F3707E6AB}"/>
              </a:ext>
            </a:extLst>
          </p:cNvPr>
          <p:cNvPicPr>
            <a:picLocks noChangeAspect="1"/>
          </p:cNvPicPr>
          <p:nvPr/>
        </p:nvPicPr>
        <p:blipFill>
          <a:blip r:embed="rId2"/>
          <a:stretch>
            <a:fillRect/>
          </a:stretch>
        </p:blipFill>
        <p:spPr>
          <a:xfrm>
            <a:off x="0" y="1524000"/>
            <a:ext cx="12192000" cy="5334000"/>
          </a:xfrm>
          <a:prstGeom prst="rect">
            <a:avLst/>
          </a:prstGeom>
        </p:spPr>
      </p:pic>
      <p:sp>
        <p:nvSpPr>
          <p:cNvPr id="12" name="TextBox 11">
            <a:extLst>
              <a:ext uri="{FF2B5EF4-FFF2-40B4-BE49-F238E27FC236}">
                <a16:creationId xmlns:a16="http://schemas.microsoft.com/office/drawing/2014/main" id="{20C9C762-A543-CA4C-983F-48A50BAB662A}"/>
              </a:ext>
            </a:extLst>
          </p:cNvPr>
          <p:cNvSpPr txBox="1"/>
          <p:nvPr/>
        </p:nvSpPr>
        <p:spPr>
          <a:xfrm>
            <a:off x="8638306" y="2341268"/>
            <a:ext cx="3248894" cy="584775"/>
          </a:xfrm>
          <a:prstGeom prst="rect">
            <a:avLst/>
          </a:prstGeom>
          <a:solidFill>
            <a:schemeClr val="accent1"/>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Median: $2,350</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3" name="TextBox 12">
            <a:extLst>
              <a:ext uri="{FF2B5EF4-FFF2-40B4-BE49-F238E27FC236}">
                <a16:creationId xmlns:a16="http://schemas.microsoft.com/office/drawing/2014/main" id="{BF4E92F1-5277-AF4E-9D19-F37840868FFB}"/>
              </a:ext>
            </a:extLst>
          </p:cNvPr>
          <p:cNvSpPr txBox="1"/>
          <p:nvPr/>
        </p:nvSpPr>
        <p:spPr>
          <a:xfrm>
            <a:off x="8638306" y="3092784"/>
            <a:ext cx="3248894" cy="584775"/>
          </a:xfrm>
          <a:prstGeom prst="rect">
            <a:avLst/>
          </a:prstGeom>
          <a:solidFill>
            <a:schemeClr val="accent1"/>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Mean: $2,626</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65577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03D-E8CA-0C4A-AD0D-5E7F7C774D71}"/>
              </a:ext>
            </a:extLst>
          </p:cNvPr>
          <p:cNvSpPr>
            <a:spLocks noGrp="1"/>
          </p:cNvSpPr>
          <p:nvPr>
            <p:ph type="title"/>
          </p:nvPr>
        </p:nvSpPr>
        <p:spPr/>
        <p:txBody>
          <a:bodyPr/>
          <a:lstStyle/>
          <a:p>
            <a:r>
              <a:rPr lang="en-US" dirty="0"/>
              <a:t>MAIN QUESTION</a:t>
            </a:r>
          </a:p>
        </p:txBody>
      </p:sp>
      <p:sp>
        <p:nvSpPr>
          <p:cNvPr id="3" name="TextBox 2">
            <a:extLst>
              <a:ext uri="{FF2B5EF4-FFF2-40B4-BE49-F238E27FC236}">
                <a16:creationId xmlns:a16="http://schemas.microsoft.com/office/drawing/2014/main" id="{4ACA0479-4402-4E44-9AE9-063415ACF776}"/>
              </a:ext>
            </a:extLst>
          </p:cNvPr>
          <p:cNvSpPr txBox="1"/>
          <p:nvPr/>
        </p:nvSpPr>
        <p:spPr>
          <a:xfrm>
            <a:off x="935185" y="1509995"/>
            <a:ext cx="10314709" cy="584775"/>
          </a:xfrm>
          <a:prstGeom prst="rect">
            <a:avLst/>
          </a:prstGeom>
          <a:solidFill>
            <a:schemeClr val="accent1"/>
          </a:solidFill>
        </p:spPr>
        <p:txBody>
          <a:bodyPr wrap="square" rtlCol="0">
            <a:spAutoFit/>
          </a:bodyPr>
          <a:lstStyle/>
          <a:p>
            <a:pPr algn="ctr"/>
            <a:r>
              <a:rPr lang="en-US" sz="3200" b="1" dirty="0">
                <a:solidFill>
                  <a:schemeClr val="bg1"/>
                </a:solidFill>
                <a:latin typeface="Roboto" panose="02000000000000000000" pitchFamily="2" charset="0"/>
                <a:ea typeface="Roboto" panose="02000000000000000000" pitchFamily="2" charset="0"/>
                <a:cs typeface="Roboto Condensed" charset="0"/>
              </a:rPr>
              <a:t>Does this sample match the population? How well?</a:t>
            </a:r>
            <a:endParaRPr lang="en-US" sz="20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pic>
        <p:nvPicPr>
          <p:cNvPr id="4" name="Picture 3">
            <a:extLst>
              <a:ext uri="{FF2B5EF4-FFF2-40B4-BE49-F238E27FC236}">
                <a16:creationId xmlns:a16="http://schemas.microsoft.com/office/drawing/2014/main" id="{72679658-297E-DF44-8F21-22BB542C7ECB}"/>
              </a:ext>
            </a:extLst>
          </p:cNvPr>
          <p:cNvPicPr>
            <a:picLocks noChangeAspect="1"/>
          </p:cNvPicPr>
          <p:nvPr/>
        </p:nvPicPr>
        <p:blipFill>
          <a:blip r:embed="rId2"/>
          <a:stretch>
            <a:fillRect/>
          </a:stretch>
        </p:blipFill>
        <p:spPr>
          <a:xfrm>
            <a:off x="1149927" y="3047127"/>
            <a:ext cx="3140535" cy="2300878"/>
          </a:xfrm>
          <a:prstGeom prst="rect">
            <a:avLst/>
          </a:prstGeom>
        </p:spPr>
      </p:pic>
      <p:pic>
        <p:nvPicPr>
          <p:cNvPr id="6" name="Picture 5">
            <a:extLst>
              <a:ext uri="{FF2B5EF4-FFF2-40B4-BE49-F238E27FC236}">
                <a16:creationId xmlns:a16="http://schemas.microsoft.com/office/drawing/2014/main" id="{0D4A9F69-589C-D140-BF0A-A014687BCB1A}"/>
              </a:ext>
            </a:extLst>
          </p:cNvPr>
          <p:cNvPicPr>
            <a:picLocks noChangeAspect="1"/>
          </p:cNvPicPr>
          <p:nvPr/>
        </p:nvPicPr>
        <p:blipFill>
          <a:blip r:embed="rId3"/>
          <a:stretch>
            <a:fillRect/>
          </a:stretch>
        </p:blipFill>
        <p:spPr>
          <a:xfrm>
            <a:off x="6451600" y="2844225"/>
            <a:ext cx="5080000" cy="2679700"/>
          </a:xfrm>
          <a:prstGeom prst="rect">
            <a:avLst/>
          </a:prstGeom>
        </p:spPr>
      </p:pic>
      <p:sp>
        <p:nvSpPr>
          <p:cNvPr id="7" name="TextBox 6">
            <a:extLst>
              <a:ext uri="{FF2B5EF4-FFF2-40B4-BE49-F238E27FC236}">
                <a16:creationId xmlns:a16="http://schemas.microsoft.com/office/drawing/2014/main" id="{17317987-6151-FA4E-BAE1-5BCEC68C21D7}"/>
              </a:ext>
            </a:extLst>
          </p:cNvPr>
          <p:cNvSpPr txBox="1"/>
          <p:nvPr/>
        </p:nvSpPr>
        <p:spPr>
          <a:xfrm>
            <a:off x="1480831" y="5575305"/>
            <a:ext cx="2478726" cy="461665"/>
          </a:xfrm>
          <a:prstGeom prst="rect">
            <a:avLst/>
          </a:prstGeom>
          <a:solidFill>
            <a:schemeClr val="accent1"/>
          </a:solidFill>
        </p:spPr>
        <p:txBody>
          <a:bodyPr wrap="square" rtlCol="0">
            <a:spAutoFit/>
          </a:bodyPr>
          <a:lstStyle/>
          <a:p>
            <a:pPr algn="ctr"/>
            <a:r>
              <a:rPr lang="en-US" sz="2400" b="1" dirty="0">
                <a:solidFill>
                  <a:schemeClr val="bg1"/>
                </a:solidFill>
                <a:latin typeface="Roboto" panose="02000000000000000000" pitchFamily="2" charset="0"/>
                <a:ea typeface="Roboto" panose="02000000000000000000" pitchFamily="2" charset="0"/>
                <a:cs typeface="Roboto Condensed" charset="0"/>
              </a:rPr>
              <a:t>Median: $2,350</a:t>
            </a:r>
            <a:endParaRPr lang="en-US" sz="1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F9699A11-F6C6-3D4F-910C-C928658B7A6C}"/>
              </a:ext>
            </a:extLst>
          </p:cNvPr>
          <p:cNvSpPr txBox="1"/>
          <p:nvPr/>
        </p:nvSpPr>
        <p:spPr>
          <a:xfrm>
            <a:off x="7752237" y="5575305"/>
            <a:ext cx="2478726" cy="461665"/>
          </a:xfrm>
          <a:prstGeom prst="rect">
            <a:avLst/>
          </a:prstGeom>
          <a:solidFill>
            <a:schemeClr val="accent1"/>
          </a:solidFill>
        </p:spPr>
        <p:txBody>
          <a:bodyPr wrap="square" rtlCol="0">
            <a:spAutoFit/>
          </a:bodyPr>
          <a:lstStyle/>
          <a:p>
            <a:pPr algn="ctr"/>
            <a:r>
              <a:rPr lang="en-US" sz="2400" b="1" dirty="0">
                <a:solidFill>
                  <a:schemeClr val="bg1"/>
                </a:solidFill>
                <a:latin typeface="Roboto" panose="02000000000000000000" pitchFamily="2" charset="0"/>
                <a:ea typeface="Roboto" panose="02000000000000000000" pitchFamily="2" charset="0"/>
                <a:cs typeface="Roboto Condensed" charset="0"/>
              </a:rPr>
              <a:t>Median: ???</a:t>
            </a:r>
            <a:endParaRPr lang="en-US" sz="16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cxnSp>
        <p:nvCxnSpPr>
          <p:cNvPr id="9" name="Straight Connector 8">
            <a:extLst>
              <a:ext uri="{FF2B5EF4-FFF2-40B4-BE49-F238E27FC236}">
                <a16:creationId xmlns:a16="http://schemas.microsoft.com/office/drawing/2014/main" id="{A92745BF-21B7-C341-9B2F-9E594AF8A1E4}"/>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78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564C-A471-9E42-B204-6E145E6F0A47}"/>
              </a:ext>
            </a:extLst>
          </p:cNvPr>
          <p:cNvSpPr>
            <a:spLocks noGrp="1"/>
          </p:cNvSpPr>
          <p:nvPr>
            <p:ph type="title"/>
          </p:nvPr>
        </p:nvSpPr>
        <p:spPr/>
        <p:txBody>
          <a:bodyPr/>
          <a:lstStyle/>
          <a:p>
            <a:r>
              <a:rPr lang="en-US" dirty="0"/>
              <a:t>HOW TO BOOTSTRAP</a:t>
            </a:r>
          </a:p>
        </p:txBody>
      </p:sp>
      <p:cxnSp>
        <p:nvCxnSpPr>
          <p:cNvPr id="3" name="Straight Connector 2">
            <a:extLst>
              <a:ext uri="{FF2B5EF4-FFF2-40B4-BE49-F238E27FC236}">
                <a16:creationId xmlns:a16="http://schemas.microsoft.com/office/drawing/2014/main" id="{148D1C25-1C72-5848-A279-823B8D0A50A6}"/>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24B6A0-2066-DA4A-BE58-0869B79B84D2}"/>
              </a:ext>
            </a:extLst>
          </p:cNvPr>
          <p:cNvSpPr txBox="1"/>
          <p:nvPr/>
        </p:nvSpPr>
        <p:spPr>
          <a:xfrm>
            <a:off x="3229082" y="1496139"/>
            <a:ext cx="5692079" cy="646331"/>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Take a bootstrap sample</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D380CA17-5055-4442-8027-2C02423969A1}"/>
              </a:ext>
            </a:extLst>
          </p:cNvPr>
          <p:cNvSpPr txBox="1"/>
          <p:nvPr/>
        </p:nvSpPr>
        <p:spPr>
          <a:xfrm>
            <a:off x="2817225" y="3061202"/>
            <a:ext cx="6598922" cy="646331"/>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Calculate a bootstrap statistic</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1B8A6643-7D42-5F4D-818E-D4CCD1380020}"/>
              </a:ext>
            </a:extLst>
          </p:cNvPr>
          <p:cNvSpPr txBox="1"/>
          <p:nvPr/>
        </p:nvSpPr>
        <p:spPr>
          <a:xfrm>
            <a:off x="4717392" y="4476974"/>
            <a:ext cx="2798587" cy="646331"/>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Repeat a lot</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8114CA72-188C-6A4B-847D-A270181E4190}"/>
              </a:ext>
            </a:extLst>
          </p:cNvPr>
          <p:cNvSpPr txBox="1"/>
          <p:nvPr/>
        </p:nvSpPr>
        <p:spPr>
          <a:xfrm>
            <a:off x="328661" y="5374114"/>
            <a:ext cx="11576050"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Calculate the bounds of an X% confidence interval as the middle X% of the bootstrap distribution</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DC79CC67-4CA4-A546-AF82-D6807456AF38}"/>
              </a:ext>
            </a:extLst>
          </p:cNvPr>
          <p:cNvSpPr txBox="1"/>
          <p:nvPr/>
        </p:nvSpPr>
        <p:spPr>
          <a:xfrm>
            <a:off x="2786958" y="2231307"/>
            <a:ext cx="6598922" cy="461665"/>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Sample with replacement; same size as original</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A3C39BD7-2344-7241-984E-7E549497AD17}"/>
              </a:ext>
            </a:extLst>
          </p:cNvPr>
          <p:cNvSpPr txBox="1"/>
          <p:nvPr/>
        </p:nvSpPr>
        <p:spPr>
          <a:xfrm>
            <a:off x="3100761" y="3792922"/>
            <a:ext cx="5999021" cy="461665"/>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Mean, median, proportion, difference, etc.</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71374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FBC890-8C54-D440-9151-2EEAD7A2A116}"/>
              </a:ext>
            </a:extLst>
          </p:cNvPr>
          <p:cNvPicPr>
            <a:picLocks noChangeAspect="1"/>
          </p:cNvPicPr>
          <p:nvPr/>
        </p:nvPicPr>
        <p:blipFill>
          <a:blip r:embed="rId2"/>
          <a:stretch>
            <a:fillRect/>
          </a:stretch>
        </p:blipFill>
        <p:spPr>
          <a:xfrm>
            <a:off x="1658470" y="0"/>
            <a:ext cx="8875059" cy="6858000"/>
          </a:xfrm>
          <a:prstGeom prst="rect">
            <a:avLst/>
          </a:prstGeom>
        </p:spPr>
      </p:pic>
    </p:spTree>
    <p:extLst>
      <p:ext uri="{BB962C8B-B14F-4D97-AF65-F5344CB8AC3E}">
        <p14:creationId xmlns:p14="http://schemas.microsoft.com/office/powerpoint/2010/main" val="243314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268537"/>
            <a:ext cx="12192000" cy="2044843"/>
          </a:xfrm>
        </p:spPr>
        <p:txBody>
          <a:bodyPr>
            <a:normAutofit fontScale="90000"/>
          </a:bodyPr>
          <a:lstStyle/>
          <a:p>
            <a:r>
              <a:rPr lang="en-US" spc="1000" dirty="0"/>
              <a:t>WHY ARE WE </a:t>
            </a:r>
            <a:br>
              <a:rPr lang="en-US" spc="1000" dirty="0"/>
            </a:br>
            <a:r>
              <a:rPr lang="en-US" spc="1000" dirty="0"/>
              <a:t>EVEN DOING THIS?</a:t>
            </a:r>
          </a:p>
        </p:txBody>
      </p:sp>
      <p:sp>
        <p:nvSpPr>
          <p:cNvPr id="5" name="Text Placeholder 4">
            <a:extLst>
              <a:ext uri="{FF2B5EF4-FFF2-40B4-BE49-F238E27FC236}">
                <a16:creationId xmlns:a16="http://schemas.microsoft.com/office/drawing/2014/main" id="{78E77CD8-76C1-9843-BCBE-7D1C2219856A}"/>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0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161B-DD39-0346-93C0-38863E295D37}"/>
              </a:ext>
            </a:extLst>
          </p:cNvPr>
          <p:cNvSpPr>
            <a:spLocks noGrp="1"/>
          </p:cNvSpPr>
          <p:nvPr>
            <p:ph type="title"/>
          </p:nvPr>
        </p:nvSpPr>
        <p:spPr/>
        <p:txBody>
          <a:bodyPr/>
          <a:lstStyle/>
          <a:p>
            <a:r>
              <a:rPr lang="en-US" dirty="0"/>
              <a:t>BOOTSTRAPPING WITH R</a:t>
            </a:r>
          </a:p>
        </p:txBody>
      </p:sp>
      <p:cxnSp>
        <p:nvCxnSpPr>
          <p:cNvPr id="3" name="Straight Connector 2">
            <a:extLst>
              <a:ext uri="{FF2B5EF4-FFF2-40B4-BE49-F238E27FC236}">
                <a16:creationId xmlns:a16="http://schemas.microsoft.com/office/drawing/2014/main" id="{D4953C82-4409-8D46-AABE-DF4049F87698}"/>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BDED266-E746-5448-93D7-D91AF10EEDC4}"/>
              </a:ext>
            </a:extLst>
          </p:cNvPr>
          <p:cNvPicPr>
            <a:picLocks noChangeAspect="1"/>
          </p:cNvPicPr>
          <p:nvPr/>
        </p:nvPicPr>
        <p:blipFill>
          <a:blip r:embed="rId2"/>
          <a:stretch>
            <a:fillRect/>
          </a:stretch>
        </p:blipFill>
        <p:spPr>
          <a:xfrm>
            <a:off x="0" y="2907337"/>
            <a:ext cx="12192000" cy="3592562"/>
          </a:xfrm>
          <a:prstGeom prst="rect">
            <a:avLst/>
          </a:prstGeom>
        </p:spPr>
      </p:pic>
      <p:sp>
        <p:nvSpPr>
          <p:cNvPr id="6" name="Rectangle 5">
            <a:extLst>
              <a:ext uri="{FF2B5EF4-FFF2-40B4-BE49-F238E27FC236}">
                <a16:creationId xmlns:a16="http://schemas.microsoft.com/office/drawing/2014/main" id="{4AB87F36-60A8-7F43-B6E5-A79AAD67D950}"/>
              </a:ext>
            </a:extLst>
          </p:cNvPr>
          <p:cNvSpPr/>
          <p:nvPr/>
        </p:nvSpPr>
        <p:spPr>
          <a:xfrm>
            <a:off x="4046644" y="2004296"/>
            <a:ext cx="4134465" cy="707886"/>
          </a:xfrm>
          <a:prstGeom prst="rect">
            <a:avLst/>
          </a:prstGeom>
          <a:solidFill>
            <a:srgbClr val="272822"/>
          </a:solidFill>
        </p:spPr>
        <p:txBody>
          <a:bodyPr wrap="none">
            <a:spAutoFit/>
          </a:bodyPr>
          <a:lstStyle/>
          <a:p>
            <a:r>
              <a:rPr lang="en-US" sz="4000" dirty="0">
                <a:solidFill>
                  <a:srgbClr val="FD4485"/>
                </a:solidFill>
                <a:latin typeface="Consolas" panose="020B0609020204030204" pitchFamily="49" charset="0"/>
                <a:cs typeface="Consolas" panose="020B0609020204030204" pitchFamily="49" charset="0"/>
              </a:rPr>
              <a:t>library</a:t>
            </a:r>
            <a:r>
              <a:rPr lang="en-US" sz="4000" dirty="0">
                <a:solidFill>
                  <a:srgbClr val="F9F9F5"/>
                </a:solidFill>
                <a:latin typeface="Consolas" panose="020B0609020204030204" pitchFamily="49" charset="0"/>
                <a:cs typeface="Consolas" panose="020B0609020204030204" pitchFamily="49" charset="0"/>
              </a:rPr>
              <a:t>(infer)</a:t>
            </a:r>
          </a:p>
        </p:txBody>
      </p:sp>
    </p:spTree>
    <p:extLst>
      <p:ext uri="{BB962C8B-B14F-4D97-AF65-F5344CB8AC3E}">
        <p14:creationId xmlns:p14="http://schemas.microsoft.com/office/powerpoint/2010/main" val="3517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lstStyle/>
          <a:p>
            <a:r>
              <a:rPr lang="en-US" dirty="0"/>
              <a:t>SEEDS</a:t>
            </a:r>
          </a:p>
        </p:txBody>
      </p:sp>
      <p:sp>
        <p:nvSpPr>
          <p:cNvPr id="3" name="Rectangle 2">
            <a:extLst>
              <a:ext uri="{FF2B5EF4-FFF2-40B4-BE49-F238E27FC236}">
                <a16:creationId xmlns:a16="http://schemas.microsoft.com/office/drawing/2014/main" id="{58FD537A-7612-CB46-9E84-4CF65733484B}"/>
              </a:ext>
            </a:extLst>
          </p:cNvPr>
          <p:cNvSpPr/>
          <p:nvPr/>
        </p:nvSpPr>
        <p:spPr>
          <a:xfrm>
            <a:off x="4028767" y="2911824"/>
            <a:ext cx="4134465" cy="707886"/>
          </a:xfrm>
          <a:prstGeom prst="rect">
            <a:avLst/>
          </a:prstGeom>
          <a:solidFill>
            <a:srgbClr val="272822"/>
          </a:solidFill>
        </p:spPr>
        <p:txBody>
          <a:bodyPr wrap="none">
            <a:spAutoFit/>
          </a:bodyPr>
          <a:lstStyle/>
          <a:p>
            <a:r>
              <a:rPr lang="en-US" sz="4000" dirty="0" err="1">
                <a:solidFill>
                  <a:srgbClr val="75E0F2"/>
                </a:solidFill>
                <a:latin typeface="Consolas" panose="020B0609020204030204" pitchFamily="49" charset="0"/>
                <a:cs typeface="Consolas" panose="020B0609020204030204" pitchFamily="49" charset="0"/>
              </a:rPr>
              <a:t>set.seed</a:t>
            </a:r>
            <a:r>
              <a:rPr lang="en-US" sz="4000" dirty="0">
                <a:solidFill>
                  <a:srgbClr val="F9F9F5"/>
                </a:solidFill>
                <a:latin typeface="Consolas" panose="020B0609020204030204" pitchFamily="49" charset="0"/>
                <a:cs typeface="Consolas" panose="020B0609020204030204" pitchFamily="49" charset="0"/>
              </a:rPr>
              <a:t>(</a:t>
            </a:r>
            <a:r>
              <a:rPr lang="en-US" sz="4000" dirty="0">
                <a:solidFill>
                  <a:srgbClr val="BD99FF"/>
                </a:solidFill>
                <a:latin typeface="Consolas" panose="020B0609020204030204" pitchFamily="49" charset="0"/>
                <a:cs typeface="Consolas" panose="020B0609020204030204" pitchFamily="49" charset="0"/>
              </a:rPr>
              <a:t>1234</a:t>
            </a:r>
            <a:r>
              <a:rPr lang="en-US" sz="4000" dirty="0">
                <a:solidFill>
                  <a:srgbClr val="F9F9F5"/>
                </a:solidFill>
                <a:latin typeface="Consolas" panose="020B0609020204030204" pitchFamily="49" charset="0"/>
                <a:cs typeface="Consolas" panose="020B0609020204030204" pitchFamily="49" charset="0"/>
              </a:rPr>
              <a:t>)</a:t>
            </a:r>
            <a:endParaRPr lang="en-US" sz="4000" dirty="0">
              <a:solidFill>
                <a:srgbClr val="75E0F2"/>
              </a:solidFill>
              <a:latin typeface="Consolas" panose="020B0609020204030204" pitchFamily="49" charset="0"/>
              <a:cs typeface="Consolas" panose="020B0609020204030204" pitchFamily="49" charset="0"/>
            </a:endParaRP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83A0783-297C-E148-9C69-EB42C7D3A91F}"/>
              </a:ext>
            </a:extLst>
          </p:cNvPr>
          <p:cNvSpPr txBox="1"/>
          <p:nvPr/>
        </p:nvSpPr>
        <p:spPr>
          <a:xfrm>
            <a:off x="2411275" y="1485900"/>
            <a:ext cx="7397161"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A seed ensures your random numbers are the same every time</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Rectangle 5">
            <a:extLst>
              <a:ext uri="{FF2B5EF4-FFF2-40B4-BE49-F238E27FC236}">
                <a16:creationId xmlns:a16="http://schemas.microsoft.com/office/drawing/2014/main" id="{621F7E91-E959-A045-A2FD-B01CA1539837}"/>
              </a:ext>
            </a:extLst>
          </p:cNvPr>
          <p:cNvSpPr/>
          <p:nvPr/>
        </p:nvSpPr>
        <p:spPr>
          <a:xfrm>
            <a:off x="3746638" y="5072427"/>
            <a:ext cx="4698722" cy="707886"/>
          </a:xfrm>
          <a:prstGeom prst="rect">
            <a:avLst/>
          </a:prstGeom>
          <a:solidFill>
            <a:srgbClr val="272822"/>
          </a:solidFill>
        </p:spPr>
        <p:txBody>
          <a:bodyPr wrap="none">
            <a:spAutoFit/>
          </a:bodyPr>
          <a:lstStyle/>
          <a:p>
            <a:r>
              <a:rPr lang="en-US" sz="4000" dirty="0">
                <a:solidFill>
                  <a:srgbClr val="75E0F2"/>
                </a:solidFill>
                <a:latin typeface="Consolas" panose="020B0609020204030204" pitchFamily="49" charset="0"/>
                <a:cs typeface="Consolas" panose="020B0609020204030204" pitchFamily="49" charset="0"/>
              </a:rPr>
              <a:t>sample</a:t>
            </a:r>
            <a:r>
              <a:rPr lang="en-US" sz="4000" dirty="0">
                <a:solidFill>
                  <a:srgbClr val="F9F9F5"/>
                </a:solidFill>
                <a:latin typeface="Consolas" panose="020B0609020204030204" pitchFamily="49" charset="0"/>
                <a:cs typeface="Consolas" panose="020B0609020204030204" pitchFamily="49" charset="0"/>
              </a:rPr>
              <a:t>(</a:t>
            </a:r>
            <a:r>
              <a:rPr lang="en-US" sz="4000" dirty="0">
                <a:solidFill>
                  <a:srgbClr val="BD99FF"/>
                </a:solidFill>
                <a:latin typeface="Consolas" panose="020B0609020204030204" pitchFamily="49" charset="0"/>
                <a:cs typeface="Consolas" panose="020B0609020204030204" pitchFamily="49" charset="0"/>
              </a:rPr>
              <a:t>1</a:t>
            </a:r>
            <a:r>
              <a:rPr lang="en-US" sz="4000" dirty="0">
                <a:solidFill>
                  <a:srgbClr val="FD4485"/>
                </a:solidFill>
                <a:latin typeface="Consolas" panose="020B0609020204030204" pitchFamily="49" charset="0"/>
                <a:cs typeface="Consolas" panose="020B0609020204030204" pitchFamily="49" charset="0"/>
              </a:rPr>
              <a:t>:</a:t>
            </a:r>
            <a:r>
              <a:rPr lang="en-US" sz="4000" dirty="0">
                <a:solidFill>
                  <a:srgbClr val="BD99FF"/>
                </a:solidFill>
                <a:latin typeface="Consolas" panose="020B0609020204030204" pitchFamily="49" charset="0"/>
                <a:cs typeface="Consolas" panose="020B0609020204030204" pitchFamily="49" charset="0"/>
              </a:rPr>
              <a:t>100</a:t>
            </a:r>
            <a:r>
              <a:rPr lang="en-US" sz="4000" dirty="0">
                <a:solidFill>
                  <a:srgbClr val="F9F9F5"/>
                </a:solidFill>
                <a:latin typeface="Consolas" panose="020B0609020204030204" pitchFamily="49" charset="0"/>
                <a:cs typeface="Consolas" panose="020B0609020204030204" pitchFamily="49" charset="0"/>
              </a:rPr>
              <a:t>, </a:t>
            </a:r>
            <a:r>
              <a:rPr lang="en-US" sz="4000" dirty="0">
                <a:solidFill>
                  <a:srgbClr val="BD99FF"/>
                </a:solidFill>
                <a:latin typeface="Consolas" panose="020B0609020204030204" pitchFamily="49" charset="0"/>
                <a:cs typeface="Consolas" panose="020B0609020204030204" pitchFamily="49" charset="0"/>
              </a:rPr>
              <a:t>5</a:t>
            </a:r>
            <a:r>
              <a:rPr lang="en-US" sz="4000" dirty="0">
                <a:solidFill>
                  <a:srgbClr val="F9F9F5"/>
                </a:solidFill>
                <a:latin typeface="Consolas" panose="020B0609020204030204" pitchFamily="49" charset="0"/>
                <a:cs typeface="Consolas" panose="020B0609020204030204" pitchFamily="49" charset="0"/>
              </a:rPr>
              <a:t>)</a:t>
            </a:r>
            <a:endParaRPr lang="en-US" sz="4000" dirty="0">
              <a:solidFill>
                <a:srgbClr val="75E0F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335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lstStyle/>
          <a:p>
            <a:r>
              <a:rPr lang="en-US" dirty="0"/>
              <a:t>BOOTSTRAPPING WITH R</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6C85F9-1167-164A-9ADD-49E4EAE522E7}"/>
              </a:ext>
            </a:extLst>
          </p:cNvPr>
          <p:cNvSpPr/>
          <p:nvPr/>
        </p:nvSpPr>
        <p:spPr>
          <a:xfrm>
            <a:off x="554181" y="1305342"/>
            <a:ext cx="10986655" cy="2677656"/>
          </a:xfrm>
          <a:prstGeom prst="rect">
            <a:avLst/>
          </a:prstGeom>
          <a:solidFill>
            <a:srgbClr val="272822"/>
          </a:solidFill>
        </p:spPr>
        <p:txBody>
          <a:bodyPr wrap="square">
            <a:spAutoFit/>
          </a:bodyPr>
          <a:lstStyle/>
          <a:p>
            <a:r>
              <a:rPr lang="en-US" sz="2800" dirty="0" err="1">
                <a:solidFill>
                  <a:srgbClr val="75E0F2"/>
                </a:solidFill>
                <a:latin typeface="Courier" pitchFamily="2" charset="0"/>
              </a:rPr>
              <a:t>set.seed</a:t>
            </a:r>
            <a:r>
              <a:rPr lang="en-US" sz="2800" dirty="0">
                <a:solidFill>
                  <a:srgbClr val="F9F9F5"/>
                </a:solidFill>
                <a:latin typeface="Courier" pitchFamily="2" charset="0"/>
              </a:rPr>
              <a:t>(</a:t>
            </a:r>
            <a:r>
              <a:rPr lang="en-US" sz="2800" dirty="0">
                <a:solidFill>
                  <a:srgbClr val="BD99FF"/>
                </a:solidFill>
                <a:latin typeface="Courier" pitchFamily="2" charset="0"/>
              </a:rPr>
              <a:t>1234</a:t>
            </a:r>
            <a:r>
              <a:rPr lang="en-US" sz="2800" dirty="0">
                <a:solidFill>
                  <a:srgbClr val="F9F9F5"/>
                </a:solidFill>
                <a:latin typeface="Courier" pitchFamily="2" charset="0"/>
              </a:rPr>
              <a:t>)</a:t>
            </a:r>
            <a:endParaRPr lang="en-US" sz="2800" dirty="0">
              <a:solidFill>
                <a:srgbClr val="75E0F2"/>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&lt;-</a:t>
            </a:r>
            <a:r>
              <a:rPr lang="en-US" sz="2800" dirty="0">
                <a:solidFill>
                  <a:srgbClr val="F9F9F5"/>
                </a:solidFill>
                <a:latin typeface="Courier" pitchFamily="2" charset="0"/>
              </a:rPr>
              <a:t> </a:t>
            </a:r>
            <a:r>
              <a:rPr lang="en-US" sz="2800" dirty="0" err="1">
                <a:solidFill>
                  <a:srgbClr val="F9F9F5"/>
                </a:solidFill>
                <a:latin typeface="Courier" pitchFamily="2" charset="0"/>
              </a:rPr>
              <a:t>read_csv</a:t>
            </a:r>
            <a:r>
              <a:rPr lang="en-US" sz="2800" dirty="0">
                <a:solidFill>
                  <a:srgbClr val="F9F9F5"/>
                </a:solidFill>
                <a:latin typeface="Courier" pitchFamily="2" charset="0"/>
              </a:rPr>
              <a:t>(</a:t>
            </a:r>
            <a:r>
              <a:rPr lang="en-US" sz="2800" dirty="0">
                <a:solidFill>
                  <a:srgbClr val="EBE087"/>
                </a:solidFill>
                <a:latin typeface="Courier" pitchFamily="2" charset="0"/>
              </a:rPr>
              <a:t>"http://</a:t>
            </a:r>
            <a:r>
              <a:rPr lang="en-US" sz="2800" dirty="0" err="1">
                <a:solidFill>
                  <a:srgbClr val="EBE087"/>
                </a:solidFill>
                <a:latin typeface="Courier" pitchFamily="2" charset="0"/>
              </a:rPr>
              <a:t>andhs.co</a:t>
            </a:r>
            <a:r>
              <a:rPr lang="en-US" sz="2800" dirty="0">
                <a:solidFill>
                  <a:srgbClr val="EBE087"/>
                </a:solidFill>
                <a:latin typeface="Courier" pitchFamily="2" charset="0"/>
              </a:rPr>
              <a:t>/rents"</a:t>
            </a:r>
            <a:r>
              <a:rPr lang="en-US" sz="2800" dirty="0">
                <a:solidFill>
                  <a:srgbClr val="F9F9F5"/>
                </a:solidFill>
                <a:latin typeface="Courier" pitchFamily="2" charset="0"/>
              </a:rPr>
              <a:t>)</a:t>
            </a:r>
            <a:endParaRPr lang="en-US" sz="2800" dirty="0">
              <a:solidFill>
                <a:srgbClr val="EBE087"/>
              </a:solidFill>
              <a:latin typeface="Courier" pitchFamily="2" charset="0"/>
            </a:endParaRPr>
          </a:p>
          <a:p>
            <a:endParaRPr lang="en-US" sz="2800" dirty="0">
              <a:solidFill>
                <a:srgbClr val="F9F9F5"/>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Specify the variable of interest</a:t>
            </a:r>
          </a:p>
          <a:p>
            <a:r>
              <a:rPr lang="en-US" sz="2800" dirty="0">
                <a:solidFill>
                  <a:srgbClr val="F9F9F5"/>
                </a:solidFill>
                <a:latin typeface="Courier" pitchFamily="2" charset="0"/>
              </a:rPr>
              <a:t>  specify(response </a:t>
            </a:r>
            <a:r>
              <a:rPr lang="en-US" sz="2800" dirty="0">
                <a:solidFill>
                  <a:srgbClr val="FD4485"/>
                </a:solidFill>
                <a:latin typeface="Courier" pitchFamily="2" charset="0"/>
              </a:rPr>
              <a:t>=</a:t>
            </a:r>
            <a:r>
              <a:rPr lang="en-US" sz="2800" dirty="0">
                <a:solidFill>
                  <a:srgbClr val="F9F9F5"/>
                </a:solidFill>
                <a:latin typeface="Courier" pitchFamily="2" charset="0"/>
              </a:rPr>
              <a:t> rent)</a:t>
            </a:r>
          </a:p>
        </p:txBody>
      </p:sp>
    </p:spTree>
    <p:extLst>
      <p:ext uri="{BB962C8B-B14F-4D97-AF65-F5344CB8AC3E}">
        <p14:creationId xmlns:p14="http://schemas.microsoft.com/office/powerpoint/2010/main" val="1319930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lstStyle/>
          <a:p>
            <a:r>
              <a:rPr lang="en-US" dirty="0"/>
              <a:t>BOOTSTRAPPING WITH R</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6C85F9-1167-164A-9ADD-49E4EAE522E7}"/>
              </a:ext>
            </a:extLst>
          </p:cNvPr>
          <p:cNvSpPr/>
          <p:nvPr/>
        </p:nvSpPr>
        <p:spPr>
          <a:xfrm>
            <a:off x="554181" y="1305342"/>
            <a:ext cx="10986655" cy="3539430"/>
          </a:xfrm>
          <a:prstGeom prst="rect">
            <a:avLst/>
          </a:prstGeom>
          <a:solidFill>
            <a:srgbClr val="272822"/>
          </a:solidFill>
        </p:spPr>
        <p:txBody>
          <a:bodyPr wrap="square">
            <a:spAutoFit/>
          </a:bodyPr>
          <a:lstStyle/>
          <a:p>
            <a:r>
              <a:rPr lang="en-US" sz="2800" dirty="0" err="1">
                <a:solidFill>
                  <a:srgbClr val="75E0F2"/>
                </a:solidFill>
                <a:latin typeface="Courier" pitchFamily="2" charset="0"/>
              </a:rPr>
              <a:t>set.seed</a:t>
            </a:r>
            <a:r>
              <a:rPr lang="en-US" sz="2800" dirty="0">
                <a:solidFill>
                  <a:srgbClr val="F9F9F5"/>
                </a:solidFill>
                <a:latin typeface="Courier" pitchFamily="2" charset="0"/>
              </a:rPr>
              <a:t>(</a:t>
            </a:r>
            <a:r>
              <a:rPr lang="en-US" sz="2800" dirty="0">
                <a:solidFill>
                  <a:srgbClr val="BD99FF"/>
                </a:solidFill>
                <a:latin typeface="Courier" pitchFamily="2" charset="0"/>
              </a:rPr>
              <a:t>1234</a:t>
            </a:r>
            <a:r>
              <a:rPr lang="en-US" sz="2800" dirty="0">
                <a:solidFill>
                  <a:srgbClr val="F9F9F5"/>
                </a:solidFill>
                <a:latin typeface="Courier" pitchFamily="2" charset="0"/>
              </a:rPr>
              <a:t>)</a:t>
            </a:r>
            <a:endParaRPr lang="en-US" sz="2800" dirty="0">
              <a:solidFill>
                <a:srgbClr val="75E0F2"/>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&lt;-</a:t>
            </a:r>
            <a:r>
              <a:rPr lang="en-US" sz="2800" dirty="0">
                <a:solidFill>
                  <a:srgbClr val="F9F9F5"/>
                </a:solidFill>
                <a:latin typeface="Courier" pitchFamily="2" charset="0"/>
              </a:rPr>
              <a:t> </a:t>
            </a:r>
            <a:r>
              <a:rPr lang="en-US" sz="2800" dirty="0" err="1">
                <a:solidFill>
                  <a:srgbClr val="F9F9F5"/>
                </a:solidFill>
                <a:latin typeface="Courier" pitchFamily="2" charset="0"/>
              </a:rPr>
              <a:t>read_csv</a:t>
            </a:r>
            <a:r>
              <a:rPr lang="en-US" sz="2800" dirty="0">
                <a:solidFill>
                  <a:srgbClr val="F9F9F5"/>
                </a:solidFill>
                <a:latin typeface="Courier" pitchFamily="2" charset="0"/>
              </a:rPr>
              <a:t>(</a:t>
            </a:r>
            <a:r>
              <a:rPr lang="en-US" sz="2800" dirty="0">
                <a:solidFill>
                  <a:srgbClr val="EBE087"/>
                </a:solidFill>
                <a:latin typeface="Courier" pitchFamily="2" charset="0"/>
              </a:rPr>
              <a:t>"http://</a:t>
            </a:r>
            <a:r>
              <a:rPr lang="en-US" sz="2800" dirty="0" err="1">
                <a:solidFill>
                  <a:srgbClr val="EBE087"/>
                </a:solidFill>
                <a:latin typeface="Courier" pitchFamily="2" charset="0"/>
              </a:rPr>
              <a:t>andhs.co</a:t>
            </a:r>
            <a:r>
              <a:rPr lang="en-US" sz="2800" dirty="0">
                <a:solidFill>
                  <a:srgbClr val="EBE087"/>
                </a:solidFill>
                <a:latin typeface="Courier" pitchFamily="2" charset="0"/>
              </a:rPr>
              <a:t>/rents"</a:t>
            </a:r>
            <a:r>
              <a:rPr lang="en-US" sz="2800" dirty="0">
                <a:solidFill>
                  <a:srgbClr val="F9F9F5"/>
                </a:solidFill>
                <a:latin typeface="Courier" pitchFamily="2" charset="0"/>
              </a:rPr>
              <a:t>)</a:t>
            </a:r>
            <a:endParaRPr lang="en-US" sz="2800" dirty="0">
              <a:solidFill>
                <a:srgbClr val="EBE087"/>
              </a:solidFill>
              <a:latin typeface="Courier" pitchFamily="2" charset="0"/>
            </a:endParaRPr>
          </a:p>
          <a:p>
            <a:endParaRPr lang="en-US" sz="2800" dirty="0">
              <a:solidFill>
                <a:srgbClr val="F9F9F5"/>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Specify the variable of interest</a:t>
            </a:r>
          </a:p>
          <a:p>
            <a:r>
              <a:rPr lang="en-US" sz="2800" dirty="0">
                <a:solidFill>
                  <a:srgbClr val="F9F9F5"/>
                </a:solidFill>
                <a:latin typeface="Courier" pitchFamily="2" charset="0"/>
              </a:rPr>
              <a:t>  specify(response </a:t>
            </a:r>
            <a:r>
              <a:rPr lang="en-US" sz="2800" dirty="0">
                <a:solidFill>
                  <a:srgbClr val="FD4485"/>
                </a:solidFill>
                <a:latin typeface="Courier" pitchFamily="2" charset="0"/>
              </a:rPr>
              <a:t>=</a:t>
            </a:r>
            <a:r>
              <a:rPr lang="en-US" sz="2800" dirty="0">
                <a:solidFill>
                  <a:srgbClr val="F9F9F5"/>
                </a:solidFill>
                <a:latin typeface="Courier" pitchFamily="2" charset="0"/>
              </a:rPr>
              <a:t> rent) </a:t>
            </a:r>
            <a:r>
              <a:rPr lang="en-US" sz="2800" dirty="0">
                <a:solidFill>
                  <a:srgbClr val="FD4485"/>
                </a:solidFill>
                <a:latin typeface="Courier" pitchFamily="2" charset="0"/>
              </a:rPr>
              <a:t>%&gt;%</a:t>
            </a:r>
            <a:endParaRPr lang="en-US" sz="2800" dirty="0">
              <a:solidFill>
                <a:srgbClr val="F9F9F5"/>
              </a:solidFill>
              <a:latin typeface="Courier" pitchFamily="2" charset="0"/>
            </a:endParaRPr>
          </a:p>
          <a:p>
            <a:r>
              <a:rPr lang="en-US" sz="2800" dirty="0">
                <a:solidFill>
                  <a:srgbClr val="F9F9F5"/>
                </a:solidFill>
                <a:latin typeface="Courier" pitchFamily="2" charset="0"/>
              </a:rPr>
              <a:t>  </a:t>
            </a:r>
            <a:r>
              <a:rPr lang="en-US" sz="2800" dirty="0">
                <a:solidFill>
                  <a:srgbClr val="888471"/>
                </a:solidFill>
                <a:latin typeface="Courier" pitchFamily="2" charset="0"/>
              </a:rPr>
              <a:t># Generate a bunch of bootstrap samples</a:t>
            </a:r>
          </a:p>
          <a:p>
            <a:r>
              <a:rPr lang="en-US" sz="2800" dirty="0">
                <a:solidFill>
                  <a:srgbClr val="F9F9F5"/>
                </a:solidFill>
                <a:latin typeface="Courier" pitchFamily="2" charset="0"/>
              </a:rPr>
              <a:t>  generate(reps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BD99FF"/>
                </a:solidFill>
                <a:latin typeface="Courier" pitchFamily="2" charset="0"/>
              </a:rPr>
              <a:t>1000</a:t>
            </a:r>
            <a:r>
              <a:rPr lang="en-US" sz="2800" dirty="0">
                <a:solidFill>
                  <a:srgbClr val="F9F9F5"/>
                </a:solidFill>
                <a:latin typeface="Courier" pitchFamily="2" charset="0"/>
              </a:rPr>
              <a:t>, type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EBE087"/>
                </a:solidFill>
                <a:latin typeface="Courier" pitchFamily="2" charset="0"/>
              </a:rPr>
              <a:t>"bootstrap"</a:t>
            </a:r>
            <a:r>
              <a:rPr lang="en-US" sz="2800" dirty="0">
                <a:solidFill>
                  <a:srgbClr val="F9F9F5"/>
                </a:solidFill>
                <a:latin typeface="Courier" pitchFamily="2" charset="0"/>
              </a:rPr>
              <a:t>)</a:t>
            </a:r>
          </a:p>
        </p:txBody>
      </p:sp>
    </p:spTree>
    <p:extLst>
      <p:ext uri="{BB962C8B-B14F-4D97-AF65-F5344CB8AC3E}">
        <p14:creationId xmlns:p14="http://schemas.microsoft.com/office/powerpoint/2010/main" val="2788324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lstStyle/>
          <a:p>
            <a:r>
              <a:rPr lang="en-US" dirty="0"/>
              <a:t>BOOTSTRAPPING WITH R</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6C85F9-1167-164A-9ADD-49E4EAE522E7}"/>
              </a:ext>
            </a:extLst>
          </p:cNvPr>
          <p:cNvSpPr/>
          <p:nvPr/>
        </p:nvSpPr>
        <p:spPr>
          <a:xfrm>
            <a:off x="554181" y="1305342"/>
            <a:ext cx="10986655" cy="4401205"/>
          </a:xfrm>
          <a:prstGeom prst="rect">
            <a:avLst/>
          </a:prstGeom>
          <a:solidFill>
            <a:srgbClr val="272822"/>
          </a:solidFill>
        </p:spPr>
        <p:txBody>
          <a:bodyPr wrap="square">
            <a:spAutoFit/>
          </a:bodyPr>
          <a:lstStyle/>
          <a:p>
            <a:r>
              <a:rPr lang="en-US" sz="2800" dirty="0" err="1">
                <a:solidFill>
                  <a:srgbClr val="75E0F2"/>
                </a:solidFill>
                <a:latin typeface="Courier" pitchFamily="2" charset="0"/>
              </a:rPr>
              <a:t>set.seed</a:t>
            </a:r>
            <a:r>
              <a:rPr lang="en-US" sz="2800" dirty="0">
                <a:solidFill>
                  <a:srgbClr val="F9F9F5"/>
                </a:solidFill>
                <a:latin typeface="Courier" pitchFamily="2" charset="0"/>
              </a:rPr>
              <a:t>(</a:t>
            </a:r>
            <a:r>
              <a:rPr lang="en-US" sz="2800" dirty="0">
                <a:solidFill>
                  <a:srgbClr val="BD99FF"/>
                </a:solidFill>
                <a:latin typeface="Courier" pitchFamily="2" charset="0"/>
              </a:rPr>
              <a:t>1234</a:t>
            </a:r>
            <a:r>
              <a:rPr lang="en-US" sz="2800" dirty="0">
                <a:solidFill>
                  <a:srgbClr val="F9F9F5"/>
                </a:solidFill>
                <a:latin typeface="Courier" pitchFamily="2" charset="0"/>
              </a:rPr>
              <a:t>)</a:t>
            </a:r>
            <a:endParaRPr lang="en-US" sz="2800" dirty="0">
              <a:solidFill>
                <a:srgbClr val="75E0F2"/>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&lt;-</a:t>
            </a:r>
            <a:r>
              <a:rPr lang="en-US" sz="2800" dirty="0">
                <a:solidFill>
                  <a:srgbClr val="F9F9F5"/>
                </a:solidFill>
                <a:latin typeface="Courier" pitchFamily="2" charset="0"/>
              </a:rPr>
              <a:t> </a:t>
            </a:r>
            <a:r>
              <a:rPr lang="en-US" sz="2800" dirty="0" err="1">
                <a:solidFill>
                  <a:srgbClr val="F9F9F5"/>
                </a:solidFill>
                <a:latin typeface="Courier" pitchFamily="2" charset="0"/>
              </a:rPr>
              <a:t>read_csv</a:t>
            </a:r>
            <a:r>
              <a:rPr lang="en-US" sz="2800" dirty="0">
                <a:solidFill>
                  <a:srgbClr val="F9F9F5"/>
                </a:solidFill>
                <a:latin typeface="Courier" pitchFamily="2" charset="0"/>
              </a:rPr>
              <a:t>(</a:t>
            </a:r>
            <a:r>
              <a:rPr lang="en-US" sz="2800" dirty="0">
                <a:solidFill>
                  <a:srgbClr val="EBE087"/>
                </a:solidFill>
                <a:latin typeface="Courier" pitchFamily="2" charset="0"/>
              </a:rPr>
              <a:t>"http://</a:t>
            </a:r>
            <a:r>
              <a:rPr lang="en-US" sz="2800" dirty="0" err="1">
                <a:solidFill>
                  <a:srgbClr val="EBE087"/>
                </a:solidFill>
                <a:latin typeface="Courier" pitchFamily="2" charset="0"/>
              </a:rPr>
              <a:t>andhs.co</a:t>
            </a:r>
            <a:r>
              <a:rPr lang="en-US" sz="2800" dirty="0">
                <a:solidFill>
                  <a:srgbClr val="EBE087"/>
                </a:solidFill>
                <a:latin typeface="Courier" pitchFamily="2" charset="0"/>
              </a:rPr>
              <a:t>/rents"</a:t>
            </a:r>
            <a:r>
              <a:rPr lang="en-US" sz="2800" dirty="0">
                <a:solidFill>
                  <a:srgbClr val="F9F9F5"/>
                </a:solidFill>
                <a:latin typeface="Courier" pitchFamily="2" charset="0"/>
              </a:rPr>
              <a:t>)</a:t>
            </a:r>
            <a:endParaRPr lang="en-US" sz="2800" dirty="0">
              <a:solidFill>
                <a:srgbClr val="EBE087"/>
              </a:solidFill>
              <a:latin typeface="Courier" pitchFamily="2" charset="0"/>
            </a:endParaRPr>
          </a:p>
          <a:p>
            <a:endParaRPr lang="en-US" sz="2800" dirty="0">
              <a:solidFill>
                <a:srgbClr val="F9F9F5"/>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Specify the variable of interest</a:t>
            </a:r>
          </a:p>
          <a:p>
            <a:r>
              <a:rPr lang="en-US" sz="2800" dirty="0">
                <a:solidFill>
                  <a:srgbClr val="F9F9F5"/>
                </a:solidFill>
                <a:latin typeface="Courier" pitchFamily="2" charset="0"/>
              </a:rPr>
              <a:t>  specify(response </a:t>
            </a:r>
            <a:r>
              <a:rPr lang="en-US" sz="2800" dirty="0">
                <a:solidFill>
                  <a:srgbClr val="FD4485"/>
                </a:solidFill>
                <a:latin typeface="Courier" pitchFamily="2" charset="0"/>
              </a:rPr>
              <a:t>=</a:t>
            </a:r>
            <a:r>
              <a:rPr lang="en-US" sz="2800" dirty="0">
                <a:solidFill>
                  <a:srgbClr val="F9F9F5"/>
                </a:solidFill>
                <a:latin typeface="Courier" pitchFamily="2" charset="0"/>
              </a:rPr>
              <a:t> rent) </a:t>
            </a:r>
            <a:r>
              <a:rPr lang="en-US" sz="2800" dirty="0">
                <a:solidFill>
                  <a:srgbClr val="FD4485"/>
                </a:solidFill>
                <a:latin typeface="Courier" pitchFamily="2" charset="0"/>
              </a:rPr>
              <a:t>%&gt;%</a:t>
            </a:r>
            <a:endParaRPr lang="en-US" sz="2800" dirty="0">
              <a:solidFill>
                <a:srgbClr val="F9F9F5"/>
              </a:solidFill>
              <a:latin typeface="Courier" pitchFamily="2" charset="0"/>
            </a:endParaRPr>
          </a:p>
          <a:p>
            <a:r>
              <a:rPr lang="en-US" sz="2800" dirty="0">
                <a:solidFill>
                  <a:srgbClr val="F9F9F5"/>
                </a:solidFill>
                <a:latin typeface="Courier" pitchFamily="2" charset="0"/>
              </a:rPr>
              <a:t>  </a:t>
            </a:r>
            <a:r>
              <a:rPr lang="en-US" sz="2800" dirty="0">
                <a:solidFill>
                  <a:srgbClr val="888471"/>
                </a:solidFill>
                <a:latin typeface="Courier" pitchFamily="2" charset="0"/>
              </a:rPr>
              <a:t># Generate a bunch of bootstrap samples</a:t>
            </a:r>
          </a:p>
          <a:p>
            <a:r>
              <a:rPr lang="en-US" sz="2800" dirty="0">
                <a:solidFill>
                  <a:srgbClr val="F9F9F5"/>
                </a:solidFill>
                <a:latin typeface="Courier" pitchFamily="2" charset="0"/>
              </a:rPr>
              <a:t>  generate(reps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BD99FF"/>
                </a:solidFill>
                <a:latin typeface="Courier" pitchFamily="2" charset="0"/>
              </a:rPr>
              <a:t>1000</a:t>
            </a:r>
            <a:r>
              <a:rPr lang="en-US" sz="2800" dirty="0">
                <a:solidFill>
                  <a:srgbClr val="F9F9F5"/>
                </a:solidFill>
                <a:latin typeface="Courier" pitchFamily="2" charset="0"/>
              </a:rPr>
              <a:t>, type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EBE087"/>
                </a:solidFill>
                <a:latin typeface="Courier" pitchFamily="2" charset="0"/>
              </a:rPr>
              <a:t>"bootstrap"</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Find the median of each sample</a:t>
            </a:r>
          </a:p>
          <a:p>
            <a:r>
              <a:rPr lang="en-US" sz="2800" dirty="0">
                <a:solidFill>
                  <a:srgbClr val="F9F9F5"/>
                </a:solidFill>
                <a:latin typeface="Courier" pitchFamily="2" charset="0"/>
              </a:rPr>
              <a:t>  calculate(stat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EBE087"/>
                </a:solidFill>
                <a:latin typeface="Courier" pitchFamily="2" charset="0"/>
              </a:rPr>
              <a:t>"median"</a:t>
            </a:r>
            <a:r>
              <a:rPr lang="en-US" sz="2800" dirty="0">
                <a:solidFill>
                  <a:srgbClr val="F9F9F5"/>
                </a:solidFill>
                <a:latin typeface="Courier" pitchFamily="2" charset="0"/>
              </a:rPr>
              <a:t>)</a:t>
            </a:r>
          </a:p>
        </p:txBody>
      </p:sp>
    </p:spTree>
    <p:extLst>
      <p:ext uri="{BB962C8B-B14F-4D97-AF65-F5344CB8AC3E}">
        <p14:creationId xmlns:p14="http://schemas.microsoft.com/office/powerpoint/2010/main" val="1325668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lstStyle/>
          <a:p>
            <a:r>
              <a:rPr lang="en-US" dirty="0"/>
              <a:t>BOOTSTRAPPING WITH R</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6C85F9-1167-164A-9ADD-49E4EAE522E7}"/>
              </a:ext>
            </a:extLst>
          </p:cNvPr>
          <p:cNvSpPr/>
          <p:nvPr/>
        </p:nvSpPr>
        <p:spPr>
          <a:xfrm>
            <a:off x="554181" y="1305342"/>
            <a:ext cx="10986655" cy="4832092"/>
          </a:xfrm>
          <a:prstGeom prst="rect">
            <a:avLst/>
          </a:prstGeom>
          <a:solidFill>
            <a:srgbClr val="272822"/>
          </a:solidFill>
        </p:spPr>
        <p:txBody>
          <a:bodyPr wrap="square">
            <a:spAutoFit/>
          </a:bodyPr>
          <a:lstStyle/>
          <a:p>
            <a:r>
              <a:rPr lang="en-US" sz="2800" dirty="0" err="1">
                <a:solidFill>
                  <a:srgbClr val="75E0F2"/>
                </a:solidFill>
                <a:latin typeface="Courier" pitchFamily="2" charset="0"/>
              </a:rPr>
              <a:t>set.seed</a:t>
            </a:r>
            <a:r>
              <a:rPr lang="en-US" sz="2800" dirty="0">
                <a:solidFill>
                  <a:srgbClr val="F9F9F5"/>
                </a:solidFill>
                <a:latin typeface="Courier" pitchFamily="2" charset="0"/>
              </a:rPr>
              <a:t>(</a:t>
            </a:r>
            <a:r>
              <a:rPr lang="en-US" sz="2800" dirty="0">
                <a:solidFill>
                  <a:srgbClr val="BD99FF"/>
                </a:solidFill>
                <a:latin typeface="Courier" pitchFamily="2" charset="0"/>
              </a:rPr>
              <a:t>1234</a:t>
            </a:r>
            <a:r>
              <a:rPr lang="en-US" sz="2800" dirty="0">
                <a:solidFill>
                  <a:srgbClr val="F9F9F5"/>
                </a:solidFill>
                <a:latin typeface="Courier" pitchFamily="2" charset="0"/>
              </a:rPr>
              <a:t>)</a:t>
            </a:r>
            <a:endParaRPr lang="en-US" sz="2800" dirty="0">
              <a:solidFill>
                <a:srgbClr val="75E0F2"/>
              </a:solidFill>
              <a:latin typeface="Courier" pitchFamily="2" charset="0"/>
            </a:endParaRPr>
          </a:p>
          <a:p>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&lt;-</a:t>
            </a:r>
            <a:r>
              <a:rPr lang="en-US" sz="2800" dirty="0">
                <a:solidFill>
                  <a:srgbClr val="F9F9F5"/>
                </a:solidFill>
                <a:latin typeface="Courier" pitchFamily="2" charset="0"/>
              </a:rPr>
              <a:t> </a:t>
            </a:r>
            <a:r>
              <a:rPr lang="en-US" sz="2800" dirty="0" err="1">
                <a:solidFill>
                  <a:srgbClr val="F9F9F5"/>
                </a:solidFill>
                <a:latin typeface="Courier" pitchFamily="2" charset="0"/>
              </a:rPr>
              <a:t>read_csv</a:t>
            </a:r>
            <a:r>
              <a:rPr lang="en-US" sz="2800" dirty="0">
                <a:solidFill>
                  <a:srgbClr val="F9F9F5"/>
                </a:solidFill>
                <a:latin typeface="Courier" pitchFamily="2" charset="0"/>
              </a:rPr>
              <a:t>(</a:t>
            </a:r>
            <a:r>
              <a:rPr lang="en-US" sz="2800" dirty="0">
                <a:solidFill>
                  <a:srgbClr val="EBE087"/>
                </a:solidFill>
                <a:latin typeface="Courier" pitchFamily="2" charset="0"/>
              </a:rPr>
              <a:t>"http://</a:t>
            </a:r>
            <a:r>
              <a:rPr lang="en-US" sz="2800" dirty="0" err="1">
                <a:solidFill>
                  <a:srgbClr val="EBE087"/>
                </a:solidFill>
                <a:latin typeface="Courier" pitchFamily="2" charset="0"/>
              </a:rPr>
              <a:t>andhs.co</a:t>
            </a:r>
            <a:r>
              <a:rPr lang="en-US" sz="2800" dirty="0">
                <a:solidFill>
                  <a:srgbClr val="EBE087"/>
                </a:solidFill>
                <a:latin typeface="Courier" pitchFamily="2" charset="0"/>
              </a:rPr>
              <a:t>/rents"</a:t>
            </a:r>
            <a:r>
              <a:rPr lang="en-US" sz="2800" dirty="0">
                <a:solidFill>
                  <a:srgbClr val="F9F9F5"/>
                </a:solidFill>
                <a:latin typeface="Courier" pitchFamily="2" charset="0"/>
              </a:rPr>
              <a:t>)</a:t>
            </a:r>
            <a:endParaRPr lang="en-US" sz="2800" dirty="0">
              <a:solidFill>
                <a:srgbClr val="EBE087"/>
              </a:solidFill>
              <a:latin typeface="Courier" pitchFamily="2" charset="0"/>
            </a:endParaRPr>
          </a:p>
          <a:p>
            <a:endParaRPr lang="en-US" sz="2800" dirty="0">
              <a:solidFill>
                <a:srgbClr val="F9F9F5"/>
              </a:solidFill>
              <a:latin typeface="Courier" pitchFamily="2" charset="0"/>
            </a:endParaRPr>
          </a:p>
          <a:p>
            <a:r>
              <a:rPr lang="en-US" sz="2800" dirty="0">
                <a:solidFill>
                  <a:srgbClr val="888471"/>
                </a:solidFill>
                <a:latin typeface="Courier" pitchFamily="2" charset="0"/>
              </a:rPr>
              <a:t># Save resulting bootstrap distribution</a:t>
            </a:r>
          </a:p>
          <a:p>
            <a:r>
              <a:rPr lang="en-US" sz="2800" dirty="0" err="1">
                <a:solidFill>
                  <a:srgbClr val="F9F9F5"/>
                </a:solidFill>
                <a:latin typeface="Courier" pitchFamily="2" charset="0"/>
              </a:rPr>
              <a:t>boot_rent</a:t>
            </a:r>
            <a:r>
              <a:rPr lang="en-US" sz="2800" dirty="0">
                <a:solidFill>
                  <a:srgbClr val="F9F9F5"/>
                </a:solidFill>
                <a:latin typeface="Courier" pitchFamily="2" charset="0"/>
              </a:rPr>
              <a:t> </a:t>
            </a:r>
            <a:r>
              <a:rPr lang="en-US" sz="2800" dirty="0">
                <a:solidFill>
                  <a:srgbClr val="FD4485"/>
                </a:solidFill>
                <a:latin typeface="Courier" pitchFamily="2" charset="0"/>
              </a:rPr>
              <a:t>&lt;-</a:t>
            </a:r>
            <a:r>
              <a:rPr lang="en-US" sz="2800" dirty="0">
                <a:solidFill>
                  <a:srgbClr val="F9F9F5"/>
                </a:solidFill>
                <a:latin typeface="Courier" pitchFamily="2" charset="0"/>
              </a:rPr>
              <a:t> </a:t>
            </a:r>
            <a:r>
              <a:rPr lang="en-US" sz="2800" dirty="0" err="1">
                <a:solidFill>
                  <a:srgbClr val="F9F9F5"/>
                </a:solidFill>
                <a:latin typeface="Courier" pitchFamily="2" charset="0"/>
              </a:rPr>
              <a:t>manhattan</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Specify the variable of interest</a:t>
            </a:r>
          </a:p>
          <a:p>
            <a:r>
              <a:rPr lang="en-US" sz="2800" dirty="0">
                <a:solidFill>
                  <a:srgbClr val="F9F9F5"/>
                </a:solidFill>
                <a:latin typeface="Courier" pitchFamily="2" charset="0"/>
              </a:rPr>
              <a:t>  specify(response </a:t>
            </a:r>
            <a:r>
              <a:rPr lang="en-US" sz="2800" dirty="0">
                <a:solidFill>
                  <a:srgbClr val="FD4485"/>
                </a:solidFill>
                <a:latin typeface="Courier" pitchFamily="2" charset="0"/>
              </a:rPr>
              <a:t>=</a:t>
            </a:r>
            <a:r>
              <a:rPr lang="en-US" sz="2800" dirty="0">
                <a:solidFill>
                  <a:srgbClr val="F9F9F5"/>
                </a:solidFill>
                <a:latin typeface="Courier" pitchFamily="2" charset="0"/>
              </a:rPr>
              <a:t> rent) </a:t>
            </a:r>
            <a:r>
              <a:rPr lang="en-US" sz="2800" dirty="0">
                <a:solidFill>
                  <a:srgbClr val="FD4485"/>
                </a:solidFill>
                <a:latin typeface="Courier" pitchFamily="2" charset="0"/>
              </a:rPr>
              <a:t>%&gt;%</a:t>
            </a:r>
            <a:endParaRPr lang="en-US" sz="2800" dirty="0">
              <a:solidFill>
                <a:srgbClr val="F9F9F5"/>
              </a:solidFill>
              <a:latin typeface="Courier" pitchFamily="2" charset="0"/>
            </a:endParaRPr>
          </a:p>
          <a:p>
            <a:r>
              <a:rPr lang="en-US" sz="2800" dirty="0">
                <a:solidFill>
                  <a:srgbClr val="F9F9F5"/>
                </a:solidFill>
                <a:latin typeface="Courier" pitchFamily="2" charset="0"/>
              </a:rPr>
              <a:t>  </a:t>
            </a:r>
            <a:r>
              <a:rPr lang="en-US" sz="2800" dirty="0">
                <a:solidFill>
                  <a:srgbClr val="888471"/>
                </a:solidFill>
                <a:latin typeface="Courier" pitchFamily="2" charset="0"/>
              </a:rPr>
              <a:t># Generate a bunch of bootstrap samples</a:t>
            </a:r>
          </a:p>
          <a:p>
            <a:r>
              <a:rPr lang="en-US" sz="2800" dirty="0">
                <a:solidFill>
                  <a:srgbClr val="F9F9F5"/>
                </a:solidFill>
                <a:latin typeface="Courier" pitchFamily="2" charset="0"/>
              </a:rPr>
              <a:t>  generate(reps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BD99FF"/>
                </a:solidFill>
                <a:latin typeface="Courier" pitchFamily="2" charset="0"/>
              </a:rPr>
              <a:t>1000</a:t>
            </a:r>
            <a:r>
              <a:rPr lang="en-US" sz="2800" dirty="0">
                <a:solidFill>
                  <a:srgbClr val="F9F9F5"/>
                </a:solidFill>
                <a:latin typeface="Courier" pitchFamily="2" charset="0"/>
              </a:rPr>
              <a:t>, type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EBE087"/>
                </a:solidFill>
                <a:latin typeface="Courier" pitchFamily="2" charset="0"/>
              </a:rPr>
              <a:t>"bootstrap"</a:t>
            </a:r>
            <a:r>
              <a:rPr lang="en-US" sz="2800" dirty="0">
                <a:solidFill>
                  <a:srgbClr val="F9F9F5"/>
                </a:solidFill>
                <a:latin typeface="Courier" pitchFamily="2" charset="0"/>
              </a:rPr>
              <a:t>) </a:t>
            </a:r>
            <a:r>
              <a:rPr lang="en-US" sz="2800" dirty="0">
                <a:solidFill>
                  <a:srgbClr val="FD4485"/>
                </a:solidFill>
                <a:latin typeface="Courier" pitchFamily="2" charset="0"/>
              </a:rPr>
              <a:t>%&gt;%</a:t>
            </a:r>
            <a:r>
              <a:rPr lang="en-US" sz="2800" dirty="0">
                <a:solidFill>
                  <a:srgbClr val="F9F9F5"/>
                </a:solidFill>
                <a:latin typeface="Courier" pitchFamily="2" charset="0"/>
              </a:rPr>
              <a:t> </a:t>
            </a:r>
          </a:p>
          <a:p>
            <a:r>
              <a:rPr lang="en-US" sz="2800" dirty="0">
                <a:solidFill>
                  <a:srgbClr val="F9F9F5"/>
                </a:solidFill>
                <a:latin typeface="Courier" pitchFamily="2" charset="0"/>
              </a:rPr>
              <a:t>  </a:t>
            </a:r>
            <a:r>
              <a:rPr lang="en-US" sz="2800" dirty="0">
                <a:solidFill>
                  <a:srgbClr val="888471"/>
                </a:solidFill>
                <a:latin typeface="Courier" pitchFamily="2" charset="0"/>
              </a:rPr>
              <a:t># Find the median of each sample</a:t>
            </a:r>
          </a:p>
          <a:p>
            <a:r>
              <a:rPr lang="en-US" sz="2800" dirty="0">
                <a:solidFill>
                  <a:srgbClr val="F9F9F5"/>
                </a:solidFill>
                <a:latin typeface="Courier" pitchFamily="2" charset="0"/>
              </a:rPr>
              <a:t>  calculate(stat </a:t>
            </a:r>
            <a:r>
              <a:rPr lang="en-US" sz="2800" dirty="0">
                <a:solidFill>
                  <a:srgbClr val="FD4485"/>
                </a:solidFill>
                <a:latin typeface="Courier" pitchFamily="2" charset="0"/>
              </a:rPr>
              <a:t>=</a:t>
            </a:r>
            <a:r>
              <a:rPr lang="en-US" sz="2800" dirty="0">
                <a:solidFill>
                  <a:srgbClr val="F9F9F5"/>
                </a:solidFill>
                <a:latin typeface="Courier" pitchFamily="2" charset="0"/>
              </a:rPr>
              <a:t> </a:t>
            </a:r>
            <a:r>
              <a:rPr lang="en-US" sz="2800" dirty="0">
                <a:solidFill>
                  <a:srgbClr val="EBE087"/>
                </a:solidFill>
                <a:latin typeface="Courier" pitchFamily="2" charset="0"/>
              </a:rPr>
              <a:t>"median"</a:t>
            </a:r>
            <a:r>
              <a:rPr lang="en-US" sz="2800" dirty="0">
                <a:solidFill>
                  <a:srgbClr val="F9F9F5"/>
                </a:solidFill>
                <a:latin typeface="Courier" pitchFamily="2" charset="0"/>
              </a:rPr>
              <a:t>)</a:t>
            </a:r>
          </a:p>
        </p:txBody>
      </p:sp>
    </p:spTree>
    <p:extLst>
      <p:ext uri="{BB962C8B-B14F-4D97-AF65-F5344CB8AC3E}">
        <p14:creationId xmlns:p14="http://schemas.microsoft.com/office/powerpoint/2010/main" val="325457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p:txBody>
          <a:bodyPr>
            <a:normAutofit/>
          </a:bodyPr>
          <a:lstStyle/>
          <a:p>
            <a:r>
              <a:rPr lang="en-US" dirty="0"/>
              <a:t>SEE BOOTSTRAP MEDIANS</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DA31C69-9F6B-FC4D-B5EF-ED53F017C3AA}"/>
              </a:ext>
            </a:extLst>
          </p:cNvPr>
          <p:cNvPicPr>
            <a:picLocks noChangeAspect="1"/>
          </p:cNvPicPr>
          <p:nvPr/>
        </p:nvPicPr>
        <p:blipFill>
          <a:blip r:embed="rId2"/>
          <a:stretch>
            <a:fillRect/>
          </a:stretch>
        </p:blipFill>
        <p:spPr>
          <a:xfrm>
            <a:off x="4934944" y="1602056"/>
            <a:ext cx="2017312" cy="4715162"/>
          </a:xfrm>
          <a:prstGeom prst="rect">
            <a:avLst/>
          </a:prstGeom>
        </p:spPr>
      </p:pic>
    </p:spTree>
    <p:extLst>
      <p:ext uri="{BB962C8B-B14F-4D97-AF65-F5344CB8AC3E}">
        <p14:creationId xmlns:p14="http://schemas.microsoft.com/office/powerpoint/2010/main" val="98224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a:xfrm>
            <a:off x="0" y="152855"/>
            <a:ext cx="12192000" cy="912016"/>
          </a:xfrm>
        </p:spPr>
        <p:txBody>
          <a:bodyPr>
            <a:noAutofit/>
          </a:bodyPr>
          <a:lstStyle/>
          <a:p>
            <a:r>
              <a:rPr lang="en-US" sz="3200" dirty="0"/>
              <a:t>VISUALIZE BOOTSTRAP DISTRIBUTION</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DCA9256-68B5-BD40-8CEE-08A5647B4819}"/>
              </a:ext>
            </a:extLst>
          </p:cNvPr>
          <p:cNvSpPr/>
          <p:nvPr/>
        </p:nvSpPr>
        <p:spPr>
          <a:xfrm>
            <a:off x="3048000" y="1485900"/>
            <a:ext cx="6096000" cy="830997"/>
          </a:xfrm>
          <a:prstGeom prst="rect">
            <a:avLst/>
          </a:prstGeom>
          <a:solidFill>
            <a:srgbClr val="272822"/>
          </a:solidFill>
        </p:spPr>
        <p:txBody>
          <a:bodyPr>
            <a:spAutoFit/>
          </a:bodyPr>
          <a:lstStyle/>
          <a:p>
            <a:r>
              <a:rPr lang="en-US" sz="2400" dirty="0" err="1">
                <a:solidFill>
                  <a:srgbClr val="F9F9F5"/>
                </a:solidFill>
                <a:latin typeface="Consolas" panose="020B0609020204030204" pitchFamily="49" charset="0"/>
                <a:cs typeface="Consolas" panose="020B0609020204030204" pitchFamily="49" charset="0"/>
              </a:rPr>
              <a:t>ggplot</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boot_rent</a:t>
            </a:r>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aes</a:t>
            </a:r>
            <a:r>
              <a:rPr lang="en-US" sz="2400" dirty="0">
                <a:solidFill>
                  <a:srgbClr val="F9F9F5"/>
                </a:solidFill>
                <a:latin typeface="Consolas" panose="020B0609020204030204" pitchFamily="49" charset="0"/>
                <a:cs typeface="Consolas" panose="020B0609020204030204" pitchFamily="49" charset="0"/>
              </a:rPr>
              <a:t>(x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stat)) </a:t>
            </a:r>
            <a:r>
              <a:rPr lang="en-US" sz="2400" dirty="0">
                <a:solidFill>
                  <a:srgbClr val="FD4485"/>
                </a:solidFill>
                <a:latin typeface="Consolas" panose="020B0609020204030204" pitchFamily="49" charset="0"/>
                <a:cs typeface="Consolas" panose="020B0609020204030204" pitchFamily="49" charset="0"/>
              </a:rPr>
              <a:t>+</a:t>
            </a:r>
            <a:endParaRPr lang="en-US" sz="2400" dirty="0">
              <a:solidFill>
                <a:srgbClr val="F9F9F5"/>
              </a:solidFill>
              <a:latin typeface="Consolas" panose="020B0609020204030204" pitchFamily="49" charset="0"/>
              <a:cs typeface="Consolas" panose="020B0609020204030204" pitchFamily="49" charset="0"/>
            </a:endParaRP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geom_histogram</a:t>
            </a:r>
            <a:r>
              <a:rPr lang="en-US" sz="2400" dirty="0">
                <a:solidFill>
                  <a:srgbClr val="F9F9F5"/>
                </a:solidFill>
                <a:latin typeface="Consolas" panose="020B0609020204030204" pitchFamily="49" charset="0"/>
                <a:cs typeface="Consolas" panose="020B0609020204030204" pitchFamily="49" charset="0"/>
              </a:rPr>
              <a:t>(</a:t>
            </a:r>
            <a:r>
              <a:rPr lang="en-US" sz="2400" dirty="0" err="1">
                <a:solidFill>
                  <a:srgbClr val="F9F9F5"/>
                </a:solidFill>
                <a:latin typeface="Consolas" panose="020B0609020204030204" pitchFamily="49" charset="0"/>
                <a:cs typeface="Consolas" panose="020B0609020204030204" pitchFamily="49" charset="0"/>
              </a:rPr>
              <a:t>binwidth</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BD99FF"/>
                </a:solidFill>
                <a:latin typeface="Consolas" panose="020B0609020204030204" pitchFamily="49" charset="0"/>
                <a:cs typeface="Consolas" panose="020B0609020204030204" pitchFamily="49" charset="0"/>
              </a:rPr>
              <a:t>50</a:t>
            </a:r>
            <a:r>
              <a:rPr lang="en-US" sz="2400" dirty="0">
                <a:solidFill>
                  <a:srgbClr val="F9F9F5"/>
                </a:solidFill>
                <a:latin typeface="Consolas" panose="020B0609020204030204" pitchFamily="49" charset="0"/>
                <a:cs typeface="Consolas" panose="020B0609020204030204" pitchFamily="49" charset="0"/>
              </a:rPr>
              <a:t>)</a:t>
            </a:r>
            <a:endParaRPr lang="en-US" sz="2400" dirty="0">
              <a:solidFill>
                <a:srgbClr val="F9F9F5"/>
              </a:solidFill>
              <a:effectLst/>
              <a:latin typeface="Consolas" panose="020B0609020204030204" pitchFamily="49" charset="0"/>
              <a:cs typeface="Consolas" panose="020B0609020204030204" pitchFamily="49" charset="0"/>
            </a:endParaRPr>
          </a:p>
        </p:txBody>
      </p:sp>
      <p:pic>
        <p:nvPicPr>
          <p:cNvPr id="7" name="Picture 6">
            <a:extLst>
              <a:ext uri="{FF2B5EF4-FFF2-40B4-BE49-F238E27FC236}">
                <a16:creationId xmlns:a16="http://schemas.microsoft.com/office/drawing/2014/main" id="{68FCC452-5DDD-5E46-A50E-AF1FC90C18B0}"/>
              </a:ext>
            </a:extLst>
          </p:cNvPr>
          <p:cNvPicPr>
            <a:picLocks noChangeAspect="1"/>
          </p:cNvPicPr>
          <p:nvPr/>
        </p:nvPicPr>
        <p:blipFill>
          <a:blip r:embed="rId2"/>
          <a:stretch>
            <a:fillRect/>
          </a:stretch>
        </p:blipFill>
        <p:spPr>
          <a:xfrm>
            <a:off x="1087585" y="2466109"/>
            <a:ext cx="10038608" cy="4391891"/>
          </a:xfrm>
          <a:prstGeom prst="rect">
            <a:avLst/>
          </a:prstGeom>
        </p:spPr>
      </p:pic>
    </p:spTree>
    <p:extLst>
      <p:ext uri="{BB962C8B-B14F-4D97-AF65-F5344CB8AC3E}">
        <p14:creationId xmlns:p14="http://schemas.microsoft.com/office/powerpoint/2010/main" val="1550903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a:xfrm>
            <a:off x="0" y="152855"/>
            <a:ext cx="12192000" cy="912016"/>
          </a:xfrm>
        </p:spPr>
        <p:txBody>
          <a:bodyPr>
            <a:noAutofit/>
          </a:bodyPr>
          <a:lstStyle/>
          <a:p>
            <a:r>
              <a:rPr lang="en-US" sz="3600" dirty="0"/>
              <a:t>CALCULATE CONFIDENCE INTERVAL</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1FF871-27A0-9A4A-B16F-D030791122DB}"/>
              </a:ext>
            </a:extLst>
          </p:cNvPr>
          <p:cNvSpPr txBox="1"/>
          <p:nvPr/>
        </p:nvSpPr>
        <p:spPr>
          <a:xfrm>
            <a:off x="2411275" y="1485900"/>
            <a:ext cx="7397161" cy="1200329"/>
          </a:xfrm>
          <a:prstGeom prst="rect">
            <a:avLst/>
          </a:prstGeom>
          <a:solidFill>
            <a:schemeClr val="accent1"/>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95% confidence interval is the middle 95% of the the distribution</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30DC72B8-0D32-5C4D-8C6B-C7A908A0CFDB}"/>
              </a:ext>
            </a:extLst>
          </p:cNvPr>
          <p:cNvSpPr txBox="1"/>
          <p:nvPr/>
        </p:nvSpPr>
        <p:spPr>
          <a:xfrm>
            <a:off x="4561048" y="2876425"/>
            <a:ext cx="3078446" cy="461665"/>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From 2.5% to 97.5%</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3" name="Rectangle 2">
            <a:extLst>
              <a:ext uri="{FF2B5EF4-FFF2-40B4-BE49-F238E27FC236}">
                <a16:creationId xmlns:a16="http://schemas.microsoft.com/office/drawing/2014/main" id="{994A7DC1-CF66-6245-844A-52E03DA65DC1}"/>
              </a:ext>
            </a:extLst>
          </p:cNvPr>
          <p:cNvSpPr/>
          <p:nvPr/>
        </p:nvSpPr>
        <p:spPr>
          <a:xfrm>
            <a:off x="2271565" y="3912373"/>
            <a:ext cx="7647710" cy="830997"/>
          </a:xfrm>
          <a:prstGeom prst="rect">
            <a:avLst/>
          </a:prstGeom>
          <a:solidFill>
            <a:srgbClr val="272822"/>
          </a:solidFill>
        </p:spPr>
        <p:txBody>
          <a:bodyPr wrap="square">
            <a:spAutoFit/>
          </a:bodyPr>
          <a:lstStyle/>
          <a:p>
            <a:r>
              <a:rPr lang="en-US" sz="2400" dirty="0" err="1">
                <a:solidFill>
                  <a:srgbClr val="F9F9F5"/>
                </a:solidFill>
                <a:latin typeface="Consolas" panose="020B0609020204030204" pitchFamily="49" charset="0"/>
                <a:cs typeface="Consolas" panose="020B0609020204030204" pitchFamily="49" charset="0"/>
              </a:rPr>
              <a:t>boot_rent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FD4485"/>
                </a:solidFill>
                <a:latin typeface="Consolas" panose="020B0609020204030204" pitchFamily="49" charset="0"/>
                <a:cs typeface="Consolas" panose="020B0609020204030204" pitchFamily="49" charset="0"/>
              </a:rPr>
              <a:t>%&gt;%</a:t>
            </a:r>
            <a:r>
              <a:rPr lang="en-US" sz="2400" dirty="0">
                <a:solidFill>
                  <a:srgbClr val="F9F9F5"/>
                </a:solidFill>
                <a:latin typeface="Consolas" panose="020B0609020204030204" pitchFamily="49" charset="0"/>
                <a:cs typeface="Consolas" panose="020B0609020204030204" pitchFamily="49" charset="0"/>
              </a:rPr>
              <a:t> </a:t>
            </a:r>
          </a:p>
          <a:p>
            <a:r>
              <a:rPr lang="en-US" sz="2400" dirty="0">
                <a:solidFill>
                  <a:srgbClr val="F9F9F5"/>
                </a:solidFill>
                <a:latin typeface="Consolas" panose="020B0609020204030204" pitchFamily="49" charset="0"/>
                <a:cs typeface="Consolas" panose="020B0609020204030204" pitchFamily="49" charset="0"/>
              </a:rPr>
              <a:t>  </a:t>
            </a:r>
            <a:r>
              <a:rPr lang="en-US" sz="2400" dirty="0" err="1">
                <a:solidFill>
                  <a:srgbClr val="F9F9F5"/>
                </a:solidFill>
                <a:latin typeface="Consolas" panose="020B0609020204030204" pitchFamily="49" charset="0"/>
                <a:cs typeface="Consolas" panose="020B0609020204030204" pitchFamily="49" charset="0"/>
              </a:rPr>
              <a:t>get_ci</a:t>
            </a:r>
            <a:r>
              <a:rPr lang="en-US" sz="2400" dirty="0">
                <a:solidFill>
                  <a:srgbClr val="F9F9F5"/>
                </a:solidFill>
                <a:latin typeface="Consolas" panose="020B0609020204030204" pitchFamily="49" charset="0"/>
                <a:cs typeface="Consolas" panose="020B0609020204030204" pitchFamily="49" charset="0"/>
              </a:rPr>
              <a:t>(level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BD99FF"/>
                </a:solidFill>
                <a:latin typeface="Consolas" panose="020B0609020204030204" pitchFamily="49" charset="0"/>
                <a:cs typeface="Consolas" panose="020B0609020204030204" pitchFamily="49" charset="0"/>
              </a:rPr>
              <a:t>0.95</a:t>
            </a:r>
            <a:r>
              <a:rPr lang="en-US" sz="2400" dirty="0">
                <a:solidFill>
                  <a:srgbClr val="F9F9F5"/>
                </a:solidFill>
                <a:latin typeface="Consolas" panose="020B0609020204030204" pitchFamily="49" charset="0"/>
                <a:cs typeface="Consolas" panose="020B0609020204030204" pitchFamily="49" charset="0"/>
              </a:rPr>
              <a:t>, type </a:t>
            </a:r>
            <a:r>
              <a:rPr lang="en-US" sz="2400" dirty="0">
                <a:solidFill>
                  <a:srgbClr val="FD4485"/>
                </a:solidFill>
                <a:latin typeface="Consolas" panose="020B0609020204030204" pitchFamily="49" charset="0"/>
                <a:cs typeface="Consolas" panose="020B0609020204030204" pitchFamily="49" charset="0"/>
              </a:rPr>
              <a:t>=</a:t>
            </a:r>
            <a:r>
              <a:rPr lang="en-US" sz="2400" dirty="0">
                <a:solidFill>
                  <a:srgbClr val="F9F9F5"/>
                </a:solidFill>
                <a:latin typeface="Consolas" panose="020B0609020204030204" pitchFamily="49" charset="0"/>
                <a:cs typeface="Consolas" panose="020B0609020204030204" pitchFamily="49" charset="0"/>
              </a:rPr>
              <a:t> </a:t>
            </a:r>
            <a:r>
              <a:rPr lang="en-US" sz="2400" dirty="0">
                <a:solidFill>
                  <a:srgbClr val="EBE087"/>
                </a:solidFill>
                <a:latin typeface="Consolas" panose="020B0609020204030204" pitchFamily="49" charset="0"/>
                <a:cs typeface="Consolas" panose="020B0609020204030204" pitchFamily="49" charset="0"/>
              </a:rPr>
              <a:t>"percentile"</a:t>
            </a:r>
            <a:r>
              <a:rPr lang="en-US" sz="2400" dirty="0">
                <a:solidFill>
                  <a:srgbClr val="F9F9F5"/>
                </a:solidFill>
                <a:latin typeface="Consolas" panose="020B0609020204030204" pitchFamily="49" charset="0"/>
                <a:cs typeface="Consolas" panose="020B0609020204030204" pitchFamily="49" charset="0"/>
              </a:rPr>
              <a:t>)</a:t>
            </a:r>
            <a:endParaRPr lang="en-US" sz="2400" dirty="0">
              <a:solidFill>
                <a:srgbClr val="F9F9F5"/>
              </a:solidFill>
              <a:effectLst/>
              <a:latin typeface="Consolas" panose="020B0609020204030204" pitchFamily="49" charset="0"/>
              <a:cs typeface="Consolas" panose="020B0609020204030204" pitchFamily="49" charset="0"/>
            </a:endParaRPr>
          </a:p>
        </p:txBody>
      </p:sp>
      <p:pic>
        <p:nvPicPr>
          <p:cNvPr id="10" name="Picture 9">
            <a:extLst>
              <a:ext uri="{FF2B5EF4-FFF2-40B4-BE49-F238E27FC236}">
                <a16:creationId xmlns:a16="http://schemas.microsoft.com/office/drawing/2014/main" id="{B76537CC-F7FB-614F-B16A-8D1E47529C0D}"/>
              </a:ext>
            </a:extLst>
          </p:cNvPr>
          <p:cNvPicPr>
            <a:picLocks noChangeAspect="1"/>
          </p:cNvPicPr>
          <p:nvPr/>
        </p:nvPicPr>
        <p:blipFill>
          <a:blip r:embed="rId2"/>
          <a:stretch>
            <a:fillRect/>
          </a:stretch>
        </p:blipFill>
        <p:spPr>
          <a:xfrm>
            <a:off x="4663506" y="4908696"/>
            <a:ext cx="2864988" cy="1699005"/>
          </a:xfrm>
          <a:prstGeom prst="rect">
            <a:avLst/>
          </a:prstGeom>
        </p:spPr>
      </p:pic>
    </p:spTree>
    <p:extLst>
      <p:ext uri="{BB962C8B-B14F-4D97-AF65-F5344CB8AC3E}">
        <p14:creationId xmlns:p14="http://schemas.microsoft.com/office/powerpoint/2010/main" val="31670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9FB1D9-95D8-4F4E-B96B-2C502DAD5538}"/>
              </a:ext>
            </a:extLst>
          </p:cNvPr>
          <p:cNvPicPr>
            <a:picLocks noChangeAspect="1"/>
          </p:cNvPicPr>
          <p:nvPr/>
        </p:nvPicPr>
        <p:blipFill>
          <a:blip r:embed="rId2"/>
          <a:stretch>
            <a:fillRect/>
          </a:stretch>
        </p:blipFill>
        <p:spPr>
          <a:xfrm>
            <a:off x="0" y="762000"/>
            <a:ext cx="12192000" cy="5334000"/>
          </a:xfrm>
          <a:prstGeom prst="rect">
            <a:avLst/>
          </a:prstGeom>
        </p:spPr>
      </p:pic>
    </p:spTree>
    <p:extLst>
      <p:ext uri="{BB962C8B-B14F-4D97-AF65-F5344CB8AC3E}">
        <p14:creationId xmlns:p14="http://schemas.microsoft.com/office/powerpoint/2010/main" val="16410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atsf18.classes.andrewheiss.com/images/ds-flowchart.png">
            <a:extLst>
              <a:ext uri="{FF2B5EF4-FFF2-40B4-BE49-F238E27FC236}">
                <a16:creationId xmlns:a16="http://schemas.microsoft.com/office/drawing/2014/main" id="{B3CA4FBA-8E44-3C46-B4CE-086838A63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0"/>
            <a:ext cx="11750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33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a:xfrm>
            <a:off x="0" y="152855"/>
            <a:ext cx="12192000" cy="912016"/>
          </a:xfrm>
        </p:spPr>
        <p:txBody>
          <a:bodyPr>
            <a:noAutofit/>
          </a:bodyPr>
          <a:lstStyle/>
          <a:p>
            <a:r>
              <a:rPr lang="en-US" sz="3600" dirty="0"/>
              <a:t>INTERPRET CONFIDENCE INTERVAL</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1FF871-27A0-9A4A-B16F-D030791122DB}"/>
              </a:ext>
            </a:extLst>
          </p:cNvPr>
          <p:cNvSpPr txBox="1"/>
          <p:nvPr/>
        </p:nvSpPr>
        <p:spPr>
          <a:xfrm>
            <a:off x="311150" y="1485900"/>
            <a:ext cx="11576049" cy="1384995"/>
          </a:xfrm>
          <a:prstGeom prst="rect">
            <a:avLst/>
          </a:prstGeom>
          <a:solidFill>
            <a:schemeClr val="accent1"/>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The 95% confidence interval for the median rent of one bedroom apartments in Manhattan was calculated as (2162.5, 2875). Which of the following is the correct interpretation of this interval?</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30DC72B8-0D32-5C4D-8C6B-C7A908A0CFDB}"/>
              </a:ext>
            </a:extLst>
          </p:cNvPr>
          <p:cNvSpPr txBox="1"/>
          <p:nvPr/>
        </p:nvSpPr>
        <p:spPr>
          <a:xfrm>
            <a:off x="2084534" y="3049125"/>
            <a:ext cx="8001000"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95% of the time the median rent one bedroom apartments in this sample is between $2,162.5 and $2,875.</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312E1F6B-68CC-1E43-AFDA-76BDAF07115B}"/>
              </a:ext>
            </a:extLst>
          </p:cNvPr>
          <p:cNvSpPr txBox="1"/>
          <p:nvPr/>
        </p:nvSpPr>
        <p:spPr>
          <a:xfrm>
            <a:off x="2095500" y="3982637"/>
            <a:ext cx="8001000"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95% of all one bedroom apartments in Manhattan have rents between $2,162.5 and $2,875.</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1" name="TextBox 10">
            <a:extLst>
              <a:ext uri="{FF2B5EF4-FFF2-40B4-BE49-F238E27FC236}">
                <a16:creationId xmlns:a16="http://schemas.microsoft.com/office/drawing/2014/main" id="{87E0A90B-C369-6049-B56F-0B420F2CD0E8}"/>
              </a:ext>
            </a:extLst>
          </p:cNvPr>
          <p:cNvSpPr txBox="1"/>
          <p:nvPr/>
        </p:nvSpPr>
        <p:spPr>
          <a:xfrm>
            <a:off x="2095500" y="4916149"/>
            <a:ext cx="8001000"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We are 95% confident that the median rent of all one bedroom apartments is between $2162.5 and $2875.</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2" name="TextBox 11">
            <a:extLst>
              <a:ext uri="{FF2B5EF4-FFF2-40B4-BE49-F238E27FC236}">
                <a16:creationId xmlns:a16="http://schemas.microsoft.com/office/drawing/2014/main" id="{E419AE72-2A5B-7B4F-B868-AA4DCD10B5B2}"/>
              </a:ext>
            </a:extLst>
          </p:cNvPr>
          <p:cNvSpPr txBox="1"/>
          <p:nvPr/>
        </p:nvSpPr>
        <p:spPr>
          <a:xfrm>
            <a:off x="1913657" y="5849661"/>
            <a:ext cx="8392391"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We are 95% confident that the median rent of one bedroom apartments in this sample is between $2162.5 and $2875.</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5" name="5-Point Star 4">
            <a:extLst>
              <a:ext uri="{FF2B5EF4-FFF2-40B4-BE49-F238E27FC236}">
                <a16:creationId xmlns:a16="http://schemas.microsoft.com/office/drawing/2014/main" id="{208D4657-DEF4-6C40-ADAE-B54E3BA69DC3}"/>
              </a:ext>
            </a:extLst>
          </p:cNvPr>
          <p:cNvSpPr/>
          <p:nvPr/>
        </p:nvSpPr>
        <p:spPr>
          <a:xfrm>
            <a:off x="1080655" y="4916149"/>
            <a:ext cx="734291" cy="734291"/>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81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2932-BE17-BB42-9748-CFFD1AEDA1AC}"/>
              </a:ext>
            </a:extLst>
          </p:cNvPr>
          <p:cNvSpPr>
            <a:spLocks noGrp="1"/>
          </p:cNvSpPr>
          <p:nvPr>
            <p:ph type="title"/>
          </p:nvPr>
        </p:nvSpPr>
        <p:spPr>
          <a:xfrm>
            <a:off x="0" y="152855"/>
            <a:ext cx="12192000" cy="912016"/>
          </a:xfrm>
        </p:spPr>
        <p:txBody>
          <a:bodyPr>
            <a:noAutofit/>
          </a:bodyPr>
          <a:lstStyle/>
          <a:p>
            <a:r>
              <a:rPr lang="en-US" sz="3600" dirty="0"/>
              <a:t>MORE ON CONFIDENCE INTERVALS</a:t>
            </a:r>
          </a:p>
        </p:txBody>
      </p:sp>
      <p:cxnSp>
        <p:nvCxnSpPr>
          <p:cNvPr id="4" name="Straight Connector 3">
            <a:extLst>
              <a:ext uri="{FF2B5EF4-FFF2-40B4-BE49-F238E27FC236}">
                <a16:creationId xmlns:a16="http://schemas.microsoft.com/office/drawing/2014/main" id="{5FC41BE4-E2DC-A14B-A986-6AE50A169DA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1FF871-27A0-9A4A-B16F-D030791122DB}"/>
              </a:ext>
            </a:extLst>
          </p:cNvPr>
          <p:cNvSpPr txBox="1"/>
          <p:nvPr/>
        </p:nvSpPr>
        <p:spPr>
          <a:xfrm>
            <a:off x="3633066" y="1923805"/>
            <a:ext cx="4925868" cy="1323439"/>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Confidence intervals are a net</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51C3AB0F-7E7B-004D-A11F-BF4B002FE5FC}"/>
              </a:ext>
            </a:extLst>
          </p:cNvPr>
          <p:cNvSpPr txBox="1"/>
          <p:nvPr/>
        </p:nvSpPr>
        <p:spPr>
          <a:xfrm>
            <a:off x="1610303" y="3478621"/>
            <a:ext cx="8971393" cy="1754326"/>
          </a:xfrm>
          <a:prstGeom prst="rect">
            <a:avLst/>
          </a:prstGeom>
          <a:solidFill>
            <a:schemeClr val="accent1">
              <a:lumMod val="20000"/>
              <a:lumOff val="80000"/>
            </a:schemeClr>
          </a:solidFill>
        </p:spPr>
        <p:txBody>
          <a:bodyPr wrap="square" rtlCol="0">
            <a:spAutoFit/>
          </a:bodyPr>
          <a:lstStyle/>
          <a:p>
            <a:pPr algn="ctr"/>
            <a:r>
              <a:rPr lang="en-US" sz="3600" dirty="0">
                <a:solidFill>
                  <a:schemeClr val="accent1"/>
                </a:solidFill>
                <a:latin typeface="Roboto Light" panose="02000000000000000000" pitchFamily="2" charset="0"/>
                <a:ea typeface="Roboto Light" panose="02000000000000000000" pitchFamily="2" charset="0"/>
                <a:cs typeface="Roboto Condensed" charset="0"/>
              </a:rPr>
              <a:t>If we took 100 samples, at least 95 of of them would have the true population parameter in their 95% confidence intervals</a:t>
            </a:r>
            <a:endParaRPr lang="en-US" sz="2400" dirty="0">
              <a:solidFill>
                <a:schemeClr val="accent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6688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00 confidence intervals based on 100 virtual samples of size n=50">
            <a:extLst>
              <a:ext uri="{FF2B5EF4-FFF2-40B4-BE49-F238E27FC236}">
                <a16:creationId xmlns:a16="http://schemas.microsoft.com/office/drawing/2014/main" id="{8444A180-0FD8-B849-B266-0AFF8114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05" y="27360"/>
            <a:ext cx="7937160" cy="680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79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FC97-EEC0-2244-9CD0-C0DA8ABBD8B6}"/>
              </a:ext>
            </a:extLst>
          </p:cNvPr>
          <p:cNvSpPr>
            <a:spLocks noGrp="1"/>
          </p:cNvSpPr>
          <p:nvPr>
            <p:ph type="title"/>
          </p:nvPr>
        </p:nvSpPr>
        <p:spPr/>
        <p:txBody>
          <a:bodyPr/>
          <a:lstStyle/>
          <a:p>
            <a:r>
              <a:rPr lang="en-US" dirty="0"/>
              <a:t>DON’T BE TEMPTED!</a:t>
            </a:r>
          </a:p>
        </p:txBody>
      </p:sp>
      <p:cxnSp>
        <p:nvCxnSpPr>
          <p:cNvPr id="3" name="Straight Connector 2">
            <a:extLst>
              <a:ext uri="{FF2B5EF4-FFF2-40B4-BE49-F238E27FC236}">
                <a16:creationId xmlns:a16="http://schemas.microsoft.com/office/drawing/2014/main" id="{6BD241EA-D005-374B-B38A-9FFEFB89224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908934-88A2-FC40-9B70-FA1641DAC927}"/>
              </a:ext>
            </a:extLst>
          </p:cNvPr>
          <p:cNvSpPr txBox="1"/>
          <p:nvPr/>
        </p:nvSpPr>
        <p:spPr>
          <a:xfrm>
            <a:off x="2751715" y="2109361"/>
            <a:ext cx="6688570" cy="1938992"/>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It is way too tempting to say “We’re 95% sure that the population parameter is X”</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B5D0F1C7-4B70-9645-BA94-E432A4494FAD}"/>
              </a:ext>
            </a:extLst>
          </p:cNvPr>
          <p:cNvSpPr txBox="1"/>
          <p:nvPr/>
        </p:nvSpPr>
        <p:spPr>
          <a:xfrm>
            <a:off x="1428606" y="4363482"/>
            <a:ext cx="9334787" cy="646331"/>
          </a:xfrm>
          <a:prstGeom prst="rect">
            <a:avLst/>
          </a:prstGeom>
          <a:solidFill>
            <a:schemeClr val="accent1">
              <a:lumMod val="20000"/>
              <a:lumOff val="80000"/>
            </a:schemeClr>
          </a:solidFill>
        </p:spPr>
        <p:txBody>
          <a:bodyPr wrap="square" rtlCol="0">
            <a:spAutoFit/>
          </a:bodyPr>
          <a:lstStyle/>
          <a:p>
            <a:pPr algn="ctr"/>
            <a:r>
              <a:rPr lang="en-US" sz="3600" dirty="0">
                <a:solidFill>
                  <a:schemeClr val="accent1"/>
                </a:solidFill>
                <a:latin typeface="Roboto Light" panose="02000000000000000000" pitchFamily="2" charset="0"/>
                <a:ea typeface="Roboto Light" panose="02000000000000000000" pitchFamily="2" charset="0"/>
                <a:cs typeface="Roboto Condensed" charset="0"/>
              </a:rPr>
              <a:t>People do this all the time! People with PhDs!</a:t>
            </a:r>
            <a:endParaRPr lang="en-US" sz="24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F2B16B8D-2D9E-D04B-9A6A-9628FE46A929}"/>
              </a:ext>
            </a:extLst>
          </p:cNvPr>
          <p:cNvSpPr txBox="1"/>
          <p:nvPr/>
        </p:nvSpPr>
        <p:spPr>
          <a:xfrm>
            <a:off x="3461377" y="5194754"/>
            <a:ext cx="5269244" cy="646331"/>
          </a:xfrm>
          <a:prstGeom prst="rect">
            <a:avLst/>
          </a:prstGeom>
          <a:solidFill>
            <a:schemeClr val="accent1">
              <a:lumMod val="20000"/>
              <a:lumOff val="80000"/>
            </a:schemeClr>
          </a:solidFill>
        </p:spPr>
        <p:txBody>
          <a:bodyPr wrap="square" rtlCol="0">
            <a:spAutoFit/>
          </a:bodyPr>
          <a:lstStyle/>
          <a:p>
            <a:pPr algn="ctr"/>
            <a:r>
              <a:rPr lang="en-US" sz="3600" dirty="0">
                <a:solidFill>
                  <a:schemeClr val="accent1"/>
                </a:solidFill>
                <a:latin typeface="Roboto Light" panose="02000000000000000000" pitchFamily="2" charset="0"/>
                <a:ea typeface="Roboto Light" panose="02000000000000000000" pitchFamily="2" charset="0"/>
                <a:cs typeface="Roboto Condensed" charset="0"/>
              </a:rPr>
              <a:t>YOU will try to do this too</a:t>
            </a:r>
            <a:endParaRPr lang="en-US" sz="2400" dirty="0">
              <a:solidFill>
                <a:schemeClr val="accent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72397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FC97-EEC0-2244-9CD0-C0DA8ABBD8B6}"/>
              </a:ext>
            </a:extLst>
          </p:cNvPr>
          <p:cNvSpPr>
            <a:spLocks noGrp="1"/>
          </p:cNvSpPr>
          <p:nvPr>
            <p:ph type="title"/>
          </p:nvPr>
        </p:nvSpPr>
        <p:spPr>
          <a:xfrm>
            <a:off x="311150" y="152855"/>
            <a:ext cx="11576050" cy="912016"/>
          </a:xfrm>
        </p:spPr>
        <p:txBody>
          <a:bodyPr>
            <a:normAutofit/>
          </a:bodyPr>
          <a:lstStyle/>
          <a:p>
            <a:r>
              <a:rPr lang="en-US" dirty="0"/>
              <a:t>ONLY LEGAL INTERPRETATION</a:t>
            </a:r>
          </a:p>
        </p:txBody>
      </p:sp>
      <p:cxnSp>
        <p:nvCxnSpPr>
          <p:cNvPr id="3" name="Straight Connector 2">
            <a:extLst>
              <a:ext uri="{FF2B5EF4-FFF2-40B4-BE49-F238E27FC236}">
                <a16:creationId xmlns:a16="http://schemas.microsoft.com/office/drawing/2014/main" id="{6BD241EA-D005-374B-B38A-9FFEFB89224D}"/>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C54F13-B8D9-9143-9FE9-18CEF25C2744}"/>
              </a:ext>
            </a:extLst>
          </p:cNvPr>
          <p:cNvSpPr txBox="1"/>
          <p:nvPr/>
        </p:nvSpPr>
        <p:spPr>
          <a:xfrm>
            <a:off x="2310536" y="2384281"/>
            <a:ext cx="7570932" cy="2554545"/>
          </a:xfrm>
          <a:prstGeom prst="rect">
            <a:avLst/>
          </a:prstGeom>
          <a:solidFill>
            <a:schemeClr val="accent1"/>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“There is a 95% chance that when I compute a confidence interval from this data, the true population value will be in it.”</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54928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1FEC86-8549-004B-AC7B-5A190C6FCAF2}"/>
              </a:ext>
            </a:extLst>
          </p:cNvPr>
          <p:cNvSpPr txBox="1"/>
          <p:nvPr/>
        </p:nvSpPr>
        <p:spPr>
          <a:xfrm>
            <a:off x="311151" y="172015"/>
            <a:ext cx="11576049" cy="1815882"/>
          </a:xfrm>
          <a:prstGeom prst="rect">
            <a:avLst/>
          </a:prstGeom>
          <a:solidFill>
            <a:schemeClr val="accent1"/>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CNN conducts a poll among a random sample of 800 voters about whether they approve of the president’s performance. CNN analysts create a 90% confidence interval for the true proportion of all voters in the US who approve of the president’s performance.</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DA9BA521-D674-A442-A27A-99914D9991A1}"/>
              </a:ext>
            </a:extLst>
          </p:cNvPr>
          <p:cNvSpPr txBox="1"/>
          <p:nvPr/>
        </p:nvSpPr>
        <p:spPr>
          <a:xfrm>
            <a:off x="2171841" y="2205088"/>
            <a:ext cx="8001000" cy="1200329"/>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If CNN conducts many identical polls on the same night, about 90% of the intervals produced will capture the true proportion of voters who approve of the president</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3109DA54-EA4D-7045-B854-AA16D2D88435}"/>
              </a:ext>
            </a:extLst>
          </p:cNvPr>
          <p:cNvSpPr txBox="1"/>
          <p:nvPr/>
        </p:nvSpPr>
        <p:spPr>
          <a:xfrm>
            <a:off x="1392811" y="3667943"/>
            <a:ext cx="9559061" cy="461665"/>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About 90% of people who support the president will respond to the poll</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02A30801-C164-674C-B59A-F83B36D2F049}"/>
              </a:ext>
            </a:extLst>
          </p:cNvPr>
          <p:cNvSpPr txBox="1"/>
          <p:nvPr/>
        </p:nvSpPr>
        <p:spPr>
          <a:xfrm>
            <a:off x="730680" y="4392134"/>
            <a:ext cx="10883322" cy="1200329"/>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If CNN repeats this poll 20 times on the same night and calculates 90% confidence intervals for each poll, we can expect that around 18 of those intervals will contain the true proportion of voters who approve of the president.</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4410FEB0-36A1-2946-B71D-CD9680E1381F}"/>
              </a:ext>
            </a:extLst>
          </p:cNvPr>
          <p:cNvSpPr txBox="1"/>
          <p:nvPr/>
        </p:nvSpPr>
        <p:spPr>
          <a:xfrm>
            <a:off x="2743341" y="5854988"/>
            <a:ext cx="6858000"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There’s a 90% chance that the actual population proportion is in the confidence interval</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0" name="5-Point Star 9">
            <a:extLst>
              <a:ext uri="{FF2B5EF4-FFF2-40B4-BE49-F238E27FC236}">
                <a16:creationId xmlns:a16="http://schemas.microsoft.com/office/drawing/2014/main" id="{04514582-BF46-E342-B1C6-40584F9DEA6E}"/>
              </a:ext>
            </a:extLst>
          </p:cNvPr>
          <p:cNvSpPr/>
          <p:nvPr/>
        </p:nvSpPr>
        <p:spPr>
          <a:xfrm>
            <a:off x="1025665" y="2435244"/>
            <a:ext cx="734291" cy="734291"/>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1FC2159-05EB-DF4F-A404-BB4E9F7560F3}"/>
              </a:ext>
            </a:extLst>
          </p:cNvPr>
          <p:cNvSpPr/>
          <p:nvPr/>
        </p:nvSpPr>
        <p:spPr>
          <a:xfrm>
            <a:off x="152400" y="4622289"/>
            <a:ext cx="734291" cy="734291"/>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89681B21-B76F-8D4A-BF1B-7A2A50ED9307}"/>
              </a:ext>
            </a:extLst>
          </p:cNvPr>
          <p:cNvSpPr/>
          <p:nvPr/>
        </p:nvSpPr>
        <p:spPr>
          <a:xfrm>
            <a:off x="1728354" y="5903340"/>
            <a:ext cx="734291" cy="734291"/>
          </a:xfrm>
          <a:prstGeom prst="star5">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0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1FEC86-8549-004B-AC7B-5A190C6FCAF2}"/>
              </a:ext>
            </a:extLst>
          </p:cNvPr>
          <p:cNvSpPr txBox="1"/>
          <p:nvPr/>
        </p:nvSpPr>
        <p:spPr>
          <a:xfrm>
            <a:off x="311151" y="172015"/>
            <a:ext cx="11576049" cy="1815882"/>
          </a:xfrm>
          <a:prstGeom prst="rect">
            <a:avLst/>
          </a:prstGeom>
          <a:solidFill>
            <a:schemeClr val="accent1"/>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A city manager wants to know the true average property value of single-value homes in her city. She takes a random sample of 200 houses and builds a 95% confidence interval through bootstrapping. The interval is ($180,000, $300,000).</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DA9BA521-D674-A442-A27A-99914D9991A1}"/>
              </a:ext>
            </a:extLst>
          </p:cNvPr>
          <p:cNvSpPr txBox="1"/>
          <p:nvPr/>
        </p:nvSpPr>
        <p:spPr>
          <a:xfrm>
            <a:off x="2171841" y="2205088"/>
            <a:ext cx="8001000" cy="1200329"/>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If the city manager took another random sample of 200 houses, there’s a 95% chance </a:t>
            </a:r>
            <a:r>
              <a:rPr lang="en-US" sz="2400" i="1" dirty="0">
                <a:solidFill>
                  <a:schemeClr val="accent1"/>
                </a:solidFill>
                <a:latin typeface="Roboto Light" panose="02000000000000000000" pitchFamily="2" charset="0"/>
                <a:ea typeface="Roboto Light" panose="02000000000000000000" pitchFamily="2" charset="0"/>
                <a:cs typeface="Roboto Condensed" charset="0"/>
              </a:rPr>
              <a:t>that</a:t>
            </a:r>
            <a:r>
              <a:rPr lang="en-US" sz="2400" dirty="0">
                <a:solidFill>
                  <a:schemeClr val="accent1"/>
                </a:solidFill>
                <a:latin typeface="Roboto Light" panose="02000000000000000000" pitchFamily="2" charset="0"/>
                <a:ea typeface="Roboto Light" panose="02000000000000000000" pitchFamily="2" charset="0"/>
                <a:cs typeface="Roboto Condensed" charset="0"/>
              </a:rPr>
              <a:t> sample mean would be between $180,000 and $300,000</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3109DA54-EA4D-7045-B854-AA16D2D88435}"/>
              </a:ext>
            </a:extLst>
          </p:cNvPr>
          <p:cNvSpPr txBox="1"/>
          <p:nvPr/>
        </p:nvSpPr>
        <p:spPr>
          <a:xfrm>
            <a:off x="647550" y="3667943"/>
            <a:ext cx="10883321" cy="461665"/>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About 95% of houses in the sample are valued between $180,000 and $300,000</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02A30801-C164-674C-B59A-F83B36D2F049}"/>
              </a:ext>
            </a:extLst>
          </p:cNvPr>
          <p:cNvSpPr txBox="1"/>
          <p:nvPr/>
        </p:nvSpPr>
        <p:spPr>
          <a:xfrm>
            <a:off x="2090368" y="4392134"/>
            <a:ext cx="8025393"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We’re 95% confident that the interval ($180,000, $300,000) captured the true mean value</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4410FEB0-36A1-2946-B71D-CD9680E1381F}"/>
              </a:ext>
            </a:extLst>
          </p:cNvPr>
          <p:cNvSpPr txBox="1"/>
          <p:nvPr/>
        </p:nvSpPr>
        <p:spPr>
          <a:xfrm>
            <a:off x="3061713" y="5494027"/>
            <a:ext cx="6054577"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latin typeface="Roboto Light" panose="02000000000000000000" pitchFamily="2" charset="0"/>
                <a:ea typeface="Roboto Light" panose="02000000000000000000" pitchFamily="2" charset="0"/>
                <a:cs typeface="Roboto Condensed" charset="0"/>
              </a:rPr>
              <a:t>There’s a 95% chance that the true mean is between $180,000 and $300,000</a:t>
            </a:r>
            <a:endParaRPr lang="en-US" sz="1600" dirty="0">
              <a:solidFill>
                <a:schemeClr val="accent1"/>
              </a:solidFill>
              <a:latin typeface="Roboto Light" panose="02000000000000000000" pitchFamily="2" charset="0"/>
              <a:ea typeface="Roboto Light" panose="02000000000000000000" pitchFamily="2" charset="0"/>
              <a:cs typeface="Roboto Condensed" charset="0"/>
            </a:endParaRPr>
          </a:p>
        </p:txBody>
      </p:sp>
      <p:sp>
        <p:nvSpPr>
          <p:cNvPr id="11" name="5-Point Star 10">
            <a:extLst>
              <a:ext uri="{FF2B5EF4-FFF2-40B4-BE49-F238E27FC236}">
                <a16:creationId xmlns:a16="http://schemas.microsoft.com/office/drawing/2014/main" id="{E1FC2159-05EB-DF4F-A404-BB4E9F7560F3}"/>
              </a:ext>
            </a:extLst>
          </p:cNvPr>
          <p:cNvSpPr/>
          <p:nvPr/>
        </p:nvSpPr>
        <p:spPr>
          <a:xfrm>
            <a:off x="1201881" y="4440486"/>
            <a:ext cx="734291" cy="734291"/>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89681B21-B76F-8D4A-BF1B-7A2A50ED9307}"/>
              </a:ext>
            </a:extLst>
          </p:cNvPr>
          <p:cNvSpPr/>
          <p:nvPr/>
        </p:nvSpPr>
        <p:spPr>
          <a:xfrm>
            <a:off x="1936172" y="5542379"/>
            <a:ext cx="734291" cy="734291"/>
          </a:xfrm>
          <a:prstGeom prst="star5">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20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1607127"/>
            <a:ext cx="12192000" cy="2730890"/>
          </a:xfrm>
        </p:spPr>
        <p:txBody>
          <a:bodyPr>
            <a:normAutofit/>
          </a:bodyPr>
          <a:lstStyle/>
          <a:p>
            <a:r>
              <a:rPr lang="en-US" dirty="0"/>
              <a:t>PRECISION VS. ACCURACY</a:t>
            </a:r>
            <a:endParaRPr lang="en-US" spc="1000" dirty="0"/>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214841-D5DB-874A-BAF2-124C80FC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0363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4BD9-B163-004A-8693-F64E8F92F044}"/>
              </a:ext>
            </a:extLst>
          </p:cNvPr>
          <p:cNvSpPr>
            <a:spLocks noGrp="1"/>
          </p:cNvSpPr>
          <p:nvPr>
            <p:ph type="title"/>
          </p:nvPr>
        </p:nvSpPr>
        <p:spPr/>
        <p:txBody>
          <a:bodyPr/>
          <a:lstStyle/>
          <a:p>
            <a:r>
              <a:rPr lang="en-US" dirty="0"/>
              <a:t>COMMON LEVELS</a:t>
            </a:r>
          </a:p>
        </p:txBody>
      </p:sp>
      <p:pic>
        <p:nvPicPr>
          <p:cNvPr id="4" name="Picture 3">
            <a:extLst>
              <a:ext uri="{FF2B5EF4-FFF2-40B4-BE49-F238E27FC236}">
                <a16:creationId xmlns:a16="http://schemas.microsoft.com/office/drawing/2014/main" id="{ABA8841B-21BE-F04C-80B5-05316A996A7A}"/>
              </a:ext>
            </a:extLst>
          </p:cNvPr>
          <p:cNvPicPr>
            <a:picLocks noChangeAspect="1"/>
          </p:cNvPicPr>
          <p:nvPr/>
        </p:nvPicPr>
        <p:blipFill>
          <a:blip r:embed="rId2"/>
          <a:stretch>
            <a:fillRect/>
          </a:stretch>
        </p:blipFill>
        <p:spPr>
          <a:xfrm>
            <a:off x="1046018" y="2439266"/>
            <a:ext cx="10099964" cy="4418734"/>
          </a:xfrm>
          <a:prstGeom prst="rect">
            <a:avLst/>
          </a:prstGeom>
        </p:spPr>
      </p:pic>
      <p:sp>
        <p:nvSpPr>
          <p:cNvPr id="7" name="TextBox 6">
            <a:extLst>
              <a:ext uri="{FF2B5EF4-FFF2-40B4-BE49-F238E27FC236}">
                <a16:creationId xmlns:a16="http://schemas.microsoft.com/office/drawing/2014/main" id="{4B608FAF-2A0A-6342-8134-7C78EB6FA41A}"/>
              </a:ext>
            </a:extLst>
          </p:cNvPr>
          <p:cNvSpPr txBox="1"/>
          <p:nvPr/>
        </p:nvSpPr>
        <p:spPr>
          <a:xfrm>
            <a:off x="4419560" y="1593273"/>
            <a:ext cx="3352880" cy="646331"/>
          </a:xfrm>
          <a:prstGeom prst="rect">
            <a:avLst/>
          </a:prstGeom>
          <a:solidFill>
            <a:schemeClr val="accent5"/>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90%, 95%, 99%</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cxnSp>
        <p:nvCxnSpPr>
          <p:cNvPr id="8" name="Straight Connector 7">
            <a:extLst>
              <a:ext uri="{FF2B5EF4-FFF2-40B4-BE49-F238E27FC236}">
                <a16:creationId xmlns:a16="http://schemas.microsoft.com/office/drawing/2014/main" id="{C3EA8389-13D2-424B-9676-9CE5D1794322}"/>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7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4BD9-B163-004A-8693-F64E8F92F044}"/>
              </a:ext>
            </a:extLst>
          </p:cNvPr>
          <p:cNvSpPr>
            <a:spLocks noGrp="1"/>
          </p:cNvSpPr>
          <p:nvPr>
            <p:ph type="title"/>
          </p:nvPr>
        </p:nvSpPr>
        <p:spPr/>
        <p:txBody>
          <a:bodyPr/>
          <a:lstStyle/>
          <a:p>
            <a:r>
              <a:rPr lang="en-US" dirty="0"/>
              <a:t>PRECISION VS. ACCURACY</a:t>
            </a:r>
          </a:p>
        </p:txBody>
      </p:sp>
      <p:sp>
        <p:nvSpPr>
          <p:cNvPr id="7" name="TextBox 6">
            <a:extLst>
              <a:ext uri="{FF2B5EF4-FFF2-40B4-BE49-F238E27FC236}">
                <a16:creationId xmlns:a16="http://schemas.microsoft.com/office/drawing/2014/main" id="{4B608FAF-2A0A-6342-8134-7C78EB6FA41A}"/>
              </a:ext>
            </a:extLst>
          </p:cNvPr>
          <p:cNvSpPr txBox="1"/>
          <p:nvPr/>
        </p:nvSpPr>
        <p:spPr>
          <a:xfrm>
            <a:off x="1260764" y="1593273"/>
            <a:ext cx="9712036" cy="1754326"/>
          </a:xfrm>
          <a:prstGeom prst="rect">
            <a:avLst/>
          </a:prstGeom>
          <a:solidFill>
            <a:schemeClr val="accent5"/>
          </a:solidFill>
        </p:spPr>
        <p:txBody>
          <a:bodyPr wrap="square" rtlCol="0">
            <a:spAutoFit/>
          </a:bodyPr>
          <a:lstStyle/>
          <a:p>
            <a:pPr algn="ctr"/>
            <a:r>
              <a:rPr lang="en-US" sz="3600" b="1" dirty="0">
                <a:solidFill>
                  <a:schemeClr val="bg1"/>
                </a:solidFill>
                <a:latin typeface="Roboto" panose="02000000000000000000" pitchFamily="2" charset="0"/>
                <a:ea typeface="Roboto" panose="02000000000000000000" pitchFamily="2" charset="0"/>
                <a:cs typeface="Roboto Condensed" charset="0"/>
              </a:rPr>
              <a:t>If we want to be very certain that we capture the population parameter, should we use a wider interval or a narrower interval? </a:t>
            </a:r>
            <a:endParaRPr lang="en-US" sz="24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cxnSp>
        <p:nvCxnSpPr>
          <p:cNvPr id="8" name="Straight Connector 7">
            <a:extLst>
              <a:ext uri="{FF2B5EF4-FFF2-40B4-BE49-F238E27FC236}">
                <a16:creationId xmlns:a16="http://schemas.microsoft.com/office/drawing/2014/main" id="{C3EA8389-13D2-424B-9676-9CE5D1794322}"/>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AAF452-5835-E744-BDA6-E4793F73CA10}"/>
              </a:ext>
            </a:extLst>
          </p:cNvPr>
          <p:cNvPicPr>
            <a:picLocks noChangeAspect="1"/>
          </p:cNvPicPr>
          <p:nvPr/>
        </p:nvPicPr>
        <p:blipFill>
          <a:blip r:embed="rId2"/>
          <a:stretch>
            <a:fillRect/>
          </a:stretch>
        </p:blipFill>
        <p:spPr>
          <a:xfrm>
            <a:off x="1232212" y="3593529"/>
            <a:ext cx="9732552" cy="2876543"/>
          </a:xfrm>
          <a:prstGeom prst="rect">
            <a:avLst/>
          </a:prstGeom>
        </p:spPr>
      </p:pic>
    </p:spTree>
    <p:extLst>
      <p:ext uri="{BB962C8B-B14F-4D97-AF65-F5344CB8AC3E}">
        <p14:creationId xmlns:p14="http://schemas.microsoft.com/office/powerpoint/2010/main" val="24436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BBF2CA-982D-DE44-A7A0-AAFEC8BF0EED}"/>
              </a:ext>
            </a:extLst>
          </p:cNvPr>
          <p:cNvSpPr>
            <a:spLocks noGrp="1"/>
          </p:cNvSpPr>
          <p:nvPr>
            <p:ph type="title"/>
          </p:nvPr>
        </p:nvSpPr>
        <p:spPr/>
        <p:txBody>
          <a:bodyPr/>
          <a:lstStyle/>
          <a:p>
            <a:r>
              <a:rPr lang="en-US" dirty="0"/>
              <a:t>POPULATION PARAMETERS</a:t>
            </a:r>
          </a:p>
        </p:txBody>
      </p:sp>
      <p:cxnSp>
        <p:nvCxnSpPr>
          <p:cNvPr id="5" name="Straight Connector 4">
            <a:extLst>
              <a:ext uri="{FF2B5EF4-FFF2-40B4-BE49-F238E27FC236}">
                <a16:creationId xmlns:a16="http://schemas.microsoft.com/office/drawing/2014/main" id="{E7A549E3-F975-6149-9A51-5F2B92BCBD7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A2964-39F6-F747-9E2B-34F9CCCF3AA4}"/>
              </a:ext>
            </a:extLst>
          </p:cNvPr>
          <p:cNvSpPr txBox="1"/>
          <p:nvPr/>
        </p:nvSpPr>
        <p:spPr>
          <a:xfrm>
            <a:off x="4608329" y="1498667"/>
            <a:ext cx="2975342" cy="707886"/>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Population</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4" name="TextBox 13">
            <a:extLst>
              <a:ext uri="{FF2B5EF4-FFF2-40B4-BE49-F238E27FC236}">
                <a16:creationId xmlns:a16="http://schemas.microsoft.com/office/drawing/2014/main" id="{597573AB-297B-4147-B5FD-2DCDF222CDBF}"/>
              </a:ext>
            </a:extLst>
          </p:cNvPr>
          <p:cNvSpPr txBox="1"/>
          <p:nvPr/>
        </p:nvSpPr>
        <p:spPr>
          <a:xfrm>
            <a:off x="3751118" y="2335305"/>
            <a:ext cx="4689764" cy="1200329"/>
          </a:xfrm>
          <a:prstGeom prst="rect">
            <a:avLst/>
          </a:prstGeom>
          <a:solidFill>
            <a:schemeClr val="accent2">
              <a:lumMod val="20000"/>
              <a:lumOff val="80000"/>
            </a:schemeClr>
          </a:solidFill>
        </p:spPr>
        <p:txBody>
          <a:bodyPr wrap="square" rtlCol="0">
            <a:spAutoFit/>
          </a:bodyPr>
          <a:lstStyle/>
          <a:p>
            <a:pPr algn="ctr"/>
            <a:r>
              <a:rPr lang="en-US" sz="3600" dirty="0">
                <a:solidFill>
                  <a:schemeClr val="accent2"/>
                </a:solidFill>
                <a:latin typeface="Roboto Light" panose="02000000000000000000" pitchFamily="2" charset="0"/>
                <a:ea typeface="Roboto Light" panose="02000000000000000000" pitchFamily="2" charset="0"/>
                <a:cs typeface="Roboto Condensed" charset="0"/>
              </a:rPr>
              <a:t>A collection of things in the world</a:t>
            </a:r>
            <a:endParaRPr lang="en-US" sz="24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15" name="TextBox 14">
            <a:extLst>
              <a:ext uri="{FF2B5EF4-FFF2-40B4-BE49-F238E27FC236}">
                <a16:creationId xmlns:a16="http://schemas.microsoft.com/office/drawing/2014/main" id="{5C808028-7955-5A44-91F3-4CD4C7266435}"/>
              </a:ext>
            </a:extLst>
          </p:cNvPr>
          <p:cNvSpPr txBox="1"/>
          <p:nvPr/>
        </p:nvSpPr>
        <p:spPr>
          <a:xfrm>
            <a:off x="3287016" y="4104035"/>
            <a:ext cx="5621971" cy="707886"/>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Population parameter</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6" name="TextBox 15">
            <a:extLst>
              <a:ext uri="{FF2B5EF4-FFF2-40B4-BE49-F238E27FC236}">
                <a16:creationId xmlns:a16="http://schemas.microsoft.com/office/drawing/2014/main" id="{8ACC15B4-706A-5C48-B7AC-23095043581C}"/>
              </a:ext>
            </a:extLst>
          </p:cNvPr>
          <p:cNvSpPr txBox="1"/>
          <p:nvPr/>
        </p:nvSpPr>
        <p:spPr>
          <a:xfrm>
            <a:off x="3315244" y="4971406"/>
            <a:ext cx="5676356" cy="1200329"/>
          </a:xfrm>
          <a:prstGeom prst="rect">
            <a:avLst/>
          </a:prstGeom>
          <a:solidFill>
            <a:schemeClr val="accent2">
              <a:lumMod val="20000"/>
              <a:lumOff val="80000"/>
            </a:schemeClr>
          </a:solidFill>
        </p:spPr>
        <p:txBody>
          <a:bodyPr wrap="square" rtlCol="0">
            <a:spAutoFit/>
          </a:bodyPr>
          <a:lstStyle/>
          <a:p>
            <a:pPr algn="ctr"/>
            <a:r>
              <a:rPr lang="en-US" sz="3600" dirty="0">
                <a:solidFill>
                  <a:schemeClr val="accent2"/>
                </a:solidFill>
                <a:latin typeface="Roboto Light" panose="02000000000000000000" pitchFamily="2" charset="0"/>
                <a:ea typeface="Roboto Light" panose="02000000000000000000" pitchFamily="2" charset="0"/>
                <a:cs typeface="Roboto Condensed" charset="0"/>
              </a:rPr>
              <a:t>Something we want to know about the population</a:t>
            </a:r>
            <a:endParaRPr lang="en-US" sz="24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41635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1FEC86-8549-004B-AC7B-5A190C6FCAF2}"/>
              </a:ext>
            </a:extLst>
          </p:cNvPr>
          <p:cNvSpPr txBox="1"/>
          <p:nvPr/>
        </p:nvSpPr>
        <p:spPr>
          <a:xfrm>
            <a:off x="311151" y="172015"/>
            <a:ext cx="11576049" cy="2677656"/>
          </a:xfrm>
          <a:prstGeom prst="rect">
            <a:avLst/>
          </a:prstGeom>
          <a:solidFill>
            <a:schemeClr val="accent5"/>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The city manager was to be more confident about home prices in her city, so she uses the same sample data and uses bootstrapping techniques to calculate a 99% confidence interval.</a:t>
            </a:r>
          </a:p>
          <a:p>
            <a:pPr algn="ctr"/>
            <a:endParaRPr lang="en-US" sz="2800" b="1" dirty="0">
              <a:solidFill>
                <a:schemeClr val="bg1"/>
              </a:solidFill>
              <a:latin typeface="Roboto" panose="02000000000000000000" pitchFamily="2" charset="0"/>
              <a:ea typeface="Roboto" panose="02000000000000000000" pitchFamily="2" charset="0"/>
              <a:cs typeface="Roboto Condensed" charset="0"/>
            </a:endParaRPr>
          </a:p>
          <a:p>
            <a:pPr algn="ctr"/>
            <a:r>
              <a:rPr lang="en-US" sz="2800" b="1" dirty="0">
                <a:solidFill>
                  <a:schemeClr val="bg1"/>
                </a:solidFill>
                <a:latin typeface="Roboto" panose="02000000000000000000" pitchFamily="2" charset="0"/>
                <a:ea typeface="Roboto" panose="02000000000000000000" pitchFamily="2" charset="0"/>
                <a:cs typeface="Roboto Condensed" charset="0"/>
              </a:rPr>
              <a:t>What will happen to the the interval when she changes the confidence level from 95% to 99%?</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DA9BA521-D674-A442-A27A-99914D9991A1}"/>
              </a:ext>
            </a:extLst>
          </p:cNvPr>
          <p:cNvSpPr txBox="1"/>
          <p:nvPr/>
        </p:nvSpPr>
        <p:spPr>
          <a:xfrm>
            <a:off x="1902505" y="3094391"/>
            <a:ext cx="8399177" cy="523220"/>
          </a:xfrm>
          <a:prstGeom prst="rect">
            <a:avLst/>
          </a:prstGeom>
          <a:solidFill>
            <a:schemeClr val="accent5">
              <a:lumMod val="20000"/>
              <a:lumOff val="80000"/>
            </a:schemeClr>
          </a:solidFill>
        </p:spPr>
        <p:txBody>
          <a:bodyPr wrap="square" rtlCol="0">
            <a:spAutoFit/>
          </a:bodyPr>
          <a:lstStyle/>
          <a:p>
            <a:pPr algn="ctr"/>
            <a:r>
              <a:rPr lang="en-US" sz="2800" dirty="0">
                <a:solidFill>
                  <a:schemeClr val="accent5"/>
                </a:solidFill>
                <a:latin typeface="Roboto Light" panose="02000000000000000000" pitchFamily="2" charset="0"/>
                <a:ea typeface="Roboto Light" panose="02000000000000000000" pitchFamily="2" charset="0"/>
                <a:cs typeface="Roboto Condensed" charset="0"/>
              </a:rPr>
              <a:t>It’s impossible to say without seeing the sample data</a:t>
            </a:r>
            <a:endParaRPr lang="en-US" dirty="0">
              <a:solidFill>
                <a:schemeClr val="accent5"/>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02A30801-C164-674C-B59A-F83B36D2F049}"/>
              </a:ext>
            </a:extLst>
          </p:cNvPr>
          <p:cNvSpPr txBox="1"/>
          <p:nvPr/>
        </p:nvSpPr>
        <p:spPr>
          <a:xfrm>
            <a:off x="2089397" y="4029605"/>
            <a:ext cx="8025393" cy="954107"/>
          </a:xfrm>
          <a:prstGeom prst="rect">
            <a:avLst/>
          </a:prstGeom>
          <a:solidFill>
            <a:schemeClr val="accent5">
              <a:lumMod val="20000"/>
              <a:lumOff val="80000"/>
            </a:schemeClr>
          </a:solidFill>
        </p:spPr>
        <p:txBody>
          <a:bodyPr wrap="square" rtlCol="0">
            <a:spAutoFit/>
          </a:bodyPr>
          <a:lstStyle/>
          <a:p>
            <a:pPr algn="ctr"/>
            <a:r>
              <a:rPr lang="en-US" sz="2800" dirty="0">
                <a:solidFill>
                  <a:schemeClr val="accent5"/>
                </a:solidFill>
                <a:latin typeface="Roboto Light" panose="02000000000000000000" pitchFamily="2" charset="0"/>
                <a:ea typeface="Roboto Light" panose="02000000000000000000" pitchFamily="2" charset="0"/>
                <a:cs typeface="Roboto Condensed" charset="0"/>
              </a:rPr>
              <a:t>Increasing the confidence to 99% will increase the margin of error and result in a wider interval</a:t>
            </a:r>
            <a:endParaRPr lang="en-US" dirty="0">
              <a:solidFill>
                <a:schemeClr val="accent5"/>
              </a:solidFill>
              <a:latin typeface="Roboto Light" panose="02000000000000000000" pitchFamily="2" charset="0"/>
              <a:ea typeface="Roboto Light" panose="02000000000000000000" pitchFamily="2" charset="0"/>
              <a:cs typeface="Roboto Condensed" charset="0"/>
            </a:endParaRPr>
          </a:p>
        </p:txBody>
      </p:sp>
      <p:sp>
        <p:nvSpPr>
          <p:cNvPr id="11" name="5-Point Star 10">
            <a:extLst>
              <a:ext uri="{FF2B5EF4-FFF2-40B4-BE49-F238E27FC236}">
                <a16:creationId xmlns:a16="http://schemas.microsoft.com/office/drawing/2014/main" id="{E1FC2159-05EB-DF4F-A404-BB4E9F7560F3}"/>
              </a:ext>
            </a:extLst>
          </p:cNvPr>
          <p:cNvSpPr/>
          <p:nvPr/>
        </p:nvSpPr>
        <p:spPr>
          <a:xfrm>
            <a:off x="1168214" y="4139512"/>
            <a:ext cx="734291" cy="734291"/>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82D093-6FC6-5E4A-AF8C-40D79AEA5BE6}"/>
              </a:ext>
            </a:extLst>
          </p:cNvPr>
          <p:cNvSpPr txBox="1"/>
          <p:nvPr/>
        </p:nvSpPr>
        <p:spPr>
          <a:xfrm>
            <a:off x="2089397" y="5395707"/>
            <a:ext cx="8025393" cy="954107"/>
          </a:xfrm>
          <a:prstGeom prst="rect">
            <a:avLst/>
          </a:prstGeom>
          <a:solidFill>
            <a:schemeClr val="accent5">
              <a:lumMod val="20000"/>
              <a:lumOff val="80000"/>
            </a:schemeClr>
          </a:solidFill>
        </p:spPr>
        <p:txBody>
          <a:bodyPr wrap="square" rtlCol="0">
            <a:spAutoFit/>
          </a:bodyPr>
          <a:lstStyle/>
          <a:p>
            <a:pPr algn="ctr"/>
            <a:r>
              <a:rPr lang="en-US" sz="2800" dirty="0">
                <a:solidFill>
                  <a:schemeClr val="accent5"/>
                </a:solidFill>
                <a:latin typeface="Roboto Light" panose="02000000000000000000" pitchFamily="2" charset="0"/>
                <a:ea typeface="Roboto Light" panose="02000000000000000000" pitchFamily="2" charset="0"/>
                <a:cs typeface="Roboto Condensed" charset="0"/>
              </a:rPr>
              <a:t>Increasing the confidence to 99% will decrease the margin of error and result in a narrower interval</a:t>
            </a:r>
            <a:endParaRPr lang="en-US" dirty="0">
              <a:solidFill>
                <a:schemeClr val="accent5"/>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31800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49328-FA89-BC42-BCC9-43E01622DBE7}"/>
              </a:ext>
            </a:extLst>
          </p:cNvPr>
          <p:cNvSpPr>
            <a:spLocks noGrp="1"/>
          </p:cNvSpPr>
          <p:nvPr>
            <p:ph type="title"/>
          </p:nvPr>
        </p:nvSpPr>
        <p:spPr>
          <a:xfrm>
            <a:off x="0" y="2268537"/>
            <a:ext cx="12192000" cy="2044843"/>
          </a:xfrm>
        </p:spPr>
        <p:txBody>
          <a:bodyPr>
            <a:normAutofit fontScale="90000"/>
          </a:bodyPr>
          <a:lstStyle/>
          <a:p>
            <a:r>
              <a:rPr lang="en-US" spc="1000" dirty="0"/>
              <a:t>MORAL OF </a:t>
            </a:r>
            <a:br>
              <a:rPr lang="en-US" spc="1000" dirty="0"/>
            </a:br>
            <a:r>
              <a:rPr lang="en-US" spc="1000" dirty="0"/>
              <a:t>THE STORY</a:t>
            </a:r>
          </a:p>
        </p:txBody>
      </p:sp>
      <p:sp>
        <p:nvSpPr>
          <p:cNvPr id="5" name="Text Placeholder 4">
            <a:extLst>
              <a:ext uri="{FF2B5EF4-FFF2-40B4-BE49-F238E27FC236}">
                <a16:creationId xmlns:a16="http://schemas.microsoft.com/office/drawing/2014/main" id="{78E77CD8-76C1-9843-BCBE-7D1C2219856A}"/>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101D5134-5849-D94B-AC4A-6D6E91A6E89E}"/>
              </a:ext>
            </a:extLst>
          </p:cNvPr>
          <p:cNvSpPr/>
          <p:nvPr/>
        </p:nvSpPr>
        <p:spPr>
          <a:xfrm>
            <a:off x="0" y="0"/>
            <a:ext cx="12192000" cy="729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F64D5-FB37-C54C-B206-79119037F4FA}"/>
              </a:ext>
            </a:extLst>
          </p:cNvPr>
          <p:cNvSpPr/>
          <p:nvPr/>
        </p:nvSpPr>
        <p:spPr>
          <a:xfrm>
            <a:off x="0" y="6128951"/>
            <a:ext cx="12192000" cy="729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729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31E448-C555-BB4B-A18B-9CE81D7D33DB}"/>
              </a:ext>
            </a:extLst>
          </p:cNvPr>
          <p:cNvSpPr txBox="1"/>
          <p:nvPr/>
        </p:nvSpPr>
        <p:spPr>
          <a:xfrm>
            <a:off x="1385459" y="332970"/>
            <a:ext cx="9434946" cy="707886"/>
          </a:xfrm>
          <a:prstGeom prst="rect">
            <a:avLst/>
          </a:prstGeom>
          <a:solidFill>
            <a:schemeClr val="tx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Sample statistic ≠ population parameter</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8304B409-5D21-C84B-A280-FFC39811AA4D}"/>
              </a:ext>
            </a:extLst>
          </p:cNvPr>
          <p:cNvSpPr txBox="1"/>
          <p:nvPr/>
        </p:nvSpPr>
        <p:spPr>
          <a:xfrm>
            <a:off x="1903344" y="1213905"/>
            <a:ext cx="8399177" cy="523220"/>
          </a:xfrm>
          <a:prstGeom prst="rect">
            <a:avLst/>
          </a:prstGeom>
          <a:solidFill>
            <a:schemeClr val="tx2">
              <a:lumMod val="20000"/>
              <a:lumOff val="80000"/>
            </a:schemeClr>
          </a:solidFill>
        </p:spPr>
        <p:txBody>
          <a:bodyPr wrap="square" rtlCol="0">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Roboto Condensed" charset="0"/>
              </a:rPr>
              <a:t>But if the sample is good, it can be a good estimate</a:t>
            </a:r>
            <a:endParaRPr lang="en-US" dirty="0">
              <a:solidFill>
                <a:schemeClr val="tx2"/>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4CBC71F6-334D-E343-98A2-08439115EDB8}"/>
              </a:ext>
            </a:extLst>
          </p:cNvPr>
          <p:cNvSpPr txBox="1"/>
          <p:nvPr/>
        </p:nvSpPr>
        <p:spPr>
          <a:xfrm>
            <a:off x="1260769" y="2266375"/>
            <a:ext cx="9684327" cy="707886"/>
          </a:xfrm>
          <a:prstGeom prst="rect">
            <a:avLst/>
          </a:prstGeom>
          <a:solidFill>
            <a:schemeClr val="tx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Report estimate with confidence interval</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0" name="TextBox 9">
            <a:extLst>
              <a:ext uri="{FF2B5EF4-FFF2-40B4-BE49-F238E27FC236}">
                <a16:creationId xmlns:a16="http://schemas.microsoft.com/office/drawing/2014/main" id="{FDF0F59B-2439-0D4C-9C9D-3BBCE8746862}"/>
              </a:ext>
            </a:extLst>
          </p:cNvPr>
          <p:cNvSpPr txBox="1"/>
          <p:nvPr/>
        </p:nvSpPr>
        <p:spPr>
          <a:xfrm>
            <a:off x="1903344" y="3136014"/>
            <a:ext cx="8399177" cy="954107"/>
          </a:xfrm>
          <a:prstGeom prst="rect">
            <a:avLst/>
          </a:prstGeom>
          <a:solidFill>
            <a:schemeClr val="tx2">
              <a:lumMod val="20000"/>
              <a:lumOff val="80000"/>
            </a:schemeClr>
          </a:solidFill>
        </p:spPr>
        <p:txBody>
          <a:bodyPr wrap="square" rtlCol="0">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Roboto Condensed" charset="0"/>
              </a:rPr>
              <a:t>Width of interval depends on how variable sample statistics would be from different samples</a:t>
            </a:r>
            <a:endParaRPr lang="en-US" dirty="0">
              <a:solidFill>
                <a:schemeClr val="tx2"/>
              </a:solidFill>
              <a:latin typeface="Roboto Light" panose="02000000000000000000" pitchFamily="2" charset="0"/>
              <a:ea typeface="Roboto Light" panose="02000000000000000000" pitchFamily="2" charset="0"/>
              <a:cs typeface="Roboto Condensed" charset="0"/>
            </a:endParaRPr>
          </a:p>
        </p:txBody>
      </p:sp>
      <p:sp>
        <p:nvSpPr>
          <p:cNvPr id="11" name="TextBox 10">
            <a:extLst>
              <a:ext uri="{FF2B5EF4-FFF2-40B4-BE49-F238E27FC236}">
                <a16:creationId xmlns:a16="http://schemas.microsoft.com/office/drawing/2014/main" id="{B157249B-89C7-A149-9344-E31B9A3E6723}"/>
              </a:ext>
            </a:extLst>
          </p:cNvPr>
          <p:cNvSpPr txBox="1"/>
          <p:nvPr/>
        </p:nvSpPr>
        <p:spPr>
          <a:xfrm>
            <a:off x="2101144" y="4552373"/>
            <a:ext cx="8003576" cy="1323439"/>
          </a:xfrm>
          <a:prstGeom prst="rect">
            <a:avLst/>
          </a:prstGeom>
          <a:solidFill>
            <a:schemeClr val="tx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We can’t keep sampling from the population, so bootstrap</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2" name="TextBox 11">
            <a:extLst>
              <a:ext uri="{FF2B5EF4-FFF2-40B4-BE49-F238E27FC236}">
                <a16:creationId xmlns:a16="http://schemas.microsoft.com/office/drawing/2014/main" id="{862EB70E-E874-3F44-BB2C-3D753A62ED28}"/>
              </a:ext>
            </a:extLst>
          </p:cNvPr>
          <p:cNvSpPr txBox="1"/>
          <p:nvPr/>
        </p:nvSpPr>
        <p:spPr>
          <a:xfrm>
            <a:off x="3234557" y="6053230"/>
            <a:ext cx="5736750" cy="523220"/>
          </a:xfrm>
          <a:prstGeom prst="rect">
            <a:avLst/>
          </a:prstGeom>
          <a:solidFill>
            <a:schemeClr val="tx2">
              <a:lumMod val="20000"/>
              <a:lumOff val="80000"/>
            </a:schemeClr>
          </a:solidFill>
        </p:spPr>
        <p:txBody>
          <a:bodyPr wrap="square" rtlCol="0">
            <a:spAutoFit/>
          </a:bodyPr>
          <a:lstStyle/>
          <a:p>
            <a:pPr algn="ctr"/>
            <a:r>
              <a:rPr lang="en-US" sz="2800" dirty="0">
                <a:solidFill>
                  <a:schemeClr val="tx2"/>
                </a:solidFill>
                <a:latin typeface="Roboto Light" panose="02000000000000000000" pitchFamily="2" charset="0"/>
                <a:ea typeface="Roboto Light" panose="02000000000000000000" pitchFamily="2" charset="0"/>
                <a:cs typeface="Roboto Condensed" charset="0"/>
              </a:rPr>
              <a:t>This lets us measure the variability</a:t>
            </a:r>
            <a:endParaRPr lang="en-US" dirty="0">
              <a:solidFill>
                <a:schemeClr val="tx2"/>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291232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E1C-C9DB-D94B-9376-A8541375151F}"/>
              </a:ext>
            </a:extLst>
          </p:cNvPr>
          <p:cNvSpPr>
            <a:spLocks noGrp="1"/>
          </p:cNvSpPr>
          <p:nvPr>
            <p:ph type="title"/>
          </p:nvPr>
        </p:nvSpPr>
        <p:spPr/>
        <p:txBody>
          <a:bodyPr/>
          <a:lstStyle/>
          <a:p>
            <a:r>
              <a:rPr lang="en-US" dirty="0"/>
              <a:t>TYPES OF PARAMETERS</a:t>
            </a:r>
          </a:p>
        </p:txBody>
      </p:sp>
      <p:cxnSp>
        <p:nvCxnSpPr>
          <p:cNvPr id="3" name="Straight Connector 2">
            <a:extLst>
              <a:ext uri="{FF2B5EF4-FFF2-40B4-BE49-F238E27FC236}">
                <a16:creationId xmlns:a16="http://schemas.microsoft.com/office/drawing/2014/main" id="{132DD765-5D6A-FB4D-981B-E8DECCE55A3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6D3AF2-2DC1-3642-B95A-2BD081F6B68D}"/>
              </a:ext>
            </a:extLst>
          </p:cNvPr>
          <p:cNvSpPr txBox="1"/>
          <p:nvPr/>
        </p:nvSpPr>
        <p:spPr>
          <a:xfrm>
            <a:off x="449696" y="1485900"/>
            <a:ext cx="3323552"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Proportion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01030B0A-807C-F149-B395-785D1F5B35D2}"/>
              </a:ext>
            </a:extLst>
          </p:cNvPr>
          <p:cNvSpPr txBox="1"/>
          <p:nvPr/>
        </p:nvSpPr>
        <p:spPr>
          <a:xfrm>
            <a:off x="4506673" y="1485900"/>
            <a:ext cx="3323551"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Mean / median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7D036559-DCBB-BD47-8C0C-41084219E9D6}"/>
              </a:ext>
            </a:extLst>
          </p:cNvPr>
          <p:cNvSpPr txBox="1"/>
          <p:nvPr/>
        </p:nvSpPr>
        <p:spPr>
          <a:xfrm>
            <a:off x="449693" y="2199166"/>
            <a:ext cx="3323553"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proportions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3C87567D-A442-1D4A-9339-DCE9AFAB7415}"/>
              </a:ext>
            </a:extLst>
          </p:cNvPr>
          <p:cNvSpPr txBox="1"/>
          <p:nvPr/>
        </p:nvSpPr>
        <p:spPr>
          <a:xfrm>
            <a:off x="4506673" y="2199166"/>
            <a:ext cx="3323552"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means / medians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30F9C382-2919-4245-ACAB-54E29A9F03D2}"/>
              </a:ext>
            </a:extLst>
          </p:cNvPr>
          <p:cNvSpPr txBox="1"/>
          <p:nvPr/>
        </p:nvSpPr>
        <p:spPr>
          <a:xfrm>
            <a:off x="8319659" y="1485900"/>
            <a:ext cx="3323548"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Intercept</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09E199C6-E90D-2A45-BF79-5BE1544191E9}"/>
              </a:ext>
            </a:extLst>
          </p:cNvPr>
          <p:cNvSpPr txBox="1"/>
          <p:nvPr/>
        </p:nvSpPr>
        <p:spPr>
          <a:xfrm>
            <a:off x="8319659" y="2408791"/>
            <a:ext cx="3323547"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Slope</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20" name="TextBox 19">
            <a:extLst>
              <a:ext uri="{FF2B5EF4-FFF2-40B4-BE49-F238E27FC236}">
                <a16:creationId xmlns:a16="http://schemas.microsoft.com/office/drawing/2014/main" id="{74FB7784-ADDF-A94D-8D5E-AE5E4C6C891A}"/>
              </a:ext>
            </a:extLst>
          </p:cNvPr>
          <p:cNvSpPr txBox="1"/>
          <p:nvPr/>
        </p:nvSpPr>
        <p:spPr>
          <a:xfrm>
            <a:off x="449694" y="3693781"/>
            <a:ext cx="3588906" cy="830997"/>
          </a:xfrm>
          <a:prstGeom prst="rect">
            <a:avLst/>
          </a:prstGeom>
          <a:solidFill>
            <a:schemeClr val="accent2">
              <a:lumMod val="20000"/>
              <a:lumOff val="80000"/>
            </a:schemeClr>
          </a:solidFill>
        </p:spPr>
        <p:txBody>
          <a:bodyPr wrap="square" rtlCol="0">
            <a:spAutoFit/>
          </a:bodyPr>
          <a:lstStyle/>
          <a:p>
            <a:pPr algn="ctr"/>
            <a:r>
              <a:rPr lang="en-US" sz="2400" dirty="0">
                <a:solidFill>
                  <a:schemeClr val="accent2"/>
                </a:solidFill>
                <a:latin typeface="Roboto Light" panose="02000000000000000000" pitchFamily="2" charset="0"/>
                <a:ea typeface="Roboto Light" panose="02000000000000000000" pitchFamily="2" charset="0"/>
                <a:cs typeface="Roboto Condensed" charset="0"/>
              </a:rPr>
              <a:t>% of Mia Love supporters in Utah County</a:t>
            </a:r>
            <a:endParaRPr lang="en-US" sz="16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21" name="TextBox 20">
            <a:extLst>
              <a:ext uri="{FF2B5EF4-FFF2-40B4-BE49-F238E27FC236}">
                <a16:creationId xmlns:a16="http://schemas.microsoft.com/office/drawing/2014/main" id="{8AAE627F-7F5F-A842-8355-E02A1DEFD348}"/>
              </a:ext>
            </a:extLst>
          </p:cNvPr>
          <p:cNvSpPr txBox="1"/>
          <p:nvPr/>
        </p:nvSpPr>
        <p:spPr>
          <a:xfrm>
            <a:off x="449693" y="5183712"/>
            <a:ext cx="4939725" cy="1200329"/>
          </a:xfrm>
          <a:prstGeom prst="rect">
            <a:avLst/>
          </a:prstGeom>
          <a:solidFill>
            <a:schemeClr val="accent2">
              <a:lumMod val="20000"/>
              <a:lumOff val="80000"/>
            </a:schemeClr>
          </a:solidFill>
        </p:spPr>
        <p:txBody>
          <a:bodyPr wrap="square" rtlCol="0">
            <a:spAutoFit/>
          </a:bodyPr>
          <a:lstStyle/>
          <a:p>
            <a:pPr algn="ctr"/>
            <a:r>
              <a:rPr lang="en-US" sz="2400" dirty="0">
                <a:solidFill>
                  <a:schemeClr val="accent2"/>
                </a:solidFill>
                <a:latin typeface="Roboto Light" panose="02000000000000000000" pitchFamily="2" charset="0"/>
                <a:ea typeface="Roboto Light" panose="02000000000000000000" pitchFamily="2" charset="0"/>
                <a:cs typeface="Roboto Condensed" charset="0"/>
              </a:rPr>
              <a:t>Relationship between property taxes and # of households with kids in 5 Western states</a:t>
            </a:r>
            <a:endParaRPr lang="en-US" sz="16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22" name="TextBox 21">
            <a:extLst>
              <a:ext uri="{FF2B5EF4-FFF2-40B4-BE49-F238E27FC236}">
                <a16:creationId xmlns:a16="http://schemas.microsoft.com/office/drawing/2014/main" id="{C1922255-520C-9F45-A6EC-5BCF81A046D0}"/>
              </a:ext>
            </a:extLst>
          </p:cNvPr>
          <p:cNvSpPr txBox="1"/>
          <p:nvPr/>
        </p:nvSpPr>
        <p:spPr>
          <a:xfrm>
            <a:off x="8319658" y="3660689"/>
            <a:ext cx="3323548" cy="830997"/>
          </a:xfrm>
          <a:prstGeom prst="rect">
            <a:avLst/>
          </a:prstGeom>
          <a:solidFill>
            <a:schemeClr val="accent2">
              <a:lumMod val="20000"/>
              <a:lumOff val="80000"/>
            </a:schemeClr>
          </a:solidFill>
        </p:spPr>
        <p:txBody>
          <a:bodyPr wrap="square" rtlCol="0">
            <a:spAutoFit/>
          </a:bodyPr>
          <a:lstStyle/>
          <a:p>
            <a:pPr algn="ctr"/>
            <a:r>
              <a:rPr lang="en-US" sz="2400" dirty="0">
                <a:solidFill>
                  <a:schemeClr val="accent2"/>
                </a:solidFill>
                <a:latin typeface="Roboto Light" panose="02000000000000000000" pitchFamily="2" charset="0"/>
                <a:ea typeface="Roboto Light" panose="02000000000000000000" pitchFamily="2" charset="0"/>
                <a:cs typeface="Roboto Condensed" charset="0"/>
              </a:rPr>
              <a:t>Median commute time for workers in Idaho</a:t>
            </a:r>
            <a:endParaRPr lang="en-US" sz="16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23" name="TextBox 22">
            <a:extLst>
              <a:ext uri="{FF2B5EF4-FFF2-40B4-BE49-F238E27FC236}">
                <a16:creationId xmlns:a16="http://schemas.microsoft.com/office/drawing/2014/main" id="{4911ECC3-032F-ED44-8776-8F23CF34AB48}"/>
              </a:ext>
            </a:extLst>
          </p:cNvPr>
          <p:cNvSpPr txBox="1"/>
          <p:nvPr/>
        </p:nvSpPr>
        <p:spPr>
          <a:xfrm>
            <a:off x="6703481" y="5183712"/>
            <a:ext cx="4939725" cy="830997"/>
          </a:xfrm>
          <a:prstGeom prst="rect">
            <a:avLst/>
          </a:prstGeom>
          <a:solidFill>
            <a:schemeClr val="accent2">
              <a:lumMod val="20000"/>
              <a:lumOff val="80000"/>
            </a:schemeClr>
          </a:solidFill>
        </p:spPr>
        <p:txBody>
          <a:bodyPr wrap="square" rtlCol="0">
            <a:spAutoFit/>
          </a:bodyPr>
          <a:lstStyle/>
          <a:p>
            <a:pPr algn="ctr"/>
            <a:r>
              <a:rPr lang="en-US" sz="2400" dirty="0">
                <a:solidFill>
                  <a:schemeClr val="accent2"/>
                </a:solidFill>
                <a:latin typeface="Roboto Light" panose="02000000000000000000" pitchFamily="2" charset="0"/>
                <a:ea typeface="Roboto Light" panose="02000000000000000000" pitchFamily="2" charset="0"/>
                <a:cs typeface="Roboto Condensed" charset="0"/>
              </a:rPr>
              <a:t>Difference in average test scores in large and small classes in the US</a:t>
            </a:r>
            <a:endParaRPr lang="en-US" sz="16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24" name="TextBox 23">
            <a:extLst>
              <a:ext uri="{FF2B5EF4-FFF2-40B4-BE49-F238E27FC236}">
                <a16:creationId xmlns:a16="http://schemas.microsoft.com/office/drawing/2014/main" id="{92956BD4-2103-604C-93ED-52A2EB246C0C}"/>
              </a:ext>
            </a:extLst>
          </p:cNvPr>
          <p:cNvSpPr txBox="1"/>
          <p:nvPr/>
        </p:nvSpPr>
        <p:spPr>
          <a:xfrm>
            <a:off x="4307414" y="3693781"/>
            <a:ext cx="3722068" cy="1200329"/>
          </a:xfrm>
          <a:prstGeom prst="rect">
            <a:avLst/>
          </a:prstGeom>
          <a:solidFill>
            <a:schemeClr val="accent2">
              <a:lumMod val="20000"/>
              <a:lumOff val="80000"/>
            </a:schemeClr>
          </a:solidFill>
        </p:spPr>
        <p:txBody>
          <a:bodyPr wrap="square" rtlCol="0">
            <a:spAutoFit/>
          </a:bodyPr>
          <a:lstStyle/>
          <a:p>
            <a:pPr algn="ctr"/>
            <a:r>
              <a:rPr lang="en-US" sz="2400" dirty="0">
                <a:solidFill>
                  <a:schemeClr val="accent2"/>
                </a:solidFill>
                <a:latin typeface="Roboto Light" panose="02000000000000000000" pitchFamily="2" charset="0"/>
                <a:ea typeface="Roboto Light" panose="02000000000000000000" pitchFamily="2" charset="0"/>
                <a:cs typeface="Roboto Condensed" charset="0"/>
              </a:rPr>
              <a:t>Difference in student loan default rates for private vs. public universities </a:t>
            </a:r>
            <a:endParaRPr lang="en-US" sz="16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9114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E1C-C9DB-D94B-9376-A8541375151F}"/>
              </a:ext>
            </a:extLst>
          </p:cNvPr>
          <p:cNvSpPr>
            <a:spLocks noGrp="1"/>
          </p:cNvSpPr>
          <p:nvPr>
            <p:ph type="title"/>
          </p:nvPr>
        </p:nvSpPr>
        <p:spPr/>
        <p:txBody>
          <a:bodyPr/>
          <a:lstStyle/>
          <a:p>
            <a:r>
              <a:rPr lang="en-US" dirty="0"/>
              <a:t>TYPES OF PARAMETERS</a:t>
            </a:r>
          </a:p>
        </p:txBody>
      </p:sp>
      <p:cxnSp>
        <p:nvCxnSpPr>
          <p:cNvPr id="3" name="Straight Connector 2">
            <a:extLst>
              <a:ext uri="{FF2B5EF4-FFF2-40B4-BE49-F238E27FC236}">
                <a16:creationId xmlns:a16="http://schemas.microsoft.com/office/drawing/2014/main" id="{132DD765-5D6A-FB4D-981B-E8DECCE55A3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6D3AF2-2DC1-3642-B95A-2BD081F6B68D}"/>
              </a:ext>
            </a:extLst>
          </p:cNvPr>
          <p:cNvSpPr txBox="1"/>
          <p:nvPr/>
        </p:nvSpPr>
        <p:spPr>
          <a:xfrm>
            <a:off x="449696" y="1485900"/>
            <a:ext cx="3323552"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Proportion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01030B0A-807C-F149-B395-785D1F5B35D2}"/>
              </a:ext>
            </a:extLst>
          </p:cNvPr>
          <p:cNvSpPr txBox="1"/>
          <p:nvPr/>
        </p:nvSpPr>
        <p:spPr>
          <a:xfrm>
            <a:off x="449695" y="2124942"/>
            <a:ext cx="3323551"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Mean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7D036559-DCBB-BD47-8C0C-41084219E9D6}"/>
              </a:ext>
            </a:extLst>
          </p:cNvPr>
          <p:cNvSpPr txBox="1"/>
          <p:nvPr/>
        </p:nvSpPr>
        <p:spPr>
          <a:xfrm>
            <a:off x="449693" y="2763984"/>
            <a:ext cx="3323553"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proportions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3C87567D-A442-1D4A-9339-DCE9AFAB7415}"/>
              </a:ext>
            </a:extLst>
          </p:cNvPr>
          <p:cNvSpPr txBox="1"/>
          <p:nvPr/>
        </p:nvSpPr>
        <p:spPr>
          <a:xfrm>
            <a:off x="449693" y="3833913"/>
            <a:ext cx="3323552" cy="954107"/>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Difference between means</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8" name="TextBox 7">
            <a:extLst>
              <a:ext uri="{FF2B5EF4-FFF2-40B4-BE49-F238E27FC236}">
                <a16:creationId xmlns:a16="http://schemas.microsoft.com/office/drawing/2014/main" id="{30F9C382-2919-4245-ACAB-54E29A9F03D2}"/>
              </a:ext>
            </a:extLst>
          </p:cNvPr>
          <p:cNvSpPr txBox="1"/>
          <p:nvPr/>
        </p:nvSpPr>
        <p:spPr>
          <a:xfrm>
            <a:off x="449696" y="4903842"/>
            <a:ext cx="3323548"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Intercept</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9" name="TextBox 8">
            <a:extLst>
              <a:ext uri="{FF2B5EF4-FFF2-40B4-BE49-F238E27FC236}">
                <a16:creationId xmlns:a16="http://schemas.microsoft.com/office/drawing/2014/main" id="{09E199C6-E90D-2A45-BF79-5BE1544191E9}"/>
              </a:ext>
            </a:extLst>
          </p:cNvPr>
          <p:cNvSpPr txBox="1"/>
          <p:nvPr/>
        </p:nvSpPr>
        <p:spPr>
          <a:xfrm>
            <a:off x="449697" y="5542883"/>
            <a:ext cx="3323547"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Slope</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10" name="TextBox 9">
            <a:extLst>
              <a:ext uri="{FF2B5EF4-FFF2-40B4-BE49-F238E27FC236}">
                <a16:creationId xmlns:a16="http://schemas.microsoft.com/office/drawing/2014/main" id="{4170E90F-BA91-E348-A832-43F84C2A1BFA}"/>
              </a:ext>
            </a:extLst>
          </p:cNvPr>
          <p:cNvSpPr txBox="1"/>
          <p:nvPr/>
        </p:nvSpPr>
        <p:spPr>
          <a:xfrm>
            <a:off x="449695" y="6181469"/>
            <a:ext cx="3323549" cy="523220"/>
          </a:xfrm>
          <a:prstGeom prst="rect">
            <a:avLst/>
          </a:prstGeom>
          <a:solidFill>
            <a:schemeClr val="accent2"/>
          </a:solidFill>
        </p:spPr>
        <p:txBody>
          <a:bodyPr wrap="square" rtlCol="0">
            <a:spAutoFit/>
          </a:bodyPr>
          <a:lstStyle/>
          <a:p>
            <a:pPr algn="ctr"/>
            <a:r>
              <a:rPr lang="en-US" sz="2800" b="1" dirty="0">
                <a:solidFill>
                  <a:schemeClr val="bg1"/>
                </a:solidFill>
                <a:latin typeface="Roboto" panose="02000000000000000000" pitchFamily="2" charset="0"/>
                <a:ea typeface="Roboto" panose="02000000000000000000" pitchFamily="2" charset="0"/>
                <a:cs typeface="Roboto Condensed" charset="0"/>
              </a:rPr>
              <a:t>Standard deviation</a:t>
            </a:r>
            <a:endParaRPr lang="en-US" baseline="-25000" dirty="0">
              <a:solidFill>
                <a:schemeClr val="bg1"/>
              </a:solidFill>
              <a:latin typeface="Roboto Light" panose="02000000000000000000" pitchFamily="2" charset="0"/>
              <a:ea typeface="Roboto Light" panose="02000000000000000000" pitchFamily="2" charset="0"/>
              <a:cs typeface="Roboto Condensed"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871B2B1-12CF-AE4B-AA89-4F50FD20F0E0}"/>
                  </a:ext>
                </a:extLst>
              </p:cNvPr>
              <p:cNvSpPr txBox="1"/>
              <p:nvPr/>
            </p:nvSpPr>
            <p:spPr>
              <a:xfrm>
                <a:off x="4434224" y="1485900"/>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Roboto" panose="02000000000000000000" pitchFamily="2" charset="0"/>
                          <a:cs typeface="Roboto Condensed" charset="0"/>
                        </a:rPr>
                        <m:t>𝑝</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1" name="TextBox 10">
                <a:extLst>
                  <a:ext uri="{FF2B5EF4-FFF2-40B4-BE49-F238E27FC236}">
                    <a16:creationId xmlns:a16="http://schemas.microsoft.com/office/drawing/2014/main" id="{4871B2B1-12CF-AE4B-AA89-4F50FD20F0E0}"/>
                  </a:ext>
                </a:extLst>
              </p:cNvPr>
              <p:cNvSpPr txBox="1">
                <a:spLocks noRot="1" noChangeAspect="1" noMove="1" noResize="1" noEditPoints="1" noAdjustHandles="1" noChangeArrowheads="1" noChangeShapeType="1" noTextEdit="1"/>
              </p:cNvSpPr>
              <p:nvPr/>
            </p:nvSpPr>
            <p:spPr>
              <a:xfrm>
                <a:off x="4434224" y="1485900"/>
                <a:ext cx="3323552" cy="523220"/>
              </a:xfrm>
              <a:prstGeom prst="rect">
                <a:avLst/>
              </a:prstGeom>
              <a:blipFill>
                <a:blip r:embed="rId2"/>
                <a:stretch>
                  <a:fillRect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AD05C9-211F-3146-9ADF-505945AC50FD}"/>
                  </a:ext>
                </a:extLst>
              </p:cNvPr>
              <p:cNvSpPr txBox="1"/>
              <p:nvPr/>
            </p:nvSpPr>
            <p:spPr>
              <a:xfrm>
                <a:off x="4434224" y="2124942"/>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Cambria Math" panose="02040503050406030204" pitchFamily="18" charset="0"/>
                          <a:cs typeface="Roboto Condensed" charset="0"/>
                        </a:rPr>
                        <m:t>𝜇</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3" name="TextBox 12">
                <a:extLst>
                  <a:ext uri="{FF2B5EF4-FFF2-40B4-BE49-F238E27FC236}">
                    <a16:creationId xmlns:a16="http://schemas.microsoft.com/office/drawing/2014/main" id="{BDAD05C9-211F-3146-9ADF-505945AC50FD}"/>
                  </a:ext>
                </a:extLst>
              </p:cNvPr>
              <p:cNvSpPr txBox="1">
                <a:spLocks noRot="1" noChangeAspect="1" noMove="1" noResize="1" noEditPoints="1" noAdjustHandles="1" noChangeArrowheads="1" noChangeShapeType="1" noTextEdit="1"/>
              </p:cNvSpPr>
              <p:nvPr/>
            </p:nvSpPr>
            <p:spPr>
              <a:xfrm>
                <a:off x="4434224" y="2124942"/>
                <a:ext cx="3323552" cy="523220"/>
              </a:xfrm>
              <a:prstGeom prst="rect">
                <a:avLst/>
              </a:prstGeom>
              <a:blipFill>
                <a:blip r:embed="rId3"/>
                <a:stretch>
                  <a:fillRect b="-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1A4ACAE-4271-3447-93BA-6844CB3D62FE}"/>
                  </a:ext>
                </a:extLst>
              </p:cNvPr>
              <p:cNvSpPr txBox="1"/>
              <p:nvPr/>
            </p:nvSpPr>
            <p:spPr>
              <a:xfrm>
                <a:off x="4434224" y="2979427"/>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Roboto" panose="02000000000000000000" pitchFamily="2" charset="0"/>
                            </a:rPr>
                            <m:t>𝑝</m:t>
                          </m:r>
                        </m:e>
                        <m:sub>
                          <m:r>
                            <a:rPr lang="en-US" sz="2800" b="0" i="1" smtClean="0">
                              <a:solidFill>
                                <a:schemeClr val="accent2"/>
                              </a:solidFill>
                              <a:latin typeface="Cambria Math" panose="02040503050406030204" pitchFamily="18" charset="0"/>
                              <a:ea typeface="Roboto" panose="02000000000000000000" pitchFamily="2" charset="0"/>
                            </a:rPr>
                            <m:t>1</m:t>
                          </m:r>
                        </m:sub>
                      </m:sSub>
                      <m:r>
                        <a:rPr lang="en-US" sz="2800" b="0" i="1" smtClean="0">
                          <a:solidFill>
                            <a:schemeClr val="accent2"/>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Roboto" panose="02000000000000000000" pitchFamily="2" charset="0"/>
                            </a:rPr>
                            <m:t>𝑝</m:t>
                          </m:r>
                        </m:e>
                        <m:sub>
                          <m:r>
                            <a:rPr lang="en-US" sz="2800" b="0" i="1" smtClean="0">
                              <a:solidFill>
                                <a:schemeClr val="accent2"/>
                              </a:solidFill>
                              <a:latin typeface="Cambria Math" panose="02040503050406030204" pitchFamily="18" charset="0"/>
                              <a:ea typeface="Roboto" panose="02000000000000000000" pitchFamily="2" charset="0"/>
                            </a:rPr>
                            <m:t>2</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4" name="TextBox 13">
                <a:extLst>
                  <a:ext uri="{FF2B5EF4-FFF2-40B4-BE49-F238E27FC236}">
                    <a16:creationId xmlns:a16="http://schemas.microsoft.com/office/drawing/2014/main" id="{61A4ACAE-4271-3447-93BA-6844CB3D62FE}"/>
                  </a:ext>
                </a:extLst>
              </p:cNvPr>
              <p:cNvSpPr txBox="1">
                <a:spLocks noRot="1" noChangeAspect="1" noMove="1" noResize="1" noEditPoints="1" noAdjustHandles="1" noChangeArrowheads="1" noChangeShapeType="1" noTextEdit="1"/>
              </p:cNvSpPr>
              <p:nvPr/>
            </p:nvSpPr>
            <p:spPr>
              <a:xfrm>
                <a:off x="4434224" y="2979427"/>
                <a:ext cx="3323552" cy="523220"/>
              </a:xfrm>
              <a:prstGeom prst="rect">
                <a:avLst/>
              </a:prstGeom>
              <a:blipFill>
                <a:blip r:embed="rId4"/>
                <a:stretch>
                  <a:fillRect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51FF0AB-994C-A641-82B5-F675D605DC42}"/>
                  </a:ext>
                </a:extLst>
              </p:cNvPr>
              <p:cNvSpPr txBox="1"/>
              <p:nvPr/>
            </p:nvSpPr>
            <p:spPr>
              <a:xfrm>
                <a:off x="4434224" y="4049356"/>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Cambria Math" panose="02040503050406030204" pitchFamily="18" charset="0"/>
                            </a:rPr>
                            <m:t>𝜇</m:t>
                          </m:r>
                        </m:e>
                        <m:sub>
                          <m:r>
                            <a:rPr lang="en-US" sz="2800" b="0" i="1" smtClean="0">
                              <a:solidFill>
                                <a:schemeClr val="accent2"/>
                              </a:solidFill>
                              <a:latin typeface="Cambria Math" panose="02040503050406030204" pitchFamily="18" charset="0"/>
                              <a:ea typeface="Roboto" panose="02000000000000000000" pitchFamily="2" charset="0"/>
                            </a:rPr>
                            <m:t>1</m:t>
                          </m:r>
                        </m:sub>
                      </m:sSub>
                      <m:r>
                        <a:rPr lang="en-US" sz="2800" b="0" i="1" smtClean="0">
                          <a:solidFill>
                            <a:schemeClr val="accent2"/>
                          </a:solidFill>
                          <a:latin typeface="Cambria Math" panose="02040503050406030204" pitchFamily="18" charset="0"/>
                          <a:ea typeface="Roboto" panose="02000000000000000000" pitchFamily="2" charset="0"/>
                          <a:cs typeface="Roboto Condensed" charset="0"/>
                        </a:rPr>
                        <m:t> −</m:t>
                      </m:r>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b="0" i="1" smtClean="0">
                              <a:solidFill>
                                <a:schemeClr val="accent2"/>
                              </a:solidFill>
                              <a:latin typeface="Cambria Math" panose="02040503050406030204" pitchFamily="18" charset="0"/>
                              <a:ea typeface="Cambria Math" panose="02040503050406030204" pitchFamily="18" charset="0"/>
                            </a:rPr>
                            <m:t>𝜇</m:t>
                          </m:r>
                        </m:e>
                        <m:sub>
                          <m:r>
                            <a:rPr lang="en-US" sz="2800" b="0" i="1" smtClean="0">
                              <a:solidFill>
                                <a:schemeClr val="accent2"/>
                              </a:solidFill>
                              <a:latin typeface="Cambria Math" panose="02040503050406030204" pitchFamily="18" charset="0"/>
                              <a:ea typeface="Roboto" panose="02000000000000000000" pitchFamily="2" charset="0"/>
                            </a:rPr>
                            <m:t>2</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5" name="TextBox 14">
                <a:extLst>
                  <a:ext uri="{FF2B5EF4-FFF2-40B4-BE49-F238E27FC236}">
                    <a16:creationId xmlns:a16="http://schemas.microsoft.com/office/drawing/2014/main" id="{451FF0AB-994C-A641-82B5-F675D605DC42}"/>
                  </a:ext>
                </a:extLst>
              </p:cNvPr>
              <p:cNvSpPr txBox="1">
                <a:spLocks noRot="1" noChangeAspect="1" noMove="1" noResize="1" noEditPoints="1" noAdjustHandles="1" noChangeArrowheads="1" noChangeShapeType="1" noTextEdit="1"/>
              </p:cNvSpPr>
              <p:nvPr/>
            </p:nvSpPr>
            <p:spPr>
              <a:xfrm>
                <a:off x="4434224" y="4049356"/>
                <a:ext cx="3323552" cy="523220"/>
              </a:xfrm>
              <a:prstGeom prst="rect">
                <a:avLst/>
              </a:prstGeom>
              <a:blipFill>
                <a:blip r:embed="rId5"/>
                <a:stretch>
                  <a:fillRect b="-238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062A973-6718-6147-9A5D-62B4BBCF61DB}"/>
                  </a:ext>
                </a:extLst>
              </p:cNvPr>
              <p:cNvSpPr txBox="1"/>
              <p:nvPr/>
            </p:nvSpPr>
            <p:spPr>
              <a:xfrm>
                <a:off x="4434224" y="6181469"/>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accent2"/>
                          </a:solidFill>
                          <a:latin typeface="Cambria Math" panose="02040503050406030204" pitchFamily="18" charset="0"/>
                          <a:ea typeface="Cambria Math" panose="02040503050406030204" pitchFamily="18" charset="0"/>
                          <a:cs typeface="Roboto Condensed" charset="0"/>
                        </a:rPr>
                        <m:t>𝜎</m:t>
                      </m:r>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6" name="TextBox 15">
                <a:extLst>
                  <a:ext uri="{FF2B5EF4-FFF2-40B4-BE49-F238E27FC236}">
                    <a16:creationId xmlns:a16="http://schemas.microsoft.com/office/drawing/2014/main" id="{B062A973-6718-6147-9A5D-62B4BBCF61DB}"/>
                  </a:ext>
                </a:extLst>
              </p:cNvPr>
              <p:cNvSpPr txBox="1">
                <a:spLocks noRot="1" noChangeAspect="1" noMove="1" noResize="1" noEditPoints="1" noAdjustHandles="1" noChangeArrowheads="1" noChangeShapeType="1" noTextEdit="1"/>
              </p:cNvSpPr>
              <p:nvPr/>
            </p:nvSpPr>
            <p:spPr>
              <a:xfrm>
                <a:off x="4434224" y="6181469"/>
                <a:ext cx="3323552"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363020E-591B-FD45-BA17-4003D2A96E61}"/>
                  </a:ext>
                </a:extLst>
              </p:cNvPr>
              <p:cNvSpPr txBox="1"/>
              <p:nvPr/>
            </p:nvSpPr>
            <p:spPr>
              <a:xfrm>
                <a:off x="4434224" y="4903842"/>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i="1">
                              <a:solidFill>
                                <a:schemeClr val="accent2"/>
                              </a:solidFill>
                              <a:latin typeface="Cambria Math" panose="02040503050406030204" pitchFamily="18" charset="0"/>
                              <a:ea typeface="Cambria Math" panose="02040503050406030204" pitchFamily="18" charset="0"/>
                            </a:rPr>
                            <m:t>𝛽</m:t>
                          </m:r>
                        </m:e>
                        <m:sub>
                          <m:r>
                            <a:rPr lang="en-US" sz="2800" b="0" i="1" smtClean="0">
                              <a:solidFill>
                                <a:schemeClr val="accent2"/>
                              </a:solidFill>
                              <a:latin typeface="Cambria Math" panose="02040503050406030204" pitchFamily="18" charset="0"/>
                              <a:ea typeface="Roboto" panose="02000000000000000000" pitchFamily="2" charset="0"/>
                            </a:rPr>
                            <m:t>0</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7" name="TextBox 16">
                <a:extLst>
                  <a:ext uri="{FF2B5EF4-FFF2-40B4-BE49-F238E27FC236}">
                    <a16:creationId xmlns:a16="http://schemas.microsoft.com/office/drawing/2014/main" id="{E363020E-591B-FD45-BA17-4003D2A96E61}"/>
                  </a:ext>
                </a:extLst>
              </p:cNvPr>
              <p:cNvSpPr txBox="1">
                <a:spLocks noRot="1" noChangeAspect="1" noMove="1" noResize="1" noEditPoints="1" noAdjustHandles="1" noChangeArrowheads="1" noChangeShapeType="1" noTextEdit="1"/>
              </p:cNvSpPr>
              <p:nvPr/>
            </p:nvSpPr>
            <p:spPr>
              <a:xfrm>
                <a:off x="4434224" y="4903842"/>
                <a:ext cx="3323552" cy="523220"/>
              </a:xfrm>
              <a:prstGeom prst="rect">
                <a:avLst/>
              </a:prstGeom>
              <a:blipFill>
                <a:blip r:embed="rId7"/>
                <a:stretch>
                  <a:fillRect b="-1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6599B8C-05E8-8742-9A33-2F4FE7DF06ED}"/>
                  </a:ext>
                </a:extLst>
              </p:cNvPr>
              <p:cNvSpPr txBox="1"/>
              <p:nvPr/>
            </p:nvSpPr>
            <p:spPr>
              <a:xfrm>
                <a:off x="4434224" y="5542883"/>
                <a:ext cx="3323552" cy="52322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accent2"/>
                              </a:solidFill>
                              <a:latin typeface="Cambria Math" panose="02040503050406030204" pitchFamily="18" charset="0"/>
                              <a:ea typeface="Roboto" panose="02000000000000000000" pitchFamily="2" charset="0"/>
                            </a:rPr>
                          </m:ctrlPr>
                        </m:sSubPr>
                        <m:e>
                          <m:r>
                            <a:rPr lang="en-US" sz="2800" i="1">
                              <a:solidFill>
                                <a:schemeClr val="accent2"/>
                              </a:solidFill>
                              <a:latin typeface="Cambria Math" panose="02040503050406030204" pitchFamily="18" charset="0"/>
                              <a:ea typeface="Cambria Math" panose="02040503050406030204" pitchFamily="18" charset="0"/>
                            </a:rPr>
                            <m:t>𝛽</m:t>
                          </m:r>
                        </m:e>
                        <m:sub>
                          <m:r>
                            <a:rPr lang="en-US" sz="2800" b="0" i="1" smtClean="0">
                              <a:solidFill>
                                <a:schemeClr val="accent2"/>
                              </a:solidFill>
                              <a:latin typeface="Cambria Math" panose="02040503050406030204" pitchFamily="18" charset="0"/>
                              <a:ea typeface="Roboto" panose="02000000000000000000" pitchFamily="2" charset="0"/>
                            </a:rPr>
                            <m:t>1</m:t>
                          </m:r>
                        </m:sub>
                      </m:sSub>
                    </m:oMath>
                  </m:oMathPara>
                </a14:m>
                <a:endParaRPr lang="en-US" i="1"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mc:Choice>
        <mc:Fallback>
          <p:sp>
            <p:nvSpPr>
              <p:cNvPr id="18" name="TextBox 17">
                <a:extLst>
                  <a:ext uri="{FF2B5EF4-FFF2-40B4-BE49-F238E27FC236}">
                    <a16:creationId xmlns:a16="http://schemas.microsoft.com/office/drawing/2014/main" id="{66599B8C-05E8-8742-9A33-2F4FE7DF06ED}"/>
                  </a:ext>
                </a:extLst>
              </p:cNvPr>
              <p:cNvSpPr txBox="1">
                <a:spLocks noRot="1" noChangeAspect="1" noMove="1" noResize="1" noEditPoints="1" noAdjustHandles="1" noChangeArrowheads="1" noChangeShapeType="1" noTextEdit="1"/>
              </p:cNvSpPr>
              <p:nvPr/>
            </p:nvSpPr>
            <p:spPr>
              <a:xfrm>
                <a:off x="4434224" y="5542883"/>
                <a:ext cx="3323552" cy="523220"/>
              </a:xfrm>
              <a:prstGeom prst="rect">
                <a:avLst/>
              </a:prstGeom>
              <a:blipFill>
                <a:blip r:embed="rId8"/>
                <a:stretch>
                  <a:fillRect b="-18605"/>
                </a:stretch>
              </a:blipFill>
            </p:spPr>
            <p:txBody>
              <a:bodyPr/>
              <a:lstStyle/>
              <a:p>
                <a:r>
                  <a:rPr lang="en-US">
                    <a:noFill/>
                  </a:rPr>
                  <a:t> </a:t>
                </a:r>
              </a:p>
            </p:txBody>
          </p:sp>
        </mc:Fallback>
      </mc:AlternateContent>
    </p:spTree>
    <p:extLst>
      <p:ext uri="{BB962C8B-B14F-4D97-AF65-F5344CB8AC3E}">
        <p14:creationId xmlns:p14="http://schemas.microsoft.com/office/powerpoint/2010/main" val="7116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BBF2CA-982D-DE44-A7A0-AAFEC8BF0EED}"/>
              </a:ext>
            </a:extLst>
          </p:cNvPr>
          <p:cNvSpPr>
            <a:spLocks noGrp="1"/>
          </p:cNvSpPr>
          <p:nvPr>
            <p:ph type="title"/>
          </p:nvPr>
        </p:nvSpPr>
        <p:spPr/>
        <p:txBody>
          <a:bodyPr/>
          <a:lstStyle/>
          <a:p>
            <a:r>
              <a:rPr lang="en-US" dirty="0"/>
              <a:t>POPULATION PARAMETERS</a:t>
            </a:r>
          </a:p>
        </p:txBody>
      </p:sp>
      <p:cxnSp>
        <p:nvCxnSpPr>
          <p:cNvPr id="5" name="Straight Connector 4">
            <a:extLst>
              <a:ext uri="{FF2B5EF4-FFF2-40B4-BE49-F238E27FC236}">
                <a16:creationId xmlns:a16="http://schemas.microsoft.com/office/drawing/2014/main" id="{E7A549E3-F975-6149-9A51-5F2B92BCBD75}"/>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A0DDD41-956C-174E-B966-DB4ACDE45071}"/>
              </a:ext>
            </a:extLst>
          </p:cNvPr>
          <p:cNvSpPr txBox="1"/>
          <p:nvPr/>
        </p:nvSpPr>
        <p:spPr>
          <a:xfrm>
            <a:off x="3587763" y="1806765"/>
            <a:ext cx="5016474" cy="954107"/>
          </a:xfrm>
          <a:prstGeom prst="rect">
            <a:avLst/>
          </a:prstGeom>
          <a:solidFill>
            <a:schemeClr val="accent2">
              <a:lumMod val="20000"/>
              <a:lumOff val="80000"/>
            </a:schemeClr>
          </a:solidFill>
        </p:spPr>
        <p:txBody>
          <a:bodyPr wrap="square" rtlCol="0">
            <a:spAutoFit/>
          </a:bodyPr>
          <a:lstStyle/>
          <a:p>
            <a:pPr algn="ctr"/>
            <a:r>
              <a:rPr lang="en-US" sz="2800" dirty="0">
                <a:solidFill>
                  <a:schemeClr val="accent2"/>
                </a:solidFill>
                <a:latin typeface="Roboto Light" panose="02000000000000000000" pitchFamily="2" charset="0"/>
                <a:ea typeface="Roboto Light" panose="02000000000000000000" pitchFamily="2" charset="0"/>
                <a:cs typeface="Roboto Condensed" charset="0"/>
              </a:rPr>
              <a:t>Key assumption in the flavor of statistics we’re doing:</a:t>
            </a:r>
            <a:endParaRPr lang="en-US"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
        <p:nvSpPr>
          <p:cNvPr id="7" name="TextBox 6">
            <a:extLst>
              <a:ext uri="{FF2B5EF4-FFF2-40B4-BE49-F238E27FC236}">
                <a16:creationId xmlns:a16="http://schemas.microsoft.com/office/drawing/2014/main" id="{ACED1E22-EB4C-F04A-A90C-BC64A2CBB114}"/>
              </a:ext>
            </a:extLst>
          </p:cNvPr>
          <p:cNvSpPr txBox="1"/>
          <p:nvPr/>
        </p:nvSpPr>
        <p:spPr>
          <a:xfrm>
            <a:off x="2408395" y="2959059"/>
            <a:ext cx="7375210" cy="1323439"/>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There are true, fixed population parameters out in the world</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49509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3F0A-D0CC-8249-AB21-EECDEED7EE42}"/>
              </a:ext>
            </a:extLst>
          </p:cNvPr>
          <p:cNvSpPr>
            <a:spLocks noGrp="1"/>
          </p:cNvSpPr>
          <p:nvPr>
            <p:ph type="title"/>
          </p:nvPr>
        </p:nvSpPr>
        <p:spPr/>
        <p:txBody>
          <a:bodyPr>
            <a:normAutofit fontScale="90000"/>
          </a:bodyPr>
          <a:lstStyle/>
          <a:p>
            <a:r>
              <a:rPr lang="en-US" dirty="0"/>
              <a:t>KNOWING THE POPULATION</a:t>
            </a:r>
          </a:p>
        </p:txBody>
      </p:sp>
      <p:cxnSp>
        <p:nvCxnSpPr>
          <p:cNvPr id="3" name="Straight Connector 2">
            <a:extLst>
              <a:ext uri="{FF2B5EF4-FFF2-40B4-BE49-F238E27FC236}">
                <a16:creationId xmlns:a16="http://schemas.microsoft.com/office/drawing/2014/main" id="{C6763F0A-3982-2A48-839B-22E1DD1F51B2}"/>
              </a:ext>
            </a:extLst>
          </p:cNvPr>
          <p:cNvCxnSpPr/>
          <p:nvPr/>
        </p:nvCxnSpPr>
        <p:spPr>
          <a:xfrm>
            <a:off x="4191000" y="1077687"/>
            <a:ext cx="381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FE82BFA-3DE2-FD48-8D82-EDEACCF268E2}"/>
              </a:ext>
            </a:extLst>
          </p:cNvPr>
          <p:cNvSpPr txBox="1"/>
          <p:nvPr/>
        </p:nvSpPr>
        <p:spPr>
          <a:xfrm>
            <a:off x="1993347" y="3641232"/>
            <a:ext cx="8233313" cy="707886"/>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How do we find out what they are? </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5" name="TextBox 4">
            <a:extLst>
              <a:ext uri="{FF2B5EF4-FFF2-40B4-BE49-F238E27FC236}">
                <a16:creationId xmlns:a16="http://schemas.microsoft.com/office/drawing/2014/main" id="{17F84D97-6673-4A44-AF8B-4952DE4BF844}"/>
              </a:ext>
            </a:extLst>
          </p:cNvPr>
          <p:cNvSpPr txBox="1"/>
          <p:nvPr/>
        </p:nvSpPr>
        <p:spPr>
          <a:xfrm>
            <a:off x="2422246" y="1893330"/>
            <a:ext cx="7375210" cy="1323439"/>
          </a:xfrm>
          <a:prstGeom prst="rect">
            <a:avLst/>
          </a:prstGeom>
          <a:solidFill>
            <a:schemeClr val="accent2"/>
          </a:solidFill>
        </p:spPr>
        <p:txBody>
          <a:bodyPr wrap="square" rtlCol="0">
            <a:spAutoFit/>
          </a:bodyPr>
          <a:lstStyle/>
          <a:p>
            <a:pPr algn="ctr"/>
            <a:r>
              <a:rPr lang="en-US" sz="4000" b="1" dirty="0">
                <a:solidFill>
                  <a:schemeClr val="bg1"/>
                </a:solidFill>
                <a:latin typeface="Roboto" panose="02000000000000000000" pitchFamily="2" charset="0"/>
                <a:ea typeface="Roboto" panose="02000000000000000000" pitchFamily="2" charset="0"/>
                <a:cs typeface="Roboto Condensed" charset="0"/>
              </a:rPr>
              <a:t>In general, we </a:t>
            </a:r>
            <a:r>
              <a:rPr lang="en-US" sz="4000" b="1" i="1" dirty="0">
                <a:solidFill>
                  <a:schemeClr val="bg1"/>
                </a:solidFill>
                <a:latin typeface="Roboto" panose="02000000000000000000" pitchFamily="2" charset="0"/>
                <a:ea typeface="Roboto" panose="02000000000000000000" pitchFamily="2" charset="0"/>
                <a:cs typeface="Roboto Condensed" charset="0"/>
              </a:rPr>
              <a:t>cannot</a:t>
            </a:r>
            <a:r>
              <a:rPr lang="en-US" sz="4000" b="1" dirty="0">
                <a:solidFill>
                  <a:schemeClr val="bg1"/>
                </a:solidFill>
                <a:latin typeface="Roboto" panose="02000000000000000000" pitchFamily="2" charset="0"/>
                <a:ea typeface="Roboto" panose="02000000000000000000" pitchFamily="2" charset="0"/>
                <a:cs typeface="Roboto Condensed" charset="0"/>
              </a:rPr>
              <a:t> measure population parameters directly</a:t>
            </a:r>
            <a:endParaRPr lang="en-US" sz="2800" baseline="-25000" dirty="0">
              <a:solidFill>
                <a:schemeClr val="bg1"/>
              </a:solidFill>
              <a:latin typeface="Roboto Light" panose="02000000000000000000" pitchFamily="2" charset="0"/>
              <a:ea typeface="Roboto Light" panose="02000000000000000000" pitchFamily="2" charset="0"/>
              <a:cs typeface="Roboto Condensed" charset="0"/>
            </a:endParaRPr>
          </a:p>
        </p:txBody>
      </p:sp>
      <p:sp>
        <p:nvSpPr>
          <p:cNvPr id="6" name="TextBox 5">
            <a:extLst>
              <a:ext uri="{FF2B5EF4-FFF2-40B4-BE49-F238E27FC236}">
                <a16:creationId xmlns:a16="http://schemas.microsoft.com/office/drawing/2014/main" id="{ACDBC39B-0969-6F4F-9F4C-62380D60CA3D}"/>
              </a:ext>
            </a:extLst>
          </p:cNvPr>
          <p:cNvSpPr txBox="1"/>
          <p:nvPr/>
        </p:nvSpPr>
        <p:spPr>
          <a:xfrm>
            <a:off x="3990286" y="4773581"/>
            <a:ext cx="4163114" cy="1015663"/>
          </a:xfrm>
          <a:prstGeom prst="rect">
            <a:avLst/>
          </a:prstGeom>
          <a:solidFill>
            <a:schemeClr val="accent2">
              <a:lumMod val="20000"/>
              <a:lumOff val="80000"/>
            </a:schemeClr>
          </a:solidFill>
        </p:spPr>
        <p:txBody>
          <a:bodyPr wrap="square" rtlCol="0">
            <a:spAutoFit/>
          </a:bodyPr>
          <a:lstStyle/>
          <a:p>
            <a:pPr algn="ctr"/>
            <a:r>
              <a:rPr lang="en-US" sz="6000" b="1" dirty="0">
                <a:solidFill>
                  <a:schemeClr val="accent2"/>
                </a:solidFill>
                <a:latin typeface="Roboto" panose="02000000000000000000" pitchFamily="2" charset="0"/>
                <a:ea typeface="Roboto" panose="02000000000000000000" pitchFamily="2" charset="0"/>
                <a:cs typeface="Roboto Condensed" charset="0"/>
              </a:rPr>
              <a:t>Inference!</a:t>
            </a:r>
            <a:endParaRPr lang="en-US" sz="4400" baseline="-25000" dirty="0">
              <a:solidFill>
                <a:schemeClr val="accent2"/>
              </a:solidFill>
              <a:latin typeface="Roboto Light" panose="02000000000000000000" pitchFamily="2" charset="0"/>
              <a:ea typeface="Roboto Light" panose="02000000000000000000" pitchFamily="2" charset="0"/>
              <a:cs typeface="Roboto Condensed" charset="0"/>
            </a:endParaRPr>
          </a:p>
        </p:txBody>
      </p:sp>
    </p:spTree>
    <p:extLst>
      <p:ext uri="{BB962C8B-B14F-4D97-AF65-F5344CB8AC3E}">
        <p14:creationId xmlns:p14="http://schemas.microsoft.com/office/powerpoint/2010/main" val="113279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ctober Roads 1">
      <a:dk1>
        <a:srgbClr val="4D4D4D"/>
      </a:dk1>
      <a:lt1>
        <a:srgbClr val="FFFFFF"/>
      </a:lt1>
      <a:dk2>
        <a:srgbClr val="44546A"/>
      </a:dk2>
      <a:lt2>
        <a:srgbClr val="E7E6E6"/>
      </a:lt2>
      <a:accent1>
        <a:srgbClr val="6CB9DC"/>
      </a:accent1>
      <a:accent2>
        <a:srgbClr val="821F29"/>
      </a:accent2>
      <a:accent3>
        <a:srgbClr val="D46600"/>
      </a:accent3>
      <a:accent4>
        <a:srgbClr val="7D4A04"/>
      </a:accent4>
      <a:accent5>
        <a:srgbClr val="ADBD06"/>
      </a:accent5>
      <a:accent6>
        <a:srgbClr val="F6E03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15023</TotalTime>
  <Words>1528</Words>
  <Application>Microsoft Macintosh PowerPoint</Application>
  <PresentationFormat>Widescreen</PresentationFormat>
  <Paragraphs>226</Paragraphs>
  <Slides>52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Avenir Next Demi Bold</vt:lpstr>
      <vt:lpstr>Calibri</vt:lpstr>
      <vt:lpstr>Cambria Math</vt:lpstr>
      <vt:lpstr>Consolas</vt:lpstr>
      <vt:lpstr>Courier</vt:lpstr>
      <vt:lpstr>Roboto</vt:lpstr>
      <vt:lpstr>Roboto Condensed</vt:lpstr>
      <vt:lpstr>Roboto Light</vt:lpstr>
      <vt:lpstr>Office Theme</vt:lpstr>
      <vt:lpstr>BOOTSTRAPPING AND CONFIDENCE INTERVALS</vt:lpstr>
      <vt:lpstr>PLAN FOR TODAY</vt:lpstr>
      <vt:lpstr>WHY ARE WE  EVEN DOING THIS?</vt:lpstr>
      <vt:lpstr>PowerPoint Presentation</vt:lpstr>
      <vt:lpstr>POPULATION PARAMETERS</vt:lpstr>
      <vt:lpstr>TYPES OF PARAMETERS</vt:lpstr>
      <vt:lpstr>TYPES OF PARAMETERS</vt:lpstr>
      <vt:lpstr>POPULATION PARAMETERS</vt:lpstr>
      <vt:lpstr>KNOWING THE POPULATION</vt:lpstr>
      <vt:lpstr>INFERENCE</vt:lpstr>
      <vt:lpstr>POPULATION VS. SAMPLE</vt:lpstr>
      <vt:lpstr>SAMPLES AND SIZES</vt:lpstr>
      <vt:lpstr>PowerPoint Presentation</vt:lpstr>
      <vt:lpstr>CONFIDENCE  INTERVALS</vt:lpstr>
      <vt:lpstr>GOAL OF INFERENCE</vt:lpstr>
      <vt:lpstr>CONFIDENCE INTERVALS</vt:lpstr>
      <vt:lpstr>VARIABILITY</vt:lpstr>
      <vt:lpstr>LEFT-HANDEDNESS</vt:lpstr>
      <vt:lpstr>VARIABILITY</vt:lpstr>
      <vt:lpstr>MEASURING VARIABILITY</vt:lpstr>
      <vt:lpstr>BOOTSTRAPPING</vt:lpstr>
      <vt:lpstr>PERFECT KNOWLEDGE</vt:lpstr>
      <vt:lpstr>IMPROVISE!</vt:lpstr>
      <vt:lpstr>PowerPoint Presentation</vt:lpstr>
      <vt:lpstr>SAMPLE</vt:lpstr>
      <vt:lpstr>SAMPLE DISTRIBUTION</vt:lpstr>
      <vt:lpstr>MAIN QUESTION</vt:lpstr>
      <vt:lpstr>HOW TO BOOTSTRAP</vt:lpstr>
      <vt:lpstr>PowerPoint Presentation</vt:lpstr>
      <vt:lpstr>BOOTSTRAPPING WITH R</vt:lpstr>
      <vt:lpstr>SEEDS</vt:lpstr>
      <vt:lpstr>BOOTSTRAPPING WITH R</vt:lpstr>
      <vt:lpstr>BOOTSTRAPPING WITH R</vt:lpstr>
      <vt:lpstr>BOOTSTRAPPING WITH R</vt:lpstr>
      <vt:lpstr>BOOTSTRAPPING WITH R</vt:lpstr>
      <vt:lpstr>SEE BOOTSTRAP MEDIANS</vt:lpstr>
      <vt:lpstr>VISUALIZE BOOTSTRAP DISTRIBUTION</vt:lpstr>
      <vt:lpstr>CALCULATE CONFIDENCE INTERVAL</vt:lpstr>
      <vt:lpstr>PowerPoint Presentation</vt:lpstr>
      <vt:lpstr>INTERPRET CONFIDENCE INTERVAL</vt:lpstr>
      <vt:lpstr>MORE ON CONFIDENCE INTERVALS</vt:lpstr>
      <vt:lpstr>PowerPoint Presentation</vt:lpstr>
      <vt:lpstr>DON’T BE TEMPTED!</vt:lpstr>
      <vt:lpstr>ONLY LEGAL INTERPRETATION</vt:lpstr>
      <vt:lpstr>PowerPoint Presentation</vt:lpstr>
      <vt:lpstr>PowerPoint Presentation</vt:lpstr>
      <vt:lpstr>PRECISION VS. ACCURACY</vt:lpstr>
      <vt:lpstr>COMMON LEVELS</vt:lpstr>
      <vt:lpstr>PRECISION VS. ACCURACY</vt:lpstr>
      <vt:lpstr>PowerPoint Presentation</vt:lpstr>
      <vt:lpstr>MORAL OF  THE 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Andrew Heiss</dc:creator>
  <cp:lastModifiedBy>Andrew Heiss</cp:lastModifiedBy>
  <cp:revision>240</cp:revision>
  <cp:lastPrinted>2018-11-09T02:18:03Z</cp:lastPrinted>
  <dcterms:created xsi:type="dcterms:W3CDTF">2018-09-04T16:36:47Z</dcterms:created>
  <dcterms:modified xsi:type="dcterms:W3CDTF">2018-11-12T18:12:44Z</dcterms:modified>
</cp:coreProperties>
</file>