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256700"/>
            <a:ext cx="9144000" cy="388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256700"/>
            <a:ext cx="9144000" cy="388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261199"/>
            <a:ext cx="3999900" cy="3368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261174"/>
            <a:ext cx="3999900" cy="3368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defRPr sz="4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log.bradfieldcs.com/you-are-not-google-84912cf44af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kevdp.github.io/blog/2014/05/09/why-python-is-slow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436125"/>
            <a:ext cx="8222100" cy="23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Procuring </a:t>
            </a:r>
            <a:br>
              <a:rPr lang="en"/>
            </a:br>
            <a:r>
              <a:rPr lang="en"/>
              <a:t>Performance in</a:t>
            </a:r>
            <a:br>
              <a:rPr lang="en"/>
            </a:br>
            <a:r>
              <a:rPr lang="en"/>
              <a:t>Python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2"/>
            <a:ext cx="8222100" cy="130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Ian J. Bertolacci</a:t>
            </a:r>
            <a:br>
              <a:rPr lang="en"/>
            </a:br>
            <a:r>
              <a:rPr lang="en"/>
              <a:t>Email: ian.bertolacci@gmail.com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Twitter: @ianbertolacci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Github: github.com/ian-bertolacci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PyPy - Benchmark Results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Fibonacci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Iterative: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0.00007 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Recursive: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5.102 seconds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Jacobi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9.09s (53.6x faster than  CPython Jacobi)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549.67 Mega FLOPS/second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PyPy - Related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a gajillion python interpreters and compilers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Jython: JVM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Pyston: LLVM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Pyjion: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Falcon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PyDron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Nuitka: Compiler, almost all of Python.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Shed Skin: Compiler, limited subset of Python.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Pythran: Compiler, limited subset of Python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GT-Py: Intel's interpreter. Adds OpenMP and OpenACC annotations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NumPy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Non-standard (but wildly popular)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Mainly C backed multi-dimensional arrays and some linear algebra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Powerful array abstractions.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Basis of SciPy (scientific python module filled with magic).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Mostly written in C/C++/Fortran (fast).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modify code to use it.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Not a big deal, but would always like to avoid redevelopment.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NumPy - Benchmark Results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Jacobi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4.592 seconds (106.324x faster than CPython basline)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1088.850 Mega FLOPS/second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Multiprocessing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Standard module.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Parallelism through processes (not threads).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mechanisms for usual task-based parallelism.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API is fairly standard for a task-based parallelism ( create process objects, start, and join them; locks, pipe, semaphore).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Provides process pools that can easily map work across them.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Supposedly can use multiprocessing on a cluster.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limited by a Global Interpreter Lock (GIL).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heavy weight (creates entirely new python interpreter process).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Requires you to be quite hands 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Multiprocessing - Terse Example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71900" y="1261199"/>
            <a:ext cx="39999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processes = [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Process(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target=work_function,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args=(work_unit, result_queue)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for work_unit in work_list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Start all processes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process in processes: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process.start()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Wait for all processes to stop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process in processes: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process.join()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694250" y="1261174"/>
            <a:ext cx="39999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pool = Pool( cpu_count()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results = pool.map(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work_function,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work_list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Multiprocessing - Fibonacci Results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8079" t="8975"/>
          <a:stretch/>
        </p:blipFill>
        <p:spPr>
          <a:xfrm>
            <a:off x="152400" y="1360450"/>
            <a:ext cx="4895625" cy="36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5155425" y="1360450"/>
            <a:ext cx="39264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was: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Iterative: 0.00065 seconds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Multiprocessing slower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Recursive: 59.20 seconds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Multiprocessing faster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Multiprocessing - Jacobi Results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155425" y="1360450"/>
            <a:ext cx="39264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 NumPy arrays to simplify comms</a:t>
            </a:r>
            <a:br>
              <a:rPr lang="en"/>
            </a:br>
            <a:r>
              <a:rPr lang="en"/>
              <a:t>Baseline was: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●"/>
            </a:pPr>
            <a:r>
              <a:rPr lang="en"/>
              <a:t>488.244 seconds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Multiprocessing does worse (and keeps getting worse!)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6208" t="8197"/>
          <a:stretch/>
        </p:blipFill>
        <p:spPr>
          <a:xfrm>
            <a:off x="331425" y="1360450"/>
            <a:ext cx="4549550" cy="3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PyMPI, MPI4Py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Message Passing Interface (MPI) is a very old API for multiprocessing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These let you use the API in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Global Arrays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Partitioned Global Addressing Space (PGAS) is a way of thinking about and writing distributed codes.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Global Arrays is one such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Global Arrays seems to have some Python facing API</a:t>
            </a: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Multiprocessing - Related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Threading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Standard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"Parallelism" via threads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</a:t>
            </a:r>
            <a:r>
              <a:rPr lang="en"/>
              <a:t>similar</a:t>
            </a:r>
            <a:r>
              <a:rPr lang="en"/>
              <a:t> to multiprocessing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Thread objects, locks, et cetera.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API is fairly standard for a task-based parallelism ( create process objects, start, and join them; locks, pipe, semaphore)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concurrent! Bound by GIL.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work and no gain.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Apparently used for more I/O parallelism...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this talk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General overview of </a:t>
            </a:r>
            <a:r>
              <a:rPr i="1" lang="en"/>
              <a:t>some</a:t>
            </a:r>
            <a:r>
              <a:rPr lang="en"/>
              <a:t> m</a:t>
            </a:r>
            <a:r>
              <a:rPr lang="en"/>
              <a:t>odules and tools that you can use to write more performant code.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Share!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 am not an expert in fast Python (yet).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available on 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github.com/ian-bertolacci/procuring_python_performace_talk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Threading - Terse Example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71900" y="1261200"/>
            <a:ext cx="83298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Create threads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threads = [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Thread( target=work_function, args=(work, result_queue) 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for work in worklist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Start threads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thread in threads: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thread.start()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Join threads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thread in threads: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thread.join()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Threading - Benchmark Results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Fibonacci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Iterative: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0.0079 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Recursive: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176.43 seconds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Threading - Related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Any kind of </a:t>
            </a:r>
            <a:r>
              <a:rPr lang="en"/>
              <a:t>asynchronous</a:t>
            </a:r>
            <a:r>
              <a:rPr lang="en"/>
              <a:t> library is sure to work </a:t>
            </a:r>
            <a:r>
              <a:rPr lang="en"/>
              <a:t>similarly</a:t>
            </a:r>
            <a:r>
              <a:rPr lang="en"/>
              <a:t> to the threading module.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Probably about a billion of these, primarily used for web services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PyCUDA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Non-standard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CUDA kernels in as strings, compile during runtime, and execute.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</a:t>
            </a:r>
            <a:r>
              <a:rPr lang="en"/>
              <a:t>similar</a:t>
            </a:r>
            <a:r>
              <a:rPr lang="en"/>
              <a:t> to how native OpenCL works (and PyOpenCL).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utilize very powerful hardware in a manner </a:t>
            </a:r>
            <a:r>
              <a:rPr lang="en"/>
              <a:t>similar</a:t>
            </a:r>
            <a:r>
              <a:rPr lang="en"/>
              <a:t> (if not identical) to the native API.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Spoiler alert: Very fast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/>
              <a:t>Single Instruction Multiple Data (SIMD) paradigm limits its application to (essentially) array operations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Lots of setup that is confusing, unintuitive, and that can have a performance impact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PyCUDA</a:t>
            </a:r>
            <a:r>
              <a:rPr lang="en"/>
              <a:t> - Terse Example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mod = SourceModule("""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__global__ void multiply_them(float *dest, float *a, float *b, int N){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const int i = threadIdx.x;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if( i &lt; N 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dest[i] = a[i] * b[i];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""")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# Compile CUDA function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multiply_them = mod.get_function("multiply_them")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# Create Numpy arrays for input and out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 = numpy.array( data_a ).astype(numpy.float32)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 = numpy.array( data_b ).astype(numpy.float32)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dest = numpy.zeros_like(a)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# Caluclate blocksize and grid_size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block_size = 400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grid_size = int( math.ceil(N/float(block_size)) 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# Call CUDA function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multiply_them(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driver.Out(dest), driver.In(a), driver.In(b), numpy.int32( a.shape[0] ),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block=(400,1,1), grid=(grid_size), 1)</a:t>
            </a:r>
          </a:p>
          <a:p>
            <a:pPr indent="0" lvl="0" marL="0" marR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PyCUDA</a:t>
            </a:r>
            <a:r>
              <a:rPr lang="en"/>
              <a:t> - Benchmark Results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Jacobi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0.0507 seconds (10693x faster CPython, 17.88x faster than C!)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98.619 Giga FLOPS/second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PyCUDA</a:t>
            </a:r>
            <a:r>
              <a:rPr lang="en"/>
              <a:t> - Related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PyOpenCL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Same but with OpenCL codes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Developed by same person/group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PyChapel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Chapel is a high performance programming language from Cray.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PyChapel lets you write/use Chapel code and make calls to it from Python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Cython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Broadly, a Python/Cython-to-C compiler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compiler most Python code to a C-API implemented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Cython language for writing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Essentially compiled python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Seems to port </a:t>
            </a:r>
            <a:r>
              <a:rPr lang="en"/>
              <a:t>relatively</a:t>
            </a:r>
            <a:r>
              <a:rPr lang="en"/>
              <a:t> easily (some minor build process required)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work in interpreters that dont implement the CPython C-API (limited PyPy support)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Cython - Benchmark Results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Fibonacci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Iterative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8.70227813721e-05s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Recursive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15.0813598633s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Jacobi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221.64 seconds (2.2x faster than CPython)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22.55 Mega FLOPS/second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Cython - Related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PyFort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similar.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Write Python-y Fortran that gets compiled and is callable from Python.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Pervasive in SciPy (~25% of project).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SWIG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for creating interfaces between existing code in a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Grumpy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Python to Go transpiler + runtime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Rust?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Classes of Tools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Compilers/Interpreters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CPython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Low-level backed APIs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Parallel modules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Multiprocessing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Threading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Low-level tie-ins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Cython *</a:t>
            </a:r>
            <a:r>
              <a:rPr baseline="30000" lang="en"/>
              <a:t> compiler-y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PyCUDA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Numba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Annotation system for Python (and maybe an interpreter?)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Annotate loops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@jit</a:t>
            </a:r>
            <a:r>
              <a:rPr lang="en"/>
              <a:t> </a:t>
            </a:r>
            <a:r>
              <a:rPr lang="en"/>
              <a:t>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@vectorize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JIT compiler lowers into LLVM, optimizes, and then to compiles machine code during runtime.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to use (on paper). Just annotate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actually all that easy to use.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Confusing type system that does not seem to terminate.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When are things arrays? When are they not?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Sometimes need to modify code to make work at 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Numba - Terse Example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#Tell numba to JIT foo, infer types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@jit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foo( a,b ):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a+b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Tell numba to JIT foo, specifically for these types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@jit([ int32(int32,int32),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float32(float32,float32),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float64(float64,float64)])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bar( a, b ):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a-b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Numba - Benchmark Results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Fibonacci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Iterative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0.082 seconds (25% slower than CPython baseline)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Recursive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1.24985098839 (47x faster than CPython baseline)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Jacobi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542.145 seconds (11% slower than CPython baseline)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magic wand.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is the norm, and is not surprising.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Quite usable.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Writing high performance </a:t>
            </a:r>
            <a:r>
              <a:rPr i="1" lang="en"/>
              <a:t>always</a:t>
            </a:r>
            <a:r>
              <a:rPr lang="en"/>
              <a:t> requires fairly large code modifications.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Notably easier to modify in python than with than other languages, like C/C++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need </a:t>
            </a:r>
            <a:r>
              <a:rPr b="1" i="1" lang="en"/>
              <a:t>peak</a:t>
            </a:r>
            <a:r>
              <a:rPr lang="en"/>
              <a:t> performance, Python won't be your main application.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Python will work for most people systems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You Aren't Google - </a:t>
            </a:r>
            <a:r>
              <a:rPr lang="en">
                <a:highlight>
                  <a:srgbClr val="FFFFFF"/>
                </a:highlight>
              </a:rPr>
              <a:t>Ozan Onay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https://blog.bradfieldcs.com/you-are-not-google-84912cf44afb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Python can be used in other places, such as orchestration of your application(s)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Either as a bash replacement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Call low level operations (see PyCUDA)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Python slow?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Because the implementation is slow.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Python's semantics </a:t>
            </a:r>
            <a:r>
              <a:rPr lang="en"/>
              <a:t>are difficult to provide without a runtime that includes lots of overhead.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 does this runtime overhead come from?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Dynamic typing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/>
              <a:t>More memory requirements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Indirect accesses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explicit checking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Non-contiguous list elements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Large integers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Overhead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261200"/>
            <a:ext cx="25869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Python code: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1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2</a:t>
            </a:r>
            <a:b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This example taken from "Why Python is Slow" by </a:t>
            </a:r>
            <a:r>
              <a:rPr lang="en">
                <a:highlight>
                  <a:srgbClr val="FFFFFF"/>
                </a:highlight>
              </a:rPr>
              <a:t>Jake VanderPlas (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hlinkClick r:id="rId3"/>
              </a:rPr>
              <a:t>https://jakevdp.github.io/blog/2014/05/09/why-python-is-slow/</a:t>
            </a:r>
            <a:r>
              <a:rPr lang="en">
                <a:highlight>
                  <a:srgbClr val="FFFFFF"/>
                </a:highlight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145250" y="1261175"/>
            <a:ext cx="55488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highlight>
                  <a:srgbClr val="FFFFFF"/>
                </a:highlight>
              </a:rPr>
              <a:t>Assign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highlight>
                  <a:srgbClr val="FFFFFF"/>
                </a:highlight>
              </a:rPr>
              <a:t> to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Set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a-&gt;PyObject_HEAD-&gt;typecode</a:t>
            </a:r>
            <a:r>
              <a:rPr lang="en">
                <a:highlight>
                  <a:srgbClr val="FFFFFF"/>
                </a:highlight>
              </a:rPr>
              <a:t> to integer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Set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a-&gt;val = 1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highlight>
                  <a:srgbClr val="FFFFFF"/>
                </a:highlight>
              </a:rPr>
              <a:t>Assign 2 to b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Set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b-&gt;PyObject_HEAD-&gt;typecode</a:t>
            </a:r>
            <a:r>
              <a:rPr lang="en">
                <a:highlight>
                  <a:srgbClr val="FFFFFF"/>
                </a:highlight>
              </a:rPr>
              <a:t> to integer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Set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b-&gt;val = 2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highlight>
                  <a:srgbClr val="FFFFFF"/>
                </a:highlight>
              </a:rPr>
              <a:t>call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binary_add(a, b)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find typecode in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a-&gt;PyObject_HEAD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highlight>
                  <a:srgbClr val="FFFFFF"/>
                </a:highlight>
              </a:rPr>
              <a:t> is an integer; value is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a-&gt;val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find typecode in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b-&gt;PyObject_HEAD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highlight>
                  <a:srgbClr val="FFFFFF"/>
                </a:highlight>
              </a:rPr>
              <a:t> is an integer; value is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b-&gt;val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call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binary_add&lt;int, int&gt;(a-&gt;val, b-&gt;val)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result of this is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>
                <a:highlight>
                  <a:srgbClr val="FFFFFF"/>
                </a:highlight>
              </a:rPr>
              <a:t>, and is an integer.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highlight>
                  <a:srgbClr val="FFFFFF"/>
                </a:highlight>
              </a:rPr>
              <a:t>Create a Python object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set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c-&gt;PyObject_HEAD-&gt;typecode</a:t>
            </a:r>
            <a:r>
              <a:rPr lang="en">
                <a:highlight>
                  <a:srgbClr val="FFFFFF"/>
                </a:highlight>
              </a:rPr>
              <a:t> to integer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highlight>
                  <a:srgbClr val="FFFFFF"/>
                </a:highlight>
              </a:rPr>
              <a:t>set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c-&gt;val</a:t>
            </a:r>
            <a:r>
              <a:rPr lang="en">
                <a:highlight>
                  <a:srgbClr val="FFFFFF"/>
                </a:highlight>
              </a:rPr>
              <a:t> to </a:t>
            </a:r>
            <a:r>
              <a:rPr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5563305" y="2673621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173517" y="3244348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955510" y="2940807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563305" y="3510007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563305" y="3091814"/>
            <a:ext cx="193200" cy="206699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629294" y="3063613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261200"/>
            <a:ext cx="3847800" cy="37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Two benchmarks are used here: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Fibonacci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Both recursive and iterative implementations.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N = 40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Jacobi 2D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Stencil computation.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1000</a:t>
            </a:r>
            <a:r>
              <a:rPr baseline="30000" lang="en" sz="1200"/>
              <a:t>2</a:t>
            </a:r>
            <a:r>
              <a:rPr lang="en" sz="1200"/>
              <a:t> </a:t>
            </a:r>
            <a:r>
              <a:rPr lang="en" sz="1200"/>
              <a:t>grid and 1000 timesteps</a:t>
            </a:r>
          </a:p>
          <a:p>
            <a:pPr indent="-304800" lvl="3" marL="1828800" rtl="0">
              <a:spcBef>
                <a:spcPts val="0"/>
              </a:spcBef>
              <a:buSzPct val="100000"/>
            </a:pPr>
            <a:r>
              <a:rPr lang="en" sz="1200"/>
              <a:t>5 Giga FLOPS (1000</a:t>
            </a:r>
            <a:r>
              <a:rPr baseline="30000" lang="en" sz="1200"/>
              <a:t>2</a:t>
            </a:r>
            <a:r>
              <a:rPr lang="en" sz="1200"/>
              <a:t> * 5 * 1000)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Machine: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Intel i7-6900K @ 3.20GHz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8 cores / 16 hyperthreads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Nvidia GeForce GTX 1080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 sz="1200"/>
              <a:t>8.5Gb On package RAM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32 Gb RAM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Benchmarks</a:t>
            </a:r>
          </a:p>
        </p:txBody>
      </p:sp>
      <p:sp>
        <p:nvSpPr>
          <p:cNvPr id="106" name="Shape 106"/>
          <p:cNvSpPr/>
          <p:nvPr/>
        </p:nvSpPr>
        <p:spPr>
          <a:xfrm>
            <a:off x="4783730" y="2580171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783730" y="2998364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783730" y="3416557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783730" y="3834750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783730" y="4252943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173517" y="2407962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173517" y="2826155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173517" y="3244348"/>
            <a:ext cx="193200" cy="206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173517" y="3662541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173517" y="4080734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563305" y="2255428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563305" y="2673621"/>
            <a:ext cx="193200" cy="206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563305" y="3091814"/>
            <a:ext cx="193200" cy="206699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563305" y="3510007"/>
            <a:ext cx="193200" cy="206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563305" y="3928200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953092" y="2104422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953092" y="2522615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953092" y="2940808"/>
            <a:ext cx="193200" cy="206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953092" y="3359001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953092" y="3777194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347710" y="1967413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347710" y="2385606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347710" y="2803799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347710" y="3221992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347710" y="3640185"/>
            <a:ext cx="193200" cy="206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849719" y="2551968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849719" y="2970161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849719" y="3388354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849719" y="3806547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849719" y="4224740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239507" y="2379759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239507" y="2797952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239507" y="3216145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239507" y="3634338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239507" y="4052531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629294" y="2227226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629294" y="2645419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629294" y="3063612"/>
            <a:ext cx="193200" cy="2067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629294" y="3481805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629294" y="3899998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019082" y="2076220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019082" y="2494413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019082" y="3330799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8019082" y="3748992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8408869" y="1958893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8408869" y="2377086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408869" y="2795279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408869" y="3213472"/>
            <a:ext cx="193200" cy="206699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8408869" y="3631665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5" name="Shape 155"/>
          <p:cNvCxnSpPr>
            <a:stCxn id="117" idx="6"/>
            <a:endCxn id="143" idx="2"/>
          </p:cNvCxnSpPr>
          <p:nvPr/>
        </p:nvCxnSpPr>
        <p:spPr>
          <a:xfrm>
            <a:off x="5756505" y="2776971"/>
            <a:ext cx="1872900" cy="39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13" idx="6"/>
            <a:endCxn id="143" idx="2"/>
          </p:cNvCxnSpPr>
          <p:nvPr/>
        </p:nvCxnSpPr>
        <p:spPr>
          <a:xfrm flipH="1" rot="10800000">
            <a:off x="5366717" y="3167098"/>
            <a:ext cx="2262600" cy="18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19" idx="6"/>
            <a:endCxn id="143" idx="2"/>
          </p:cNvCxnSpPr>
          <p:nvPr/>
        </p:nvCxnSpPr>
        <p:spPr>
          <a:xfrm flipH="1" rot="10800000">
            <a:off x="5756505" y="3166957"/>
            <a:ext cx="1872900" cy="44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23" idx="6"/>
            <a:endCxn id="143" idx="2"/>
          </p:cNvCxnSpPr>
          <p:nvPr/>
        </p:nvCxnSpPr>
        <p:spPr>
          <a:xfrm>
            <a:off x="6146292" y="3044158"/>
            <a:ext cx="1482900" cy="12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18" idx="6"/>
            <a:endCxn id="143" idx="2"/>
          </p:cNvCxnSpPr>
          <p:nvPr/>
        </p:nvCxnSpPr>
        <p:spPr>
          <a:xfrm flipH="1" rot="10800000">
            <a:off x="5756505" y="3166964"/>
            <a:ext cx="1872900" cy="2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 flipH="1" rot="10800000">
            <a:off x="4732090" y="1776297"/>
            <a:ext cx="1845300" cy="75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x="5219955" y="1883649"/>
            <a:ext cx="22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4684547" y="2597873"/>
            <a:ext cx="0" cy="196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4357999" y="3323371"/>
            <a:ext cx="22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j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335925" y="1571675"/>
            <a:ext cx="352800" cy="330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</a:t>
            </a:r>
          </a:p>
        </p:txBody>
      </p:sp>
      <p:sp>
        <p:nvSpPr>
          <p:cNvPr id="165" name="Shape 165"/>
          <p:cNvSpPr/>
          <p:nvPr/>
        </p:nvSpPr>
        <p:spPr>
          <a:xfrm>
            <a:off x="8019082" y="2912606"/>
            <a:ext cx="193200" cy="206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7432700" y="1503137"/>
            <a:ext cx="452400" cy="33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t+1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- Results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CPython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Fibonacci: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Iterative: 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0.00065 seconds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Recursive: 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59.2053 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Jacobi: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488.244 seconds (~8 minutes)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10.24 Mega FLOPS/second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261199"/>
            <a:ext cx="39999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Fibonacci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Iterative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0.0000003 seconds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Recursive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0.433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Jacobi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Serial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0.897 seconds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- Results</a:t>
            </a:r>
          </a:p>
        </p:txBody>
      </p:sp>
      <p:pic>
        <p:nvPicPr>
          <p:cNvPr descr="_OpenMP_C_Jacobi_Execution_Times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375" y="1533525"/>
            <a:ext cx="4367400" cy="32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924575" y="1330725"/>
            <a:ext cx="1611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OpenMP Jacobi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764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PyPy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261200"/>
            <a:ext cx="8222100" cy="33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Alternative Python interpreter.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Probably most popular after CPython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Written in RPython (a Python derivative). Work your head around that one.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Usea a just in time (JIT) compiler that compiles python code to lower code closer to machine level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modifications to code required (except…)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Limited support for module using CPython's C-API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Support getting better, but performance could vary.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May require modified libraries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