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solidFill>
                  <a:schemeClr val="dk1"/>
                </a:solidFill>
              </a:rPr>
              <a:t>Just to refresh your memory on what our project is about: The SEES project essentially aims to be a wearable vision aid that uses a depth camera, image processing, and audio spatialization that helps the user locate and identify objects in their surroundings.</a:t>
            </a:r>
          </a:p>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debated between the Microsoft kinect and Intel’s realsense r200 ultimately with delays we could not use the intel camera</a:t>
            </a:r>
          </a:p>
          <a:p>
            <a:pPr rtl="0">
              <a:spcBef>
                <a:spcPts val="0"/>
              </a:spcBef>
              <a:buNone/>
            </a:pPr>
            <a:r>
              <a:rPr lang="en"/>
              <a:t>The Kinect was then stripped down to the minimal components but is still a larger prototype than expected</a:t>
            </a:r>
          </a:p>
          <a:p>
            <a:pPr rtl="0">
              <a:spcBef>
                <a:spcPts val="0"/>
              </a:spcBef>
              <a:buNone/>
            </a:pPr>
            <a:r>
              <a:rPr lang="en"/>
              <a:t>Along with stripping the Kinect we wanted to power the kinect through a USB, however the kinect uses 12V and a standard USB use 5V.</a:t>
            </a:r>
          </a:p>
          <a:p>
            <a:pPr rtl="0">
              <a:spcBef>
                <a:spcPts val="0"/>
              </a:spcBef>
              <a:buNone/>
            </a:pPr>
            <a:r>
              <a:rPr lang="en"/>
              <a:t>The system could be rewired with a additional power supply or standard wall outlet. There already exists an adapter for the old xbox 360 kinect that splits the wire components into a standard USB and separately power by a wall outlet. </a:t>
            </a:r>
          </a:p>
          <a:p>
            <a:pPr rtl="0">
              <a:spcBef>
                <a:spcPts val="0"/>
              </a:spcBef>
              <a:buNone/>
            </a:pPr>
            <a:r>
              <a:rPr lang="en"/>
              <a:t> we went this option to simplify our prototype.</a:t>
            </a: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 terms of software, we have 3 main components that we have been working on. The first is the binaural audio filtering which allows us to generate the spatialized audio that will be used in our audio cues for identifying objects. There wasn’t a whole lot of work to be done on this end as this is something we had already researched and prototyped last year in 399. The second part is the depth image processing which has taken up the most of our software development bandwidth. Given that our intention is to have the system act as a vision aid, we want to make sure we get this right.</a:t>
            </a:r>
          </a:p>
          <a:p>
            <a:pPr rtl="0">
              <a:spcBef>
                <a:spcPts val="0"/>
              </a:spcBef>
              <a:buNone/>
            </a:pPr>
            <a:r>
              <a:t/>
            </a:r>
            <a:endParaRPr/>
          </a:p>
          <a:p>
            <a:pPr rtl="0">
              <a:spcBef>
                <a:spcPts val="0"/>
              </a:spcBef>
              <a:buNone/>
            </a:pPr>
            <a:r>
              <a:rPr lang="en"/>
              <a:t>Up on the slides, you can see some of the ways we’ve been trying to express the depth data that we get from the depth camera. One method we have as shown on the left is to send out a spray of rays that will emit a unique tone from each object they hit. Another method which we have shown in the second picture is to identify the boundaries of the surfaces in the scene place an audio cue at the center of where each surface has been detected.</a:t>
            </a:r>
          </a:p>
          <a:p>
            <a:pPr rtl="0">
              <a:spcBef>
                <a:spcPts val="0"/>
              </a:spcBef>
              <a:buNone/>
            </a:pPr>
            <a:r>
              <a:t/>
            </a:r>
            <a:endParaRPr/>
          </a:p>
          <a:p>
            <a:pPr>
              <a:spcBef>
                <a:spcPts val="0"/>
              </a:spcBef>
              <a:buNone/>
            </a:pPr>
            <a:r>
              <a:rPr lang="en"/>
              <a:t>The audio signalling aspect of the system is by far the most experimental portion of this project, and as a result, is also the portion with the most risk. We expect that we’ll be working right up to the deadline on optimizing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7"/>
            <a:ext cx="77724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2111123"/>
            <a:ext cx="77724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733249"/>
            <a:ext cx="7772400" cy="1111200"/>
          </a:xfrm>
          <a:prstGeom prst="rect">
            <a:avLst/>
          </a:prstGeom>
        </p:spPr>
        <p:txBody>
          <a:bodyPr anchorCtr="0" anchor="b" bIns="91425" lIns="91425" rIns="91425" tIns="91425">
            <a:noAutofit/>
          </a:bodyPr>
          <a:lstStyle/>
          <a:p>
            <a:pPr algn="l">
              <a:spcBef>
                <a:spcPts val="0"/>
              </a:spcBef>
              <a:buNone/>
            </a:pPr>
            <a:r>
              <a:rPr lang="en"/>
              <a:t>SEES PROJECT</a:t>
            </a:r>
          </a:p>
        </p:txBody>
      </p:sp>
      <p:sp>
        <p:nvSpPr>
          <p:cNvPr id="31" name="Shape 31"/>
          <p:cNvSpPr txBox="1"/>
          <p:nvPr>
            <p:ph idx="1" type="subTitle"/>
          </p:nvPr>
        </p:nvSpPr>
        <p:spPr>
          <a:xfrm>
            <a:off x="762000" y="2674037"/>
            <a:ext cx="7772400" cy="1046400"/>
          </a:xfrm>
          <a:prstGeom prst="rect">
            <a:avLst/>
          </a:prstGeom>
        </p:spPr>
        <p:txBody>
          <a:bodyPr anchorCtr="0" anchor="t" bIns="91425" lIns="91425" rIns="91425" tIns="91425">
            <a:noAutofit/>
          </a:bodyPr>
          <a:lstStyle/>
          <a:p>
            <a:pPr algn="l">
              <a:spcBef>
                <a:spcPts val="0"/>
              </a:spcBef>
              <a:buNone/>
            </a:pPr>
            <a:r>
              <a:rPr lang="en" sz="1800"/>
              <a:t>A Signalling Model For Audio Based Navigation</a:t>
            </a:r>
          </a:p>
        </p:txBody>
      </p:sp>
      <p:sp>
        <p:nvSpPr>
          <p:cNvPr id="32" name="Shape 32"/>
          <p:cNvSpPr txBox="1"/>
          <p:nvPr/>
        </p:nvSpPr>
        <p:spPr>
          <a:xfrm>
            <a:off x="842600" y="4234150"/>
            <a:ext cx="6194699" cy="1487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2"/>
                </a:solidFill>
              </a:rPr>
              <a:t>Jason Lim</a:t>
            </a:r>
          </a:p>
          <a:p>
            <a:pPr lvl="0" rtl="0">
              <a:spcBef>
                <a:spcPts val="0"/>
              </a:spcBef>
              <a:buNone/>
            </a:pPr>
            <a:r>
              <a:rPr lang="en">
                <a:solidFill>
                  <a:schemeClr val="dk2"/>
                </a:solidFill>
              </a:rPr>
              <a:t>Daniel Faulkner</a:t>
            </a:r>
          </a:p>
          <a:p>
            <a:pPr lvl="0" rtl="0">
              <a:spcBef>
                <a:spcPts val="0"/>
              </a:spcBef>
              <a:buNone/>
            </a:pPr>
            <a:r>
              <a:rPr lang="en">
                <a:solidFill>
                  <a:schemeClr val="dk2"/>
                </a:solidFill>
              </a:rPr>
              <a:t>Rajpal Chauhan</a:t>
            </a:r>
          </a:p>
          <a:p>
            <a:pPr lvl="0" rtl="0">
              <a:spcBef>
                <a:spcPts val="0"/>
              </a:spcBef>
              <a:buNone/>
            </a:pPr>
            <a:r>
              <a:rPr lang="en">
                <a:solidFill>
                  <a:schemeClr val="dk2"/>
                </a:solidFill>
              </a:rPr>
              <a:t>John Delorme</a:t>
            </a:r>
          </a:p>
          <a:p>
            <a:pPr lvl="0">
              <a:spcBef>
                <a:spcPts val="0"/>
              </a:spcBef>
              <a:buNone/>
            </a:pPr>
            <a:r>
              <a:rPr lang="en">
                <a:solidFill>
                  <a:schemeClr val="dk2"/>
                </a:solidFill>
              </a:rPr>
              <a:t>Ian Brown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Project Overview</a:t>
            </a:r>
          </a:p>
        </p:txBody>
      </p:sp>
      <p:sp>
        <p:nvSpPr>
          <p:cNvPr id="38" name="Shape 38"/>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spcBef>
                <a:spcPts val="0"/>
              </a:spcBef>
              <a:buNone/>
            </a:pPr>
            <a:r>
              <a:rPr lang="en"/>
              <a:t>An audio based navigation aid for blind and partially blind individuals.</a:t>
            </a:r>
          </a:p>
          <a:p>
            <a:pPr indent="-381000" lvl="1" marL="914400" rtl="0">
              <a:spcBef>
                <a:spcPts val="0"/>
              </a:spcBef>
              <a:buClr>
                <a:srgbClr val="000000"/>
              </a:buClr>
              <a:buSzPct val="80000"/>
              <a:buFont typeface="Courier New"/>
              <a:buChar char="o"/>
            </a:pPr>
            <a:r>
              <a:rPr lang="en"/>
              <a:t>Depth Camera</a:t>
            </a:r>
          </a:p>
          <a:p>
            <a:pPr indent="-381000" lvl="1" marL="914400" rtl="0">
              <a:spcBef>
                <a:spcPts val="0"/>
              </a:spcBef>
              <a:buClr>
                <a:srgbClr val="000000"/>
              </a:buClr>
              <a:buSzPct val="80000"/>
              <a:buFont typeface="Courier New"/>
              <a:buChar char="o"/>
            </a:pPr>
            <a:r>
              <a:rPr lang="en"/>
              <a:t>Image Processing</a:t>
            </a:r>
          </a:p>
          <a:p>
            <a:pPr indent="-381000" lvl="1" marL="914400" rtl="0">
              <a:spcBef>
                <a:spcPts val="0"/>
              </a:spcBef>
              <a:buClr>
                <a:srgbClr val="000000"/>
              </a:buClr>
              <a:buSzPct val="80000"/>
              <a:buFont typeface="Courier New"/>
              <a:buChar char="o"/>
            </a:pPr>
            <a:r>
              <a:rPr lang="en"/>
              <a:t>Spatialized Audio</a:t>
            </a:r>
          </a:p>
          <a:p>
            <a:pPr>
              <a:spcBef>
                <a:spcPts val="0"/>
              </a:spcBef>
              <a:buNone/>
            </a:pPr>
            <a:r>
              <a:t/>
            </a:r>
            <a:endParaRPr/>
          </a:p>
        </p:txBody>
      </p:sp>
      <p:pic>
        <p:nvPicPr>
          <p:cNvPr id="39" name="Shape 39"/>
          <p:cNvPicPr preferRelativeResize="0"/>
          <p:nvPr/>
        </p:nvPicPr>
        <p:blipFill>
          <a:blip r:embed="rId3">
            <a:alphaModFix/>
          </a:blip>
          <a:stretch>
            <a:fillRect/>
          </a:stretch>
        </p:blipFill>
        <p:spPr>
          <a:xfrm>
            <a:off x="5238875" y="2890225"/>
            <a:ext cx="3038475" cy="32861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System Hardware</a:t>
            </a:r>
          </a:p>
        </p:txBody>
      </p:sp>
      <p:sp>
        <p:nvSpPr>
          <p:cNvPr id="45" name="Shape 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spcBef>
                <a:spcPts val="0"/>
              </a:spcBef>
              <a:buClr>
                <a:srgbClr val="000000"/>
              </a:buClr>
              <a:buSzPct val="100000"/>
              <a:buFont typeface="Arial"/>
              <a:buChar char="●"/>
            </a:pPr>
            <a:r>
              <a:rPr i="1" lang="en"/>
              <a:t>Use of Microsoft Kinect Rather than Intel</a:t>
            </a:r>
          </a:p>
          <a:p>
            <a:pPr indent="-419100" lvl="0" marL="457200" rtl="0">
              <a:spcBef>
                <a:spcPts val="0"/>
              </a:spcBef>
              <a:buClr>
                <a:srgbClr val="000000"/>
              </a:buClr>
              <a:buSzPct val="100000"/>
              <a:buFont typeface="Arial"/>
              <a:buChar char="●"/>
            </a:pPr>
            <a:r>
              <a:rPr i="1" lang="en"/>
              <a:t>Stripping the Kinect </a:t>
            </a:r>
          </a:p>
          <a:p>
            <a:pPr indent="-419100" lvl="0" marL="457200" rtl="0">
              <a:spcBef>
                <a:spcPts val="0"/>
              </a:spcBef>
              <a:buClr>
                <a:srgbClr val="000000"/>
              </a:buClr>
              <a:buSzPct val="100000"/>
              <a:buFont typeface="Arial"/>
              <a:buChar char="●"/>
            </a:pPr>
            <a:r>
              <a:rPr i="1" lang="en"/>
              <a:t>Powering the Prototype Through a Computer </a:t>
            </a:r>
          </a:p>
          <a:p>
            <a:pPr indent="-419100" lvl="0" marL="457200" rtl="0">
              <a:spcBef>
                <a:spcPts val="0"/>
              </a:spcBef>
              <a:buClr>
                <a:srgbClr val="000000"/>
              </a:buClr>
              <a:buSzPct val="100000"/>
              <a:buFont typeface="Arial"/>
              <a:buChar char="●"/>
            </a:pPr>
            <a:r>
              <a:rPr i="1" lang="en"/>
              <a:t>12 Volt Power Adapter</a:t>
            </a:r>
          </a:p>
          <a:p>
            <a:pPr rtl="0">
              <a:spcBef>
                <a:spcPts val="0"/>
              </a:spcBef>
              <a:buNone/>
            </a:pPr>
            <a:r>
              <a:t/>
            </a:r>
            <a:endParaRPr/>
          </a:p>
          <a:p>
            <a:pPr rtl="0">
              <a:spcBef>
                <a:spcPts val="0"/>
              </a:spcBef>
              <a:buNone/>
            </a:pPr>
            <a:r>
              <a:t/>
            </a:r>
            <a:endParaRPr/>
          </a:p>
          <a:p>
            <a:pPr lvl="0">
              <a:spcBef>
                <a:spcPts val="0"/>
              </a:spcBef>
              <a:buNone/>
            </a:pPr>
            <a:r>
              <a:t/>
            </a:r>
            <a:endParaRPr/>
          </a:p>
        </p:txBody>
      </p:sp>
      <p:pic>
        <p:nvPicPr>
          <p:cNvPr id="46" name="Shape 46"/>
          <p:cNvPicPr preferRelativeResize="0"/>
          <p:nvPr/>
        </p:nvPicPr>
        <p:blipFill>
          <a:blip r:embed="rId3">
            <a:alphaModFix/>
          </a:blip>
          <a:stretch>
            <a:fillRect/>
          </a:stretch>
        </p:blipFill>
        <p:spPr>
          <a:xfrm>
            <a:off x="3830775" y="3836375"/>
            <a:ext cx="4856025" cy="27315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System Software</a:t>
            </a:r>
          </a:p>
        </p:txBody>
      </p:sp>
      <p:sp>
        <p:nvSpPr>
          <p:cNvPr id="52" name="Shape 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lnSpc>
                <a:spcPct val="115000"/>
              </a:lnSpc>
              <a:spcBef>
                <a:spcPts val="0"/>
              </a:spcBef>
              <a:buClr>
                <a:srgbClr val="000000"/>
              </a:buClr>
              <a:buSzPct val="100000"/>
              <a:buFont typeface="Arial"/>
              <a:buChar char="●"/>
            </a:pPr>
            <a:r>
              <a:rPr i="1" lang="en"/>
              <a:t>Binaural Audio Filtering</a:t>
            </a:r>
          </a:p>
          <a:p>
            <a:pPr indent="-419100" lvl="0" marL="457200" rtl="0">
              <a:lnSpc>
                <a:spcPct val="115000"/>
              </a:lnSpc>
              <a:spcBef>
                <a:spcPts val="0"/>
              </a:spcBef>
              <a:buClr>
                <a:srgbClr val="000000"/>
              </a:buClr>
              <a:buSzPct val="100000"/>
              <a:buFont typeface="Arial"/>
              <a:buChar char="●"/>
            </a:pPr>
            <a:r>
              <a:rPr i="1" lang="en"/>
              <a:t>Depth Image Processing</a:t>
            </a:r>
          </a:p>
          <a:p>
            <a:pPr indent="-419100" lvl="0" marL="457200" rtl="0">
              <a:lnSpc>
                <a:spcPct val="115000"/>
              </a:lnSpc>
              <a:spcBef>
                <a:spcPts val="0"/>
              </a:spcBef>
              <a:buClr>
                <a:srgbClr val="000000"/>
              </a:buClr>
              <a:buSzPct val="100000"/>
              <a:buFont typeface="Arial"/>
              <a:buChar char="●"/>
            </a:pPr>
            <a:r>
              <a:rPr i="1" lang="en">
                <a:solidFill>
                  <a:schemeClr val="dk1"/>
                </a:solidFill>
              </a:rPr>
              <a:t>Audio Signalling</a:t>
            </a:r>
          </a:p>
        </p:txBody>
      </p:sp>
      <p:pic>
        <p:nvPicPr>
          <p:cNvPr id="53" name="Shape 53"/>
          <p:cNvPicPr preferRelativeResize="0"/>
          <p:nvPr/>
        </p:nvPicPr>
        <p:blipFill rotWithShape="1">
          <a:blip r:embed="rId3">
            <a:alphaModFix/>
          </a:blip>
          <a:srcRect b="0" l="0" r="0" t="0"/>
          <a:stretch/>
        </p:blipFill>
        <p:spPr>
          <a:xfrm>
            <a:off x="564450" y="3603150"/>
            <a:ext cx="3900850" cy="2497849"/>
          </a:xfrm>
          <a:prstGeom prst="rect">
            <a:avLst/>
          </a:prstGeom>
          <a:noFill/>
          <a:ln>
            <a:noFill/>
          </a:ln>
        </p:spPr>
      </p:pic>
      <p:pic>
        <p:nvPicPr>
          <p:cNvPr id="54" name="Shape 54"/>
          <p:cNvPicPr preferRelativeResize="0"/>
          <p:nvPr/>
        </p:nvPicPr>
        <p:blipFill rotWithShape="1">
          <a:blip r:embed="rId4">
            <a:alphaModFix/>
          </a:blip>
          <a:srcRect b="0" l="0" r="10193" t="0"/>
          <a:stretch/>
        </p:blipFill>
        <p:spPr>
          <a:xfrm>
            <a:off x="4847225" y="3603150"/>
            <a:ext cx="3763374" cy="24978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Project Changes</a:t>
            </a:r>
          </a:p>
        </p:txBody>
      </p:sp>
      <p:sp>
        <p:nvSpPr>
          <p:cNvPr id="60" name="Shape 60"/>
          <p:cNvSpPr txBox="1"/>
          <p:nvPr>
            <p:ph idx="1" type="body"/>
          </p:nvPr>
        </p:nvSpPr>
        <p:spPr>
          <a:xfrm>
            <a:off x="598175" y="1630400"/>
            <a:ext cx="4427100" cy="4967700"/>
          </a:xfrm>
          <a:prstGeom prst="rect">
            <a:avLst/>
          </a:prstGeom>
        </p:spPr>
        <p:txBody>
          <a:bodyPr anchorCtr="0" anchor="t" bIns="91425" lIns="91425" rIns="91425" tIns="91425">
            <a:noAutofit/>
          </a:bodyPr>
          <a:lstStyle/>
          <a:p>
            <a:pPr indent="-419100" lvl="0" marL="457200" rtl="0">
              <a:lnSpc>
                <a:spcPct val="150000"/>
              </a:lnSpc>
              <a:spcBef>
                <a:spcPts val="0"/>
              </a:spcBef>
              <a:buClr>
                <a:srgbClr val="000000"/>
              </a:buClr>
              <a:buSzPct val="100000"/>
              <a:buFont typeface="Arial"/>
              <a:buChar char="●"/>
            </a:pPr>
            <a:r>
              <a:rPr lang="en"/>
              <a:t>Mobile development - discontinued</a:t>
            </a:r>
          </a:p>
          <a:p>
            <a:pPr indent="-419100" lvl="0" marL="457200" rtl="0">
              <a:lnSpc>
                <a:spcPct val="150000"/>
              </a:lnSpc>
              <a:spcBef>
                <a:spcPts val="0"/>
              </a:spcBef>
              <a:buClr>
                <a:srgbClr val="000000"/>
              </a:buClr>
              <a:buSzPct val="100000"/>
              <a:buFont typeface="Arial"/>
              <a:buChar char="●"/>
            </a:pPr>
            <a:r>
              <a:rPr lang="en"/>
              <a:t>Relaxed hardware prototype constraints</a:t>
            </a:r>
          </a:p>
          <a:p>
            <a:pPr indent="-419100" lvl="0" marL="457200" rtl="0">
              <a:lnSpc>
                <a:spcPct val="150000"/>
              </a:lnSpc>
              <a:spcBef>
                <a:spcPts val="0"/>
              </a:spcBef>
              <a:buClr>
                <a:srgbClr val="000000"/>
              </a:buClr>
              <a:buSzPct val="100000"/>
              <a:buFont typeface="Arial"/>
              <a:buChar char="●"/>
            </a:pPr>
            <a:r>
              <a:rPr lang="en">
                <a:solidFill>
                  <a:schemeClr val="dk1"/>
                </a:solidFill>
              </a:rPr>
              <a:t>Shift in focus to core signalling model</a:t>
            </a:r>
          </a:p>
        </p:txBody>
      </p:sp>
      <p:pic>
        <p:nvPicPr>
          <p:cNvPr id="61" name="Shape 61"/>
          <p:cNvPicPr preferRelativeResize="0"/>
          <p:nvPr/>
        </p:nvPicPr>
        <p:blipFill>
          <a:blip r:embed="rId3">
            <a:alphaModFix/>
          </a:blip>
          <a:stretch>
            <a:fillRect/>
          </a:stretch>
        </p:blipFill>
        <p:spPr>
          <a:xfrm>
            <a:off x="5025275" y="1630400"/>
            <a:ext cx="3121750" cy="27570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Going Forward</a:t>
            </a:r>
          </a:p>
        </p:txBody>
      </p:sp>
      <p:sp>
        <p:nvSpPr>
          <p:cNvPr id="67" name="Shape 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lnSpc>
                <a:spcPct val="150000"/>
              </a:lnSpc>
              <a:spcBef>
                <a:spcPts val="0"/>
              </a:spcBef>
              <a:buClr>
                <a:srgbClr val="000000"/>
              </a:buClr>
              <a:buSzPct val="100000"/>
              <a:buFont typeface="Arial"/>
              <a:buChar char="●"/>
            </a:pPr>
            <a:r>
              <a:rPr lang="en"/>
              <a:t>User Testing!</a:t>
            </a:r>
          </a:p>
          <a:p>
            <a:pPr indent="-419100" lvl="0" marL="457200" rtl="0">
              <a:lnSpc>
                <a:spcPct val="150000"/>
              </a:lnSpc>
              <a:spcBef>
                <a:spcPts val="0"/>
              </a:spcBef>
              <a:buClr>
                <a:srgbClr val="000000"/>
              </a:buClr>
              <a:buSzPct val="100000"/>
              <a:buFont typeface="Arial"/>
              <a:buChar char="●"/>
            </a:pPr>
            <a:r>
              <a:rPr lang="en"/>
              <a:t>System Refinement</a:t>
            </a:r>
          </a:p>
          <a:p>
            <a:pPr indent="-419100" lvl="0" marL="457200" rtl="0">
              <a:lnSpc>
                <a:spcPct val="150000"/>
              </a:lnSpc>
              <a:spcBef>
                <a:spcPts val="0"/>
              </a:spcBef>
              <a:buClr>
                <a:srgbClr val="000000"/>
              </a:buClr>
              <a:buSzPct val="100000"/>
              <a:buFont typeface="Arial"/>
              <a:buChar char="●"/>
            </a:pPr>
            <a:r>
              <a:rPr lang="en"/>
              <a:t>Webpage Development</a:t>
            </a:r>
          </a:p>
          <a:p>
            <a:pPr lvl="0">
              <a:lnSpc>
                <a:spcPct val="150000"/>
              </a:lnSpc>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