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77B4F8-C1CA-48FC-A741-22E1321C96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0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A1093-E85A-43C3-A928-B39C2C017E0F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3CB5-5C08-4EE7-91F2-30F4D89F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3CB5-5C08-4EE7-91F2-30F4D89F7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3CB5-5C08-4EE7-91F2-30F4D89F7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ample/vide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xample/canva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izr.com/" TargetMode="External"/><Relationship Id="rId7" Type="http://schemas.openxmlformats.org/officeDocument/2006/relationships/hyperlink" Target="http://validator.w3.org/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labs.interoperabilitybridges.com/" TargetMode="External"/><Relationship Id="rId5" Type="http://schemas.openxmlformats.org/officeDocument/2006/relationships/hyperlink" Target="http://whatwg.org/html" TargetMode="External"/><Relationship Id="rId4" Type="http://schemas.openxmlformats.org/officeDocument/2006/relationships/hyperlink" Target="http://www.w3.org/TR/html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/semantics-pag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ample/form-valid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xample/editab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/audi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new in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36800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HTML 5 VIDEO</a:t>
            </a:r>
            <a:br>
              <a:rPr lang="en-US" u="sng" dirty="0" smtClean="0"/>
            </a:br>
            <a:r>
              <a:rPr lang="en-US" sz="1200" u="sng" dirty="0" smtClean="0">
                <a:hlinkClick r:id="rId2" action="ppaction://hlinkfile"/>
              </a:rPr>
              <a:t>example\video.html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lang="en-US" sz="105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6394" y="577158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HTML 5 Video tag</a:t>
            </a:r>
          </a:p>
          <a:p>
            <a:r>
              <a:rPr lang="en-US" dirty="0" smtClean="0"/>
              <a:t>Formats are based on browser support</a:t>
            </a:r>
          </a:p>
          <a:p>
            <a:r>
              <a:rPr lang="en-US" dirty="0" smtClean="0"/>
              <a:t>&lt;video&gt;</a:t>
            </a:r>
          </a:p>
        </p:txBody>
      </p:sp>
    </p:spTree>
    <p:extLst>
      <p:ext uri="{BB962C8B-B14F-4D97-AF65-F5344CB8AC3E}">
        <p14:creationId xmlns:p14="http://schemas.microsoft.com/office/powerpoint/2010/main" val="9056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36800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HTML 5 Canvas</a:t>
            </a:r>
            <a:br>
              <a:rPr lang="en-US" u="sng" dirty="0" smtClean="0"/>
            </a:br>
            <a:r>
              <a:rPr lang="en-US" sz="1200" u="sng" dirty="0" smtClean="0">
                <a:hlinkClick r:id="rId2" action="ppaction://hlinkfile"/>
              </a:rPr>
              <a:t>example\canvas.html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lang="en-US" sz="105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3554" y="1301436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Must use with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&lt;canvas id=“</a:t>
            </a:r>
            <a:r>
              <a:rPr lang="en-US" dirty="0" err="1" smtClean="0"/>
              <a:t>myCanvas</a:t>
            </a:r>
            <a:r>
              <a:rPr lang="en-US" dirty="0" smtClean="0"/>
              <a:t> width=“500” height=“500”&gt;&lt;/canvas&gt;</a:t>
            </a:r>
          </a:p>
          <a:p>
            <a:r>
              <a:rPr lang="en-US" dirty="0" smtClean="0"/>
              <a:t>Get canvas context on page load</a:t>
            </a:r>
          </a:p>
          <a:p>
            <a:r>
              <a:rPr lang="en-US" dirty="0" err="1" smtClean="0"/>
              <a:t>Context.xxx</a:t>
            </a:r>
            <a:r>
              <a:rPr lang="en-US" dirty="0" smtClean="0"/>
              <a:t> will allow drawing</a:t>
            </a:r>
          </a:p>
          <a:p>
            <a:pPr lvl="1"/>
            <a:r>
              <a:rPr lang="en-US" dirty="0" smtClean="0"/>
              <a:t>Lines, curves, rectangle, freehand shaping, etc…</a:t>
            </a:r>
          </a:p>
          <a:p>
            <a:pPr lvl="1"/>
            <a:r>
              <a:rPr lang="en-US" dirty="0" smtClean="0"/>
              <a:t>Fill, Stroke manipulation, copy, arc, etc…</a:t>
            </a:r>
          </a:p>
          <a:p>
            <a:pPr lvl="1"/>
            <a:r>
              <a:rPr lang="en-US" dirty="0" smtClean="0"/>
              <a:t>Limitless possibilities</a:t>
            </a:r>
          </a:p>
          <a:p>
            <a:pPr lvl="1"/>
            <a:r>
              <a:rPr lang="en-US" dirty="0" smtClean="0"/>
              <a:t>Can be dynamically changed</a:t>
            </a:r>
          </a:p>
        </p:txBody>
      </p:sp>
    </p:spTree>
    <p:extLst>
      <p:ext uri="{BB962C8B-B14F-4D97-AF65-F5344CB8AC3E}">
        <p14:creationId xmlns:p14="http://schemas.microsoft.com/office/powerpoint/2010/main" val="6864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68829"/>
            <a:ext cx="8534400" cy="1507067"/>
          </a:xfrm>
        </p:spPr>
        <p:txBody>
          <a:bodyPr/>
          <a:lstStyle/>
          <a:p>
            <a:r>
              <a:rPr lang="en-US" u="sng" dirty="0" smtClean="0"/>
              <a:t>HTML 5 Community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926125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W3C </a:t>
            </a:r>
            <a:r>
              <a:rPr lang="en-US" dirty="0" err="1" smtClean="0"/>
              <a:t>xhtml</a:t>
            </a:r>
            <a:r>
              <a:rPr lang="en-US" dirty="0" smtClean="0"/>
              <a:t> 2 failure</a:t>
            </a:r>
          </a:p>
          <a:p>
            <a:r>
              <a:rPr lang="en-US" dirty="0"/>
              <a:t>WHATWG  vs. W3C</a:t>
            </a:r>
          </a:p>
          <a:p>
            <a:r>
              <a:rPr lang="en-US" dirty="0"/>
              <a:t>“Don’t Break the Web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W3C strict abandonment</a:t>
            </a:r>
          </a:p>
          <a:p>
            <a:r>
              <a:rPr lang="en-US" dirty="0" smtClean="0"/>
              <a:t>HTML 5 Supports obsolete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&lt;font&gt;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&lt;blink&gt;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&lt;marquee&gt;</a:t>
            </a:r>
          </a:p>
          <a:p>
            <a:r>
              <a:rPr lang="en-US" dirty="0" smtClean="0"/>
              <a:t>HTML 5 bridges the gap of HTML standards and Browser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368005"/>
            <a:ext cx="8534400" cy="1507067"/>
          </a:xfrm>
        </p:spPr>
        <p:txBody>
          <a:bodyPr/>
          <a:lstStyle/>
          <a:p>
            <a:r>
              <a:rPr lang="en-US" u="sng" dirty="0" smtClean="0"/>
              <a:t>HTML 5 Acceptance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3" y="1962339"/>
            <a:ext cx="8534400" cy="46104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Browsers support </a:t>
            </a:r>
            <a:r>
              <a:rPr lang="en-US" dirty="0"/>
              <a:t>a gradually expanding subset of HTML5-related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Mainstream Browser feature support</a:t>
            </a:r>
          </a:p>
          <a:p>
            <a:pPr lvl="1"/>
            <a:r>
              <a:rPr lang="en-US" dirty="0">
                <a:hlinkClick r:id="rId2"/>
              </a:rPr>
              <a:t>http://caniuse.com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Modernizr</a:t>
            </a:r>
            <a:endParaRPr lang="en-US" dirty="0" smtClean="0"/>
          </a:p>
          <a:p>
            <a:pPr lvl="1"/>
            <a:r>
              <a:rPr lang="en-US" dirty="0" smtClean="0"/>
              <a:t>Tests </a:t>
            </a:r>
            <a:r>
              <a:rPr lang="en-US" dirty="0"/>
              <a:t>the support of a wide range of HTML5 and related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>
                <a:hlinkClick r:id="rId3"/>
              </a:rPr>
              <a:t>http://modernizr.com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Official W3C features</a:t>
            </a:r>
          </a:p>
          <a:p>
            <a:pPr lvl="1"/>
            <a:r>
              <a:rPr lang="en-US" dirty="0" smtClean="0">
                <a:hlinkClick r:id="rId4"/>
              </a:rPr>
              <a:t>www.w3.org/TR/html5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http://whatwg.org/html</a:t>
            </a:r>
            <a:endParaRPr lang="en-US" dirty="0"/>
          </a:p>
          <a:p>
            <a:r>
              <a:rPr lang="en-US" dirty="0" smtClean="0"/>
              <a:t>Evolving Features since HTML 5 is not fully available</a:t>
            </a:r>
          </a:p>
          <a:p>
            <a:pPr lvl="1"/>
            <a:r>
              <a:rPr lang="en-US" dirty="0">
                <a:hlinkClick r:id="rId6"/>
              </a:rPr>
              <a:t>http://html5labs.interoperabilitybridges.com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W3C HTML Standard Validator</a:t>
            </a:r>
          </a:p>
          <a:p>
            <a:pPr lvl="1"/>
            <a:r>
              <a:rPr lang="en-US" dirty="0">
                <a:hlinkClick r:id="rId7"/>
              </a:rPr>
              <a:t>http://validator.w3.org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277471"/>
            <a:ext cx="8534400" cy="1507067"/>
          </a:xfrm>
        </p:spPr>
        <p:txBody>
          <a:bodyPr/>
          <a:lstStyle/>
          <a:p>
            <a:r>
              <a:rPr lang="en-US" u="sng" dirty="0" smtClean="0"/>
              <a:t>HTML 5 Basics</a:t>
            </a:r>
            <a:br>
              <a:rPr lang="en-US" u="sng" dirty="0" smtClean="0"/>
            </a:br>
            <a:r>
              <a:rPr lang="en-US" sz="1100" u="sng" dirty="0" smtClean="0">
                <a:hlinkClick r:id="rId3" action="ppaction://hlinkfile"/>
              </a:rPr>
              <a:t>example\index.html</a:t>
            </a:r>
            <a:endParaRPr lang="en-US" sz="11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57463" y="1642870"/>
            <a:ext cx="657281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1400" dirty="0"/>
              <a:t>&lt;! DOCTYPE html &gt;</a:t>
            </a:r>
          </a:p>
          <a:p>
            <a:pPr lvl="1"/>
            <a:r>
              <a:rPr lang="en-US" sz="1400" dirty="0"/>
              <a:t>&lt; html </a:t>
            </a:r>
            <a:r>
              <a:rPr lang="en-US" sz="1400" dirty="0" err="1"/>
              <a:t>lang</a:t>
            </a:r>
            <a:r>
              <a:rPr lang="en-US" sz="1400" dirty="0"/>
              <a:t> =" en" </a:t>
            </a:r>
            <a:r>
              <a:rPr lang="en-US" sz="1400" dirty="0" err="1"/>
              <a:t>xmlns</a:t>
            </a:r>
            <a:r>
              <a:rPr lang="en-US" sz="1400" dirty="0"/>
              <a:t> =" http:// www.w3. org/ 1999/ </a:t>
            </a:r>
            <a:r>
              <a:rPr lang="en-US" sz="1400" dirty="0" err="1"/>
              <a:t>xhtml</a:t>
            </a:r>
            <a:r>
              <a:rPr lang="en-US" sz="1400" dirty="0"/>
              <a:t>" &gt;</a:t>
            </a:r>
          </a:p>
          <a:p>
            <a:pPr lvl="1"/>
            <a:r>
              <a:rPr lang="en-US" sz="1400" dirty="0"/>
              <a:t>&lt; head &gt;</a:t>
            </a:r>
          </a:p>
          <a:p>
            <a:pPr lvl="1"/>
            <a:r>
              <a:rPr lang="en-US" sz="1400" dirty="0"/>
              <a:t>	&lt; meta charset =" utf-8"/ &gt;</a:t>
            </a:r>
          </a:p>
          <a:p>
            <a:pPr lvl="1"/>
            <a:r>
              <a:rPr lang="en-US" sz="1400" dirty="0"/>
              <a:t>	&lt; title &gt; Ian’s first HTML 5 &lt;/ title &gt;</a:t>
            </a:r>
          </a:p>
          <a:p>
            <a:pPr lvl="1"/>
            <a:r>
              <a:rPr lang="en-US" sz="1400" dirty="0"/>
              <a:t>	&lt; link </a:t>
            </a:r>
            <a:r>
              <a:rPr lang="en-US" sz="1400" dirty="0" err="1"/>
              <a:t>href</a:t>
            </a:r>
            <a:r>
              <a:rPr lang="en-US" sz="1400" dirty="0"/>
              <a:t> =" styles.css" </a:t>
            </a:r>
            <a:r>
              <a:rPr lang="en-US" sz="1400" dirty="0" err="1"/>
              <a:t>rel</a:t>
            </a:r>
            <a:r>
              <a:rPr lang="en-US" sz="1400" dirty="0"/>
              <a:t> =" </a:t>
            </a:r>
            <a:r>
              <a:rPr lang="en-US" sz="1400" dirty="0" err="1"/>
              <a:t>stylesheet</a:t>
            </a:r>
            <a:r>
              <a:rPr lang="en-US" sz="1400" dirty="0"/>
              <a:t>"/ &gt;</a:t>
            </a:r>
          </a:p>
          <a:p>
            <a:pPr lvl="1"/>
            <a:r>
              <a:rPr lang="en-US" sz="1400" dirty="0"/>
              <a:t>	&lt; script </a:t>
            </a:r>
            <a:r>
              <a:rPr lang="en-US" sz="1400" dirty="0" err="1"/>
              <a:t>src</a:t>
            </a:r>
            <a:r>
              <a:rPr lang="en-US" sz="1400" dirty="0"/>
              <a:t> =" scripts.js" &gt; &lt;/ script &gt;</a:t>
            </a:r>
          </a:p>
          <a:p>
            <a:pPr lvl="1"/>
            <a:r>
              <a:rPr lang="en-US" sz="1400" dirty="0"/>
              <a:t>&lt;/ head &gt;</a:t>
            </a:r>
          </a:p>
          <a:p>
            <a:pPr lvl="1"/>
            <a:r>
              <a:rPr lang="en-US" sz="1400" dirty="0"/>
              <a:t>&lt; body &gt;</a:t>
            </a:r>
          </a:p>
          <a:p>
            <a:pPr lvl="1"/>
            <a:r>
              <a:rPr lang="en-US" sz="1400" dirty="0"/>
              <a:t>	&lt; p &gt; Let's rock this </a:t>
            </a:r>
            <a:r>
              <a:rPr lang="en-US" sz="1400" dirty="0" smtClean="0"/>
              <a:t>HTML 5 </a:t>
            </a:r>
            <a:r>
              <a:rPr lang="en-US" sz="1400" dirty="0"/>
              <a:t>shit.&lt;/ p &gt;</a:t>
            </a:r>
          </a:p>
          <a:p>
            <a:pPr lvl="1"/>
            <a:r>
              <a:rPr lang="en-US" sz="1400" dirty="0"/>
              <a:t>&lt;/ body &gt;</a:t>
            </a:r>
          </a:p>
          <a:p>
            <a:pPr lvl="1"/>
            <a:r>
              <a:rPr lang="en-US" sz="1400" dirty="0"/>
              <a:t>&lt;/ html &gt;</a:t>
            </a:r>
          </a:p>
        </p:txBody>
      </p:sp>
    </p:spTree>
    <p:extLst>
      <p:ext uri="{BB962C8B-B14F-4D97-AF65-F5344CB8AC3E}">
        <p14:creationId xmlns:p14="http://schemas.microsoft.com/office/powerpoint/2010/main" val="13650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368005"/>
            <a:ext cx="8534400" cy="1507067"/>
          </a:xfrm>
        </p:spPr>
        <p:txBody>
          <a:bodyPr/>
          <a:lstStyle/>
          <a:p>
            <a:r>
              <a:rPr lang="en-US" u="sng" dirty="0" smtClean="0"/>
              <a:t>HTML5 Semantics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3" y="1545880"/>
            <a:ext cx="8534400" cy="4610477"/>
          </a:xfrm>
        </p:spPr>
        <p:txBody>
          <a:bodyPr>
            <a:normAutofit/>
          </a:bodyPr>
          <a:lstStyle/>
          <a:p>
            <a:r>
              <a:rPr lang="en-US" dirty="0"/>
              <a:t>To improve the structure of </a:t>
            </a:r>
            <a:r>
              <a:rPr lang="en-US" dirty="0" smtClean="0"/>
              <a:t>web </a:t>
            </a:r>
            <a:r>
              <a:rPr lang="en-US" dirty="0"/>
              <a:t>pages, you need HTML5’ s new semantic elements</a:t>
            </a:r>
            <a:r>
              <a:rPr lang="en-US" dirty="0" smtClean="0"/>
              <a:t>.</a:t>
            </a:r>
          </a:p>
          <a:p>
            <a:r>
              <a:rPr lang="en-US" dirty="0"/>
              <a:t>All the semantic elements share a distinguishing feature: They don’t really do anything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Easier editing and maintenance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Accessibility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Search-engine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Future features</a:t>
            </a:r>
            <a:r>
              <a:rPr lang="en-US" dirty="0" smtClean="0"/>
              <a:t>.</a:t>
            </a:r>
          </a:p>
          <a:p>
            <a:r>
              <a:rPr lang="en-US" dirty="0"/>
              <a:t>&lt;article&gt;, </a:t>
            </a:r>
            <a:r>
              <a:rPr lang="en-US" dirty="0" smtClean="0"/>
              <a:t>&lt;</a:t>
            </a:r>
            <a:r>
              <a:rPr lang="en-US" dirty="0"/>
              <a:t>aside&gt;, </a:t>
            </a:r>
            <a:r>
              <a:rPr lang="en-US" dirty="0" smtClean="0"/>
              <a:t>&lt;</a:t>
            </a:r>
            <a:r>
              <a:rPr lang="en-US" dirty="0" err="1"/>
              <a:t>figcaption</a:t>
            </a:r>
            <a:r>
              <a:rPr lang="en-US" dirty="0"/>
              <a:t>&gt;, </a:t>
            </a:r>
            <a:r>
              <a:rPr lang="en-US" dirty="0" smtClean="0"/>
              <a:t>&lt;</a:t>
            </a:r>
            <a:r>
              <a:rPr lang="en-US" dirty="0"/>
              <a:t>figure&gt;, </a:t>
            </a:r>
            <a:r>
              <a:rPr lang="en-US" dirty="0" smtClean="0"/>
              <a:t>&lt;</a:t>
            </a:r>
            <a:r>
              <a:rPr lang="en-US" dirty="0"/>
              <a:t>footer&gt;, </a:t>
            </a:r>
            <a:r>
              <a:rPr lang="en-US" dirty="0" smtClean="0"/>
              <a:t>&lt;</a:t>
            </a:r>
            <a:r>
              <a:rPr lang="en-US" dirty="0"/>
              <a:t>header&gt;, </a:t>
            </a:r>
            <a:r>
              <a:rPr lang="en-US" dirty="0" smtClean="0"/>
              <a:t>&lt;</a:t>
            </a:r>
            <a:r>
              <a:rPr lang="en-US" dirty="0" err="1"/>
              <a:t>hgroup</a:t>
            </a:r>
            <a:r>
              <a:rPr lang="en-US" dirty="0"/>
              <a:t>&gt;, </a:t>
            </a:r>
            <a:r>
              <a:rPr lang="en-US" dirty="0" smtClean="0"/>
              <a:t>&lt;</a:t>
            </a:r>
            <a:r>
              <a:rPr lang="en-US" dirty="0" err="1"/>
              <a:t>nav</a:t>
            </a:r>
            <a:r>
              <a:rPr lang="en-US" dirty="0"/>
              <a:t>&gt;, </a:t>
            </a:r>
            <a:r>
              <a:rPr lang="en-US" dirty="0" smtClean="0"/>
              <a:t>&lt;</a:t>
            </a:r>
            <a:r>
              <a:rPr lang="en-US" dirty="0"/>
              <a:t>section&gt;, </a:t>
            </a:r>
            <a:r>
              <a:rPr lang="en-US" dirty="0" smtClean="0"/>
              <a:t>&lt;</a:t>
            </a:r>
            <a:r>
              <a:rPr lang="en-US" dirty="0"/>
              <a:t>details&gt;, </a:t>
            </a:r>
            <a:r>
              <a:rPr lang="en-US" dirty="0" smtClean="0"/>
              <a:t>&lt;</a:t>
            </a:r>
            <a:r>
              <a:rPr lang="en-US" dirty="0"/>
              <a:t>summary&gt;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0"/>
            <a:ext cx="8534400" cy="1507067"/>
          </a:xfrm>
        </p:spPr>
        <p:txBody>
          <a:bodyPr/>
          <a:lstStyle/>
          <a:p>
            <a:r>
              <a:rPr lang="en-US" u="sng" dirty="0" smtClean="0"/>
              <a:t>HTML5 Semantics</a:t>
            </a:r>
            <a:br>
              <a:rPr lang="en-US" u="sng" dirty="0" smtClean="0"/>
            </a:br>
            <a:r>
              <a:rPr lang="en-US" sz="1100" u="sng" dirty="0" smtClean="0">
                <a:hlinkClick r:id="rId3" action="ppaction://hlinkfile"/>
              </a:rPr>
              <a:t>example\semantics-page.html</a:t>
            </a:r>
            <a:endParaRPr lang="en-US" sz="11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57463" y="1235462"/>
            <a:ext cx="4829349" cy="542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&lt;!DOCTYPE html&gt;</a:t>
            </a:r>
          </a:p>
          <a:p>
            <a:r>
              <a:rPr lang="en-US" sz="1050" dirty="0"/>
              <a:t>&lt;html </a:t>
            </a:r>
            <a:r>
              <a:rPr lang="en-US" sz="1050" dirty="0" err="1"/>
              <a:t>lang</a:t>
            </a:r>
            <a:r>
              <a:rPr lang="en-US" sz="1050" dirty="0"/>
              <a:t>="en"&gt;</a:t>
            </a:r>
          </a:p>
          <a:p>
            <a:r>
              <a:rPr lang="en-US" sz="1050" dirty="0"/>
              <a:t>&lt;head&gt;</a:t>
            </a:r>
          </a:p>
          <a:p>
            <a:r>
              <a:rPr lang="en-US" sz="1050" dirty="0"/>
              <a:t>  &lt;meta charset="utf-8"&gt;</a:t>
            </a:r>
          </a:p>
          <a:p>
            <a:r>
              <a:rPr lang="en-US" sz="1050" dirty="0"/>
              <a:t>  &lt;link </a:t>
            </a:r>
            <a:r>
              <a:rPr lang="en-US" sz="1050" dirty="0" err="1"/>
              <a:t>rel</a:t>
            </a:r>
            <a:r>
              <a:rPr lang="en-US" sz="1050" dirty="0"/>
              <a:t>="</a:t>
            </a:r>
            <a:r>
              <a:rPr lang="en-US" sz="1050" dirty="0" err="1"/>
              <a:t>stylesheet</a:t>
            </a:r>
            <a:r>
              <a:rPr lang="en-US" sz="1050" dirty="0"/>
              <a:t>" </a:t>
            </a:r>
            <a:r>
              <a:rPr lang="en-US" sz="1050" dirty="0" err="1"/>
              <a:t>href</a:t>
            </a:r>
            <a:r>
              <a:rPr lang="en-US" sz="1050" dirty="0"/>
              <a:t>="style.css"&gt;</a:t>
            </a:r>
          </a:p>
          <a:p>
            <a:r>
              <a:rPr lang="en-US" sz="1050" dirty="0"/>
              <a:t>&lt;/head&gt;</a:t>
            </a:r>
          </a:p>
          <a:p>
            <a:r>
              <a:rPr lang="en-US" sz="1050" dirty="0"/>
              <a:t>&lt;body&gt;</a:t>
            </a:r>
          </a:p>
          <a:p>
            <a:endParaRPr lang="en-US" sz="1050" dirty="0"/>
          </a:p>
          <a:p>
            <a:r>
              <a:rPr lang="en-US" sz="1050" dirty="0"/>
              <a:t>&lt;article&gt;</a:t>
            </a:r>
          </a:p>
          <a:p>
            <a:r>
              <a:rPr lang="en-US" sz="1050" dirty="0"/>
              <a:t>  &lt;header&gt;</a:t>
            </a:r>
          </a:p>
          <a:p>
            <a:r>
              <a:rPr lang="en-US" sz="1050" dirty="0"/>
              <a:t>    &lt;</a:t>
            </a:r>
            <a:r>
              <a:rPr lang="en-US" sz="1050" dirty="0" err="1"/>
              <a:t>hgroup</a:t>
            </a:r>
            <a:r>
              <a:rPr lang="en-US" sz="1050" dirty="0"/>
              <a:t>&gt;</a:t>
            </a:r>
          </a:p>
          <a:p>
            <a:r>
              <a:rPr lang="en-US" sz="1050" dirty="0"/>
              <a:t>      &lt;h1&gt;&lt;/h1&gt;</a:t>
            </a:r>
          </a:p>
          <a:p>
            <a:r>
              <a:rPr lang="en-US" sz="1050" dirty="0"/>
              <a:t>      &lt;h2&gt;&lt;/h2&gt;</a:t>
            </a:r>
          </a:p>
          <a:p>
            <a:r>
              <a:rPr lang="en-US" sz="1050" dirty="0"/>
              <a:t>    &lt;/</a:t>
            </a:r>
            <a:r>
              <a:rPr lang="en-US" sz="1050" dirty="0" err="1"/>
              <a:t>hgroup</a:t>
            </a:r>
            <a:r>
              <a:rPr lang="en-US" sz="1050" dirty="0"/>
              <a:t>&gt;</a:t>
            </a:r>
          </a:p>
          <a:p>
            <a:r>
              <a:rPr lang="en-US" sz="1050" dirty="0"/>
              <a:t>    &lt;p class="Byline"&gt;&lt;/p&gt;</a:t>
            </a:r>
          </a:p>
          <a:p>
            <a:r>
              <a:rPr lang="en-US" sz="1050" dirty="0"/>
              <a:t>  &lt;/header&gt;</a:t>
            </a:r>
          </a:p>
          <a:p>
            <a:endParaRPr lang="en-US" sz="1050" dirty="0"/>
          </a:p>
          <a:p>
            <a:r>
              <a:rPr lang="en-US" sz="1050" dirty="0"/>
              <a:t>&lt;figure class="</a:t>
            </a:r>
            <a:r>
              <a:rPr lang="en-US" sz="1050" dirty="0" err="1"/>
              <a:t>FloatFigure</a:t>
            </a:r>
            <a:r>
              <a:rPr lang="en-US" sz="1050" dirty="0"/>
              <a:t>"&gt;</a:t>
            </a:r>
          </a:p>
          <a:p>
            <a:r>
              <a:rPr lang="en-US" sz="1050" dirty="0"/>
              <a:t>   &lt;</a:t>
            </a:r>
            <a:r>
              <a:rPr lang="en-US" sz="1050" dirty="0" err="1"/>
              <a:t>img</a:t>
            </a:r>
            <a:r>
              <a:rPr lang="en-US" sz="1050" dirty="0"/>
              <a:t> </a:t>
            </a:r>
            <a:r>
              <a:rPr lang="en-US" sz="1050" dirty="0" err="1"/>
              <a:t>src</a:t>
            </a:r>
            <a:r>
              <a:rPr lang="en-US" sz="1050" dirty="0"/>
              <a:t>="image.jpg" alt="My Image"&gt;</a:t>
            </a:r>
          </a:p>
          <a:p>
            <a:r>
              <a:rPr lang="en-US" sz="1050" dirty="0"/>
              <a:t>   &lt;</a:t>
            </a:r>
            <a:r>
              <a:rPr lang="en-US" sz="1050" dirty="0" err="1"/>
              <a:t>figcaption</a:t>
            </a:r>
            <a:r>
              <a:rPr lang="en-US" sz="1050" dirty="0"/>
              <a:t>&gt;&lt;/</a:t>
            </a:r>
            <a:r>
              <a:rPr lang="en-US" sz="1050" dirty="0" err="1"/>
              <a:t>figcaption</a:t>
            </a:r>
            <a:r>
              <a:rPr lang="en-US" sz="1050" dirty="0"/>
              <a:t>&gt;</a:t>
            </a:r>
          </a:p>
          <a:p>
            <a:r>
              <a:rPr lang="en-US" sz="1050" dirty="0"/>
              <a:t>&lt;/figure&gt;</a:t>
            </a:r>
          </a:p>
          <a:p>
            <a:endParaRPr lang="en-US" sz="1050" dirty="0"/>
          </a:p>
          <a:p>
            <a:r>
              <a:rPr lang="en-US" sz="1050" dirty="0"/>
              <a:t>&lt;aside class="</a:t>
            </a:r>
            <a:r>
              <a:rPr lang="en-US" sz="1050" dirty="0" err="1"/>
              <a:t>PullQuote</a:t>
            </a:r>
            <a:r>
              <a:rPr lang="en-US" sz="1050" dirty="0"/>
              <a:t>"&gt;</a:t>
            </a:r>
          </a:p>
          <a:p>
            <a:r>
              <a:rPr lang="en-US" sz="1050" dirty="0"/>
              <a:t>&lt;</a:t>
            </a:r>
            <a:r>
              <a:rPr lang="en-US" sz="1050" dirty="0" err="1"/>
              <a:t>img</a:t>
            </a:r>
            <a:r>
              <a:rPr lang="en-US" sz="1050" dirty="0"/>
              <a:t> </a:t>
            </a:r>
            <a:r>
              <a:rPr lang="en-US" sz="1050" dirty="0" err="1"/>
              <a:t>src</a:t>
            </a:r>
            <a:r>
              <a:rPr lang="en-US" sz="1050" dirty="0"/>
              <a:t>="image.png" alt="Another My Image"&gt;</a:t>
            </a:r>
          </a:p>
          <a:p>
            <a:r>
              <a:rPr lang="en-US" sz="1050" dirty="0"/>
              <a:t>&lt;/aside&gt;</a:t>
            </a:r>
          </a:p>
          <a:p>
            <a:endParaRPr lang="en-US" sz="1050" dirty="0"/>
          </a:p>
          <a:p>
            <a:r>
              <a:rPr lang="en-US" sz="1050" dirty="0"/>
              <a:t>&lt;/article&gt;</a:t>
            </a:r>
          </a:p>
          <a:p>
            <a:endParaRPr lang="en-US" sz="1050" dirty="0"/>
          </a:p>
          <a:p>
            <a:r>
              <a:rPr lang="en-US" sz="1050" dirty="0"/>
              <a:t>&lt;footer&gt;</a:t>
            </a:r>
          </a:p>
          <a:p>
            <a:r>
              <a:rPr lang="en-US" sz="1050" dirty="0"/>
              <a:t>&lt;p&gt;Copyright © 2013&lt;/p&gt;</a:t>
            </a:r>
          </a:p>
          <a:p>
            <a:r>
              <a:rPr lang="en-US" sz="1050" dirty="0"/>
              <a:t>&lt;/footer&gt;</a:t>
            </a:r>
          </a:p>
          <a:p>
            <a:r>
              <a:rPr lang="en-US" sz="1050" dirty="0"/>
              <a:t>&lt;/body&gt;</a:t>
            </a:r>
          </a:p>
          <a:p>
            <a:r>
              <a:rPr lang="en-US" sz="105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806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368005"/>
            <a:ext cx="8534400" cy="1507067"/>
          </a:xfrm>
        </p:spPr>
        <p:txBody>
          <a:bodyPr>
            <a:normAutofit/>
          </a:bodyPr>
          <a:lstStyle/>
          <a:p>
            <a:r>
              <a:rPr lang="en-US" u="sng" dirty="0" smtClean="0"/>
              <a:t>HTML 5 FORM </a:t>
            </a:r>
            <a:r>
              <a:rPr lang="en-US" u="sng" dirty="0" smtClean="0"/>
              <a:t>Validations</a:t>
            </a:r>
            <a:br>
              <a:rPr lang="en-US" u="sng" dirty="0" smtClean="0"/>
            </a:br>
            <a:r>
              <a:rPr lang="en-US" sz="1200" u="sng" dirty="0" smtClean="0">
                <a:hlinkClick r:id="rId2" action="ppaction://hlinkfile"/>
              </a:rPr>
              <a:t>example\form-validation.html</a:t>
            </a:r>
            <a:endParaRPr lang="en-US" sz="12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7463" y="2414340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Placeholders</a:t>
            </a:r>
          </a:p>
          <a:p>
            <a:pPr lvl="1"/>
            <a:r>
              <a:rPr lang="en-US" dirty="0" smtClean="0"/>
              <a:t>Aka…Watermark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err="1"/>
              <a:t>Novalidate</a:t>
            </a:r>
            <a:endParaRPr lang="en-US" dirty="0"/>
          </a:p>
          <a:p>
            <a:pPr lvl="1"/>
            <a:r>
              <a:rPr lang="en-US" dirty="0" err="1" smtClean="0"/>
              <a:t>Formnovalidate</a:t>
            </a:r>
            <a:endParaRPr lang="en-US" dirty="0" smtClean="0"/>
          </a:p>
          <a:p>
            <a:pPr lvl="1"/>
            <a:r>
              <a:rPr lang="en-US" dirty="0" smtClean="0"/>
              <a:t>Required and Optional</a:t>
            </a:r>
          </a:p>
          <a:p>
            <a:pPr lvl="1"/>
            <a:r>
              <a:rPr lang="en-US" dirty="0" smtClean="0"/>
              <a:t>Valid and Invalid</a:t>
            </a:r>
          </a:p>
          <a:p>
            <a:pPr lvl="1"/>
            <a:r>
              <a:rPr lang="en-US" dirty="0" smtClean="0"/>
              <a:t>In-range and Out-of-Range</a:t>
            </a:r>
          </a:p>
          <a:p>
            <a:pPr lvl="1"/>
            <a:r>
              <a:rPr lang="en-US" dirty="0" smtClean="0"/>
              <a:t>Custom Validations (</a:t>
            </a:r>
            <a:r>
              <a:rPr lang="en-US" dirty="0" err="1" smtClean="0"/>
              <a:t>javascript</a:t>
            </a:r>
            <a:r>
              <a:rPr lang="en-US" dirty="0" smtClean="0"/>
              <a:t> aided)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43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368005"/>
            <a:ext cx="8534400" cy="1507067"/>
          </a:xfrm>
        </p:spPr>
        <p:txBody>
          <a:bodyPr/>
          <a:lstStyle/>
          <a:p>
            <a:r>
              <a:rPr lang="en-US" u="sng" dirty="0" smtClean="0"/>
              <a:t>HTML 5 EDITABLE CONTENT</a:t>
            </a:r>
            <a:br>
              <a:rPr lang="en-US" u="sng" dirty="0" smtClean="0"/>
            </a:br>
            <a:r>
              <a:rPr lang="en-US" sz="1050" u="sng" dirty="0" smtClean="0">
                <a:hlinkClick r:id="rId2" action="ppaction://hlinkfile"/>
              </a:rPr>
              <a:t>example\editable.html</a:t>
            </a:r>
            <a:endParaRPr lang="en-US" sz="105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7463" y="1808429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In line html editable content</a:t>
            </a:r>
          </a:p>
          <a:p>
            <a:r>
              <a:rPr lang="en-US" dirty="0" smtClean="0"/>
              <a:t>Similar to wiki</a:t>
            </a:r>
          </a:p>
          <a:p>
            <a:r>
              <a:rPr lang="en-US" dirty="0" err="1" smtClean="0"/>
              <a:t>contentEditable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Used on &lt;div&gt;</a:t>
            </a:r>
          </a:p>
          <a:p>
            <a:r>
              <a:rPr lang="en-US" dirty="0" err="1" smtClean="0"/>
              <a:t>designMode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Used for entire page and/or </a:t>
            </a:r>
            <a:r>
              <a:rPr lang="en-US" dirty="0" err="1" smtClean="0"/>
              <a:t>iframe</a:t>
            </a:r>
            <a:endParaRPr lang="en-US" dirty="0" smtClean="0"/>
          </a:p>
          <a:p>
            <a:pPr lvl="1"/>
            <a:r>
              <a:rPr lang="en-US" dirty="0" smtClean="0"/>
              <a:t>Typical toggled during </a:t>
            </a:r>
            <a:r>
              <a:rPr lang="en-US" dirty="0" err="1" smtClean="0"/>
              <a:t>javascript</a:t>
            </a:r>
            <a:r>
              <a:rPr lang="en-US" dirty="0" smtClean="0"/>
              <a:t> call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1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63" y="368005"/>
            <a:ext cx="8534400" cy="1507067"/>
          </a:xfrm>
        </p:spPr>
        <p:txBody>
          <a:bodyPr/>
          <a:lstStyle/>
          <a:p>
            <a:r>
              <a:rPr lang="en-US" u="sng" dirty="0" smtClean="0"/>
              <a:t>HTML 5 AUDIO</a:t>
            </a:r>
            <a:br>
              <a:rPr lang="en-US" u="sng" dirty="0" smtClean="0"/>
            </a:br>
            <a:r>
              <a:rPr lang="en-US" sz="1050" u="sng" dirty="0" smtClean="0">
                <a:hlinkClick r:id="rId2" action="ppaction://hlinkfile"/>
              </a:rPr>
              <a:t>example\audio.html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sz="105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7463" y="1808429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HTML 5 Audio tag</a:t>
            </a:r>
          </a:p>
          <a:p>
            <a:r>
              <a:rPr lang="en-US" dirty="0" smtClean="0"/>
              <a:t>Formats are based on browser support</a:t>
            </a:r>
          </a:p>
          <a:p>
            <a:pPr lvl="1"/>
            <a:r>
              <a:rPr lang="en-US" dirty="0" smtClean="0"/>
              <a:t>Example: Firefox does not support mp3</a:t>
            </a:r>
          </a:p>
          <a:p>
            <a:pPr lvl="1"/>
            <a:r>
              <a:rPr lang="en-US" dirty="0" smtClean="0"/>
              <a:t>To help use &lt;audio controls&gt; and group multiple formats</a:t>
            </a:r>
          </a:p>
          <a:p>
            <a:r>
              <a:rPr lang="en-US" dirty="0" smtClean="0"/>
              <a:t>&lt;audio&gt;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=“whatev.mp3”)</a:t>
            </a:r>
          </a:p>
          <a:p>
            <a:pPr lvl="1"/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Preload</a:t>
            </a:r>
          </a:p>
          <a:p>
            <a:pPr lvl="1"/>
            <a:r>
              <a:rPr lang="en-US" dirty="0" err="1" smtClean="0"/>
              <a:t>Autostart</a:t>
            </a:r>
            <a:endParaRPr lang="en-US" dirty="0" smtClean="0"/>
          </a:p>
          <a:p>
            <a:pPr lvl="1"/>
            <a:r>
              <a:rPr lang="en-US" dirty="0" smtClean="0"/>
              <a:t>loop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5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1032</TotalTime>
  <Words>554</Words>
  <Application>Microsoft Office PowerPoint</Application>
  <PresentationFormat>Custom</PresentationFormat>
  <Paragraphs>130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HTML 5</vt:lpstr>
      <vt:lpstr>HTML 5 Community</vt:lpstr>
      <vt:lpstr>HTML 5 Acceptance</vt:lpstr>
      <vt:lpstr>HTML 5 Basics example\index.html</vt:lpstr>
      <vt:lpstr>HTML5 Semantics</vt:lpstr>
      <vt:lpstr>HTML5 Semantics example\semantics-page.html</vt:lpstr>
      <vt:lpstr>HTML 5 FORM Validations example\form-validation.html</vt:lpstr>
      <vt:lpstr>HTML 5 EDITABLE CONTENT example\editable.html</vt:lpstr>
      <vt:lpstr>HTML 5 AUDIO example\audio.html </vt:lpstr>
      <vt:lpstr>HTML 5 VIDEO example\video.html  </vt:lpstr>
      <vt:lpstr>HTML 5 Canvas example\canvas.html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Ian Hamilton</dc:creator>
  <cp:lastModifiedBy>Ian Hamilton</cp:lastModifiedBy>
  <cp:revision>68</cp:revision>
  <dcterms:created xsi:type="dcterms:W3CDTF">2013-02-08T15:13:22Z</dcterms:created>
  <dcterms:modified xsi:type="dcterms:W3CDTF">2013-02-11T15:11:33Z</dcterms:modified>
</cp:coreProperties>
</file>