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78" r:id="rId4"/>
    <p:sldId id="279" r:id="rId5"/>
    <p:sldId id="280" r:id="rId6"/>
    <p:sldId id="281" r:id="rId7"/>
    <p:sldId id="257" r:id="rId8"/>
    <p:sldId id="275" r:id="rId9"/>
    <p:sldId id="259" r:id="rId10"/>
    <p:sldId id="276" r:id="rId11"/>
    <p:sldId id="258" r:id="rId12"/>
    <p:sldId id="277" r:id="rId13"/>
    <p:sldId id="271" r:id="rId14"/>
    <p:sldId id="267" r:id="rId15"/>
    <p:sldId id="268" r:id="rId16"/>
    <p:sldId id="269" r:id="rId17"/>
    <p:sldId id="283" r:id="rId18"/>
    <p:sldId id="272" r:id="rId19"/>
    <p:sldId id="262" r:id="rId20"/>
    <p:sldId id="265" r:id="rId21"/>
    <p:sldId id="284" r:id="rId22"/>
    <p:sldId id="274" r:id="rId23"/>
    <p:sldId id="264" r:id="rId24"/>
    <p:sldId id="266" r:id="rId25"/>
    <p:sldId id="273" r:id="rId26"/>
    <p:sldId id="263"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44" autoAdjust="0"/>
    <p:restoredTop sz="94660"/>
  </p:normalViewPr>
  <p:slideViewPr>
    <p:cSldViewPr snapToGrid="0">
      <p:cViewPr varScale="1">
        <p:scale>
          <a:sx n="70" d="100"/>
          <a:sy n="70" d="100"/>
        </p:scale>
        <p:origin x="78" y="3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295544-0D20-4229-A153-128F45A8B58E}"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8A3EB83F-6EE9-424D-8923-A8991045A53E}">
      <dgm:prSet phldrT="[Text]"/>
      <dgm:spPr/>
      <dgm:t>
        <a:bodyPr/>
        <a:lstStyle/>
        <a:p>
          <a:r>
            <a:rPr lang="en-US" dirty="0" smtClean="0"/>
            <a:t>Process Data</a:t>
          </a:r>
          <a:endParaRPr lang="en-US" dirty="0"/>
        </a:p>
      </dgm:t>
    </dgm:pt>
    <dgm:pt modelId="{CEE7CD13-2752-4F78-8BA8-454AEAA44259}" type="parTrans" cxnId="{B64B0A12-10D1-462E-B175-D8D4C1582BCA}">
      <dgm:prSet/>
      <dgm:spPr/>
      <dgm:t>
        <a:bodyPr/>
        <a:lstStyle/>
        <a:p>
          <a:endParaRPr lang="en-US"/>
        </a:p>
      </dgm:t>
    </dgm:pt>
    <dgm:pt modelId="{0DC140F9-A9C1-4694-B6A1-A4905C7C1245}" type="sibTrans" cxnId="{B64B0A12-10D1-462E-B175-D8D4C1582BCA}">
      <dgm:prSet/>
      <dgm:spPr/>
      <dgm:t>
        <a:bodyPr/>
        <a:lstStyle/>
        <a:p>
          <a:endParaRPr lang="en-US"/>
        </a:p>
      </dgm:t>
    </dgm:pt>
    <dgm:pt modelId="{5E807E5D-858F-485C-93D3-2CA219B37D37}">
      <dgm:prSet phldrT="[Text]"/>
      <dgm:spPr/>
      <dgm:t>
        <a:bodyPr/>
        <a:lstStyle/>
        <a:p>
          <a:r>
            <a:rPr lang="en-US" dirty="0" smtClean="0"/>
            <a:t>Compare Times</a:t>
          </a:r>
          <a:endParaRPr lang="en-US" dirty="0"/>
        </a:p>
      </dgm:t>
    </dgm:pt>
    <dgm:pt modelId="{32D85B09-F5E0-49B3-9DFB-FD439688F567}" type="parTrans" cxnId="{4D19FD30-8583-4281-AC9E-CBADC7144164}">
      <dgm:prSet/>
      <dgm:spPr/>
      <dgm:t>
        <a:bodyPr/>
        <a:lstStyle/>
        <a:p>
          <a:endParaRPr lang="en-US"/>
        </a:p>
      </dgm:t>
    </dgm:pt>
    <dgm:pt modelId="{B3D63858-7DC0-4E65-918D-7F365E715B9F}" type="sibTrans" cxnId="{4D19FD30-8583-4281-AC9E-CBADC7144164}">
      <dgm:prSet/>
      <dgm:spPr/>
      <dgm:t>
        <a:bodyPr/>
        <a:lstStyle/>
        <a:p>
          <a:endParaRPr lang="en-US"/>
        </a:p>
      </dgm:t>
    </dgm:pt>
    <dgm:pt modelId="{D8B33D73-70BE-4CF3-BDAE-6D5CF83ABE30}">
      <dgm:prSet phldrT="[Text]"/>
      <dgm:spPr/>
      <dgm:t>
        <a:bodyPr/>
        <a:lstStyle/>
        <a:p>
          <a:r>
            <a:rPr lang="en-US" dirty="0" smtClean="0"/>
            <a:t>Sort data by the hour it was collected</a:t>
          </a:r>
          <a:endParaRPr lang="en-US" dirty="0"/>
        </a:p>
      </dgm:t>
    </dgm:pt>
    <dgm:pt modelId="{63DEE733-2D1A-4CF9-A5B7-B6A0BD5E00E9}" type="parTrans" cxnId="{24DBFF3D-A927-4A64-9F0F-BC6563D8DE78}">
      <dgm:prSet/>
      <dgm:spPr/>
      <dgm:t>
        <a:bodyPr/>
        <a:lstStyle/>
        <a:p>
          <a:endParaRPr lang="en-US"/>
        </a:p>
      </dgm:t>
    </dgm:pt>
    <dgm:pt modelId="{83D50E95-C59C-4153-8C2F-FB3555DFA3A2}" type="sibTrans" cxnId="{24DBFF3D-A927-4A64-9F0F-BC6563D8DE78}">
      <dgm:prSet/>
      <dgm:spPr/>
      <dgm:t>
        <a:bodyPr/>
        <a:lstStyle/>
        <a:p>
          <a:endParaRPr lang="en-US"/>
        </a:p>
      </dgm:t>
    </dgm:pt>
    <dgm:pt modelId="{513FAADA-5489-46B9-A358-44962FC774E2}">
      <dgm:prSet phldrT="[Text]"/>
      <dgm:spPr/>
      <dgm:t>
        <a:bodyPr/>
        <a:lstStyle/>
        <a:p>
          <a:r>
            <a:rPr lang="en-US" dirty="0" smtClean="0"/>
            <a:t>Compare Locations</a:t>
          </a:r>
          <a:endParaRPr lang="en-US" dirty="0"/>
        </a:p>
      </dgm:t>
    </dgm:pt>
    <dgm:pt modelId="{2EC87C47-B36A-449A-9B92-A5F35FA67598}" type="parTrans" cxnId="{89302608-AA5E-4A77-B9E9-E2B405396E97}">
      <dgm:prSet/>
      <dgm:spPr/>
      <dgm:t>
        <a:bodyPr/>
        <a:lstStyle/>
        <a:p>
          <a:endParaRPr lang="en-US"/>
        </a:p>
      </dgm:t>
    </dgm:pt>
    <dgm:pt modelId="{006B6681-1D01-4724-A8B5-EE7EAAED797B}" type="sibTrans" cxnId="{89302608-AA5E-4A77-B9E9-E2B405396E97}">
      <dgm:prSet/>
      <dgm:spPr/>
      <dgm:t>
        <a:bodyPr/>
        <a:lstStyle/>
        <a:p>
          <a:endParaRPr lang="en-US"/>
        </a:p>
      </dgm:t>
    </dgm:pt>
    <dgm:pt modelId="{5E19D8C5-9EBD-4308-BF74-88501C7405BA}">
      <dgm:prSet phldrT="[Text]"/>
      <dgm:spPr/>
      <dgm:t>
        <a:bodyPr/>
        <a:lstStyle/>
        <a:p>
          <a:r>
            <a:rPr lang="en-US" dirty="0" smtClean="0"/>
            <a:t>Find any data at the same</a:t>
          </a:r>
          <a:endParaRPr lang="en-US" dirty="0"/>
        </a:p>
      </dgm:t>
    </dgm:pt>
    <dgm:pt modelId="{069371A5-20CB-4096-9396-4D1EE5EA616A}" type="parTrans" cxnId="{6484F48E-6705-41A2-A896-C85D2CC10D13}">
      <dgm:prSet/>
      <dgm:spPr/>
      <dgm:t>
        <a:bodyPr/>
        <a:lstStyle/>
        <a:p>
          <a:endParaRPr lang="en-US"/>
        </a:p>
      </dgm:t>
    </dgm:pt>
    <dgm:pt modelId="{2A7E5E44-1C5A-4EFF-825A-E60D4E07D06C}" type="sibTrans" cxnId="{6484F48E-6705-41A2-A896-C85D2CC10D13}">
      <dgm:prSet/>
      <dgm:spPr/>
      <dgm:t>
        <a:bodyPr/>
        <a:lstStyle/>
        <a:p>
          <a:endParaRPr lang="en-US"/>
        </a:p>
      </dgm:t>
    </dgm:pt>
    <dgm:pt modelId="{6795CB83-06AB-4C3E-B307-CDAA113632AC}">
      <dgm:prSet phldrT="[Text]"/>
      <dgm:spPr/>
      <dgm:t>
        <a:bodyPr/>
        <a:lstStyle/>
        <a:p>
          <a:r>
            <a:rPr lang="en-US" dirty="0" smtClean="0"/>
            <a:t>Calculate GPS coordinates from final location and </a:t>
          </a:r>
          <a:r>
            <a:rPr lang="en-US" dirty="0" err="1" smtClean="0"/>
            <a:t>Lat</a:t>
          </a:r>
          <a:r>
            <a:rPr lang="en-US" dirty="0" smtClean="0"/>
            <a:t>/Long delta</a:t>
          </a:r>
          <a:endParaRPr lang="en-US" dirty="0"/>
        </a:p>
      </dgm:t>
    </dgm:pt>
    <dgm:pt modelId="{5E659F22-FD71-48D3-AC11-1743D5FF5BDA}" type="sibTrans" cxnId="{DBAD6809-825D-464F-91CD-5B769C45540F}">
      <dgm:prSet/>
      <dgm:spPr/>
      <dgm:t>
        <a:bodyPr/>
        <a:lstStyle/>
        <a:p>
          <a:endParaRPr lang="en-US"/>
        </a:p>
      </dgm:t>
    </dgm:pt>
    <dgm:pt modelId="{944E93B7-2BCE-43DA-AE3D-DA4F642C6AB6}" type="parTrans" cxnId="{DBAD6809-825D-464F-91CD-5B769C45540F}">
      <dgm:prSet/>
      <dgm:spPr/>
      <dgm:t>
        <a:bodyPr/>
        <a:lstStyle/>
        <a:p>
          <a:endParaRPr lang="en-US"/>
        </a:p>
      </dgm:t>
    </dgm:pt>
    <dgm:pt modelId="{97F6295E-0634-4690-B3FE-F44129C45F36}">
      <dgm:prSet phldrT="[Text]"/>
      <dgm:spPr/>
      <dgm:t>
        <a:bodyPr/>
        <a:lstStyle/>
        <a:p>
          <a:r>
            <a:rPr lang="en-US" dirty="0" smtClean="0"/>
            <a:t>Use online tool to display geolocations at suspicious points</a:t>
          </a:r>
          <a:endParaRPr lang="en-US" dirty="0"/>
        </a:p>
      </dgm:t>
    </dgm:pt>
    <dgm:pt modelId="{C82F1BE3-1331-4383-A844-82B7F6A83D0B}" type="parTrans" cxnId="{55C2795C-3CC6-498D-83EC-A357C3A0D98D}">
      <dgm:prSet/>
      <dgm:spPr/>
      <dgm:t>
        <a:bodyPr/>
        <a:lstStyle/>
        <a:p>
          <a:endParaRPr lang="en-US"/>
        </a:p>
      </dgm:t>
    </dgm:pt>
    <dgm:pt modelId="{32040FE1-9D98-4F5A-B4A8-5267AE65E82E}" type="sibTrans" cxnId="{55C2795C-3CC6-498D-83EC-A357C3A0D98D}">
      <dgm:prSet/>
      <dgm:spPr/>
      <dgm:t>
        <a:bodyPr/>
        <a:lstStyle/>
        <a:p>
          <a:endParaRPr lang="en-US"/>
        </a:p>
      </dgm:t>
    </dgm:pt>
    <dgm:pt modelId="{BA4DF10F-BAB9-4EA0-B113-A5F8011810FE}">
      <dgm:prSet phldrT="[Text]"/>
      <dgm:spPr/>
      <dgm:t>
        <a:bodyPr/>
        <a:lstStyle/>
        <a:p>
          <a:r>
            <a:rPr lang="en-US" dirty="0" smtClean="0"/>
            <a:t>Display Paths</a:t>
          </a:r>
          <a:endParaRPr lang="en-US" dirty="0"/>
        </a:p>
      </dgm:t>
    </dgm:pt>
    <dgm:pt modelId="{6327A1B7-70B7-4140-89BD-DCBF3966EA8E}" type="parTrans" cxnId="{637B023B-BF97-40F3-91ED-91AE59DF0568}">
      <dgm:prSet/>
      <dgm:spPr/>
      <dgm:t>
        <a:bodyPr/>
        <a:lstStyle/>
        <a:p>
          <a:endParaRPr lang="en-US"/>
        </a:p>
      </dgm:t>
    </dgm:pt>
    <dgm:pt modelId="{4D0B0B66-0E6D-420D-97F4-44B19E471629}" type="sibTrans" cxnId="{637B023B-BF97-40F3-91ED-91AE59DF0568}">
      <dgm:prSet/>
      <dgm:spPr/>
      <dgm:t>
        <a:bodyPr/>
        <a:lstStyle/>
        <a:p>
          <a:endParaRPr lang="en-US"/>
        </a:p>
      </dgm:t>
    </dgm:pt>
    <dgm:pt modelId="{1F7E644D-9170-43F0-8C5B-A9CF3986A524}" type="pres">
      <dgm:prSet presAssocID="{45295544-0D20-4229-A153-128F45A8B58E}" presName="linearFlow" presStyleCnt="0">
        <dgm:presLayoutVars>
          <dgm:dir/>
          <dgm:animLvl val="lvl"/>
          <dgm:resizeHandles val="exact"/>
        </dgm:presLayoutVars>
      </dgm:prSet>
      <dgm:spPr/>
      <dgm:t>
        <a:bodyPr/>
        <a:lstStyle/>
        <a:p>
          <a:endParaRPr lang="en-US"/>
        </a:p>
      </dgm:t>
    </dgm:pt>
    <dgm:pt modelId="{09C3E3CE-AAA5-43F4-98ED-917EF3B89204}" type="pres">
      <dgm:prSet presAssocID="{8A3EB83F-6EE9-424D-8923-A8991045A53E}" presName="composite" presStyleCnt="0"/>
      <dgm:spPr/>
    </dgm:pt>
    <dgm:pt modelId="{897057DF-4A5A-4171-A3A2-121F4239636A}" type="pres">
      <dgm:prSet presAssocID="{8A3EB83F-6EE9-424D-8923-A8991045A53E}" presName="parTx" presStyleLbl="node1" presStyleIdx="0" presStyleCnt="4">
        <dgm:presLayoutVars>
          <dgm:chMax val="0"/>
          <dgm:chPref val="0"/>
          <dgm:bulletEnabled val="1"/>
        </dgm:presLayoutVars>
      </dgm:prSet>
      <dgm:spPr/>
      <dgm:t>
        <a:bodyPr/>
        <a:lstStyle/>
        <a:p>
          <a:endParaRPr lang="en-US"/>
        </a:p>
      </dgm:t>
    </dgm:pt>
    <dgm:pt modelId="{F346B117-C29C-4806-A377-2DE2D2546881}" type="pres">
      <dgm:prSet presAssocID="{8A3EB83F-6EE9-424D-8923-A8991045A53E}" presName="parSh" presStyleLbl="node1" presStyleIdx="0" presStyleCnt="4"/>
      <dgm:spPr/>
      <dgm:t>
        <a:bodyPr/>
        <a:lstStyle/>
        <a:p>
          <a:endParaRPr lang="en-US"/>
        </a:p>
      </dgm:t>
    </dgm:pt>
    <dgm:pt modelId="{DB3E874D-C4A6-4DFF-AEB6-6866276431EA}" type="pres">
      <dgm:prSet presAssocID="{8A3EB83F-6EE9-424D-8923-A8991045A53E}" presName="desTx" presStyleLbl="fgAcc1" presStyleIdx="0" presStyleCnt="4">
        <dgm:presLayoutVars>
          <dgm:bulletEnabled val="1"/>
        </dgm:presLayoutVars>
      </dgm:prSet>
      <dgm:spPr/>
      <dgm:t>
        <a:bodyPr/>
        <a:lstStyle/>
        <a:p>
          <a:endParaRPr lang="en-US"/>
        </a:p>
      </dgm:t>
    </dgm:pt>
    <dgm:pt modelId="{2E3C21B9-077C-41A0-9719-2C074C75EE14}" type="pres">
      <dgm:prSet presAssocID="{0DC140F9-A9C1-4694-B6A1-A4905C7C1245}" presName="sibTrans" presStyleLbl="sibTrans2D1" presStyleIdx="0" presStyleCnt="3"/>
      <dgm:spPr/>
      <dgm:t>
        <a:bodyPr/>
        <a:lstStyle/>
        <a:p>
          <a:endParaRPr lang="en-US"/>
        </a:p>
      </dgm:t>
    </dgm:pt>
    <dgm:pt modelId="{36281CDF-670B-45C2-A761-C9799B24415D}" type="pres">
      <dgm:prSet presAssocID="{0DC140F9-A9C1-4694-B6A1-A4905C7C1245}" presName="connTx" presStyleLbl="sibTrans2D1" presStyleIdx="0" presStyleCnt="3"/>
      <dgm:spPr/>
      <dgm:t>
        <a:bodyPr/>
        <a:lstStyle/>
        <a:p>
          <a:endParaRPr lang="en-US"/>
        </a:p>
      </dgm:t>
    </dgm:pt>
    <dgm:pt modelId="{1C561252-8BBE-44E4-B9B1-756FC29DA43F}" type="pres">
      <dgm:prSet presAssocID="{5E807E5D-858F-485C-93D3-2CA219B37D37}" presName="composite" presStyleCnt="0"/>
      <dgm:spPr/>
    </dgm:pt>
    <dgm:pt modelId="{8AE9E217-1FA9-498F-B9EC-98D5ED20C5AB}" type="pres">
      <dgm:prSet presAssocID="{5E807E5D-858F-485C-93D3-2CA219B37D37}" presName="parTx" presStyleLbl="node1" presStyleIdx="0" presStyleCnt="4">
        <dgm:presLayoutVars>
          <dgm:chMax val="0"/>
          <dgm:chPref val="0"/>
          <dgm:bulletEnabled val="1"/>
        </dgm:presLayoutVars>
      </dgm:prSet>
      <dgm:spPr/>
      <dgm:t>
        <a:bodyPr/>
        <a:lstStyle/>
        <a:p>
          <a:endParaRPr lang="en-US"/>
        </a:p>
      </dgm:t>
    </dgm:pt>
    <dgm:pt modelId="{E790169A-885B-4A5D-8D1F-CF7E7F0B026D}" type="pres">
      <dgm:prSet presAssocID="{5E807E5D-858F-485C-93D3-2CA219B37D37}" presName="parSh" presStyleLbl="node1" presStyleIdx="1" presStyleCnt="4"/>
      <dgm:spPr/>
      <dgm:t>
        <a:bodyPr/>
        <a:lstStyle/>
        <a:p>
          <a:endParaRPr lang="en-US"/>
        </a:p>
      </dgm:t>
    </dgm:pt>
    <dgm:pt modelId="{98B39080-9814-4FB1-8242-313D76AE1EE5}" type="pres">
      <dgm:prSet presAssocID="{5E807E5D-858F-485C-93D3-2CA219B37D37}" presName="desTx" presStyleLbl="fgAcc1" presStyleIdx="1" presStyleCnt="4">
        <dgm:presLayoutVars>
          <dgm:bulletEnabled val="1"/>
        </dgm:presLayoutVars>
      </dgm:prSet>
      <dgm:spPr/>
      <dgm:t>
        <a:bodyPr/>
        <a:lstStyle/>
        <a:p>
          <a:endParaRPr lang="en-US"/>
        </a:p>
      </dgm:t>
    </dgm:pt>
    <dgm:pt modelId="{9A57C195-CD2B-44D7-8E4E-E5EC2FC92A0E}" type="pres">
      <dgm:prSet presAssocID="{B3D63858-7DC0-4E65-918D-7F365E715B9F}" presName="sibTrans" presStyleLbl="sibTrans2D1" presStyleIdx="1" presStyleCnt="3"/>
      <dgm:spPr/>
      <dgm:t>
        <a:bodyPr/>
        <a:lstStyle/>
        <a:p>
          <a:endParaRPr lang="en-US"/>
        </a:p>
      </dgm:t>
    </dgm:pt>
    <dgm:pt modelId="{B2233450-7ADA-47DC-B546-330245948961}" type="pres">
      <dgm:prSet presAssocID="{B3D63858-7DC0-4E65-918D-7F365E715B9F}" presName="connTx" presStyleLbl="sibTrans2D1" presStyleIdx="1" presStyleCnt="3"/>
      <dgm:spPr/>
      <dgm:t>
        <a:bodyPr/>
        <a:lstStyle/>
        <a:p>
          <a:endParaRPr lang="en-US"/>
        </a:p>
      </dgm:t>
    </dgm:pt>
    <dgm:pt modelId="{0C8ED16C-BBAC-421E-9E75-153AAD985738}" type="pres">
      <dgm:prSet presAssocID="{513FAADA-5489-46B9-A358-44962FC774E2}" presName="composite" presStyleCnt="0"/>
      <dgm:spPr/>
    </dgm:pt>
    <dgm:pt modelId="{E59CECE1-AA1F-4B41-BFD6-7FD30D459104}" type="pres">
      <dgm:prSet presAssocID="{513FAADA-5489-46B9-A358-44962FC774E2}" presName="parTx" presStyleLbl="node1" presStyleIdx="1" presStyleCnt="4">
        <dgm:presLayoutVars>
          <dgm:chMax val="0"/>
          <dgm:chPref val="0"/>
          <dgm:bulletEnabled val="1"/>
        </dgm:presLayoutVars>
      </dgm:prSet>
      <dgm:spPr/>
      <dgm:t>
        <a:bodyPr/>
        <a:lstStyle/>
        <a:p>
          <a:endParaRPr lang="en-US"/>
        </a:p>
      </dgm:t>
    </dgm:pt>
    <dgm:pt modelId="{4B02B11E-33F8-4317-BEDB-C258D749C0B9}" type="pres">
      <dgm:prSet presAssocID="{513FAADA-5489-46B9-A358-44962FC774E2}" presName="parSh" presStyleLbl="node1" presStyleIdx="2" presStyleCnt="4"/>
      <dgm:spPr/>
      <dgm:t>
        <a:bodyPr/>
        <a:lstStyle/>
        <a:p>
          <a:endParaRPr lang="en-US"/>
        </a:p>
      </dgm:t>
    </dgm:pt>
    <dgm:pt modelId="{4BA35E00-785A-4D49-9ECD-767D2D8AD49D}" type="pres">
      <dgm:prSet presAssocID="{513FAADA-5489-46B9-A358-44962FC774E2}" presName="desTx" presStyleLbl="fgAcc1" presStyleIdx="2" presStyleCnt="4">
        <dgm:presLayoutVars>
          <dgm:bulletEnabled val="1"/>
        </dgm:presLayoutVars>
      </dgm:prSet>
      <dgm:spPr/>
      <dgm:t>
        <a:bodyPr/>
        <a:lstStyle/>
        <a:p>
          <a:endParaRPr lang="en-US"/>
        </a:p>
      </dgm:t>
    </dgm:pt>
    <dgm:pt modelId="{D6B1DD6E-8958-4552-9385-5A96B02BE001}" type="pres">
      <dgm:prSet presAssocID="{006B6681-1D01-4724-A8B5-EE7EAAED797B}" presName="sibTrans" presStyleLbl="sibTrans2D1" presStyleIdx="2" presStyleCnt="3"/>
      <dgm:spPr/>
      <dgm:t>
        <a:bodyPr/>
        <a:lstStyle/>
        <a:p>
          <a:endParaRPr lang="en-US"/>
        </a:p>
      </dgm:t>
    </dgm:pt>
    <dgm:pt modelId="{EEE489C0-1960-4A77-826C-40ABDC8F27EB}" type="pres">
      <dgm:prSet presAssocID="{006B6681-1D01-4724-A8B5-EE7EAAED797B}" presName="connTx" presStyleLbl="sibTrans2D1" presStyleIdx="2" presStyleCnt="3"/>
      <dgm:spPr/>
      <dgm:t>
        <a:bodyPr/>
        <a:lstStyle/>
        <a:p>
          <a:endParaRPr lang="en-US"/>
        </a:p>
      </dgm:t>
    </dgm:pt>
    <dgm:pt modelId="{C1D8B4BD-BAC9-4154-991F-DBF1C6BC9981}" type="pres">
      <dgm:prSet presAssocID="{BA4DF10F-BAB9-4EA0-B113-A5F8011810FE}" presName="composite" presStyleCnt="0"/>
      <dgm:spPr/>
    </dgm:pt>
    <dgm:pt modelId="{D3BCF727-E1E9-4FE1-AF1C-4F4F0FAFA795}" type="pres">
      <dgm:prSet presAssocID="{BA4DF10F-BAB9-4EA0-B113-A5F8011810FE}" presName="parTx" presStyleLbl="node1" presStyleIdx="2" presStyleCnt="4">
        <dgm:presLayoutVars>
          <dgm:chMax val="0"/>
          <dgm:chPref val="0"/>
          <dgm:bulletEnabled val="1"/>
        </dgm:presLayoutVars>
      </dgm:prSet>
      <dgm:spPr/>
      <dgm:t>
        <a:bodyPr/>
        <a:lstStyle/>
        <a:p>
          <a:endParaRPr lang="en-US"/>
        </a:p>
      </dgm:t>
    </dgm:pt>
    <dgm:pt modelId="{3256FF14-087B-4093-ABF2-9C42E103BC2C}" type="pres">
      <dgm:prSet presAssocID="{BA4DF10F-BAB9-4EA0-B113-A5F8011810FE}" presName="parSh" presStyleLbl="node1" presStyleIdx="3" presStyleCnt="4"/>
      <dgm:spPr/>
      <dgm:t>
        <a:bodyPr/>
        <a:lstStyle/>
        <a:p>
          <a:endParaRPr lang="en-US"/>
        </a:p>
      </dgm:t>
    </dgm:pt>
    <dgm:pt modelId="{0488B641-47E3-4BD4-AC32-73DBB6E33E5E}" type="pres">
      <dgm:prSet presAssocID="{BA4DF10F-BAB9-4EA0-B113-A5F8011810FE}" presName="desTx" presStyleLbl="fgAcc1" presStyleIdx="3" presStyleCnt="4">
        <dgm:presLayoutVars>
          <dgm:bulletEnabled val="1"/>
        </dgm:presLayoutVars>
      </dgm:prSet>
      <dgm:spPr/>
      <dgm:t>
        <a:bodyPr/>
        <a:lstStyle/>
        <a:p>
          <a:endParaRPr lang="en-US"/>
        </a:p>
      </dgm:t>
    </dgm:pt>
  </dgm:ptLst>
  <dgm:cxnLst>
    <dgm:cxn modelId="{6484F48E-6705-41A2-A896-C85D2CC10D13}" srcId="{513FAADA-5489-46B9-A358-44962FC774E2}" destId="{5E19D8C5-9EBD-4308-BF74-88501C7405BA}" srcOrd="0" destOrd="0" parTransId="{069371A5-20CB-4096-9396-4D1EE5EA616A}" sibTransId="{2A7E5E44-1C5A-4EFF-825A-E60D4E07D06C}"/>
    <dgm:cxn modelId="{89302608-AA5E-4A77-B9E9-E2B405396E97}" srcId="{45295544-0D20-4229-A153-128F45A8B58E}" destId="{513FAADA-5489-46B9-A358-44962FC774E2}" srcOrd="2" destOrd="0" parTransId="{2EC87C47-B36A-449A-9B92-A5F35FA67598}" sibTransId="{006B6681-1D01-4724-A8B5-EE7EAAED797B}"/>
    <dgm:cxn modelId="{B5178C68-0E13-42D2-A911-87A3C5D0446A}" type="presOf" srcId="{5E807E5D-858F-485C-93D3-2CA219B37D37}" destId="{8AE9E217-1FA9-498F-B9EC-98D5ED20C5AB}" srcOrd="0" destOrd="0" presId="urn:microsoft.com/office/officeart/2005/8/layout/process3"/>
    <dgm:cxn modelId="{637B023B-BF97-40F3-91ED-91AE59DF0568}" srcId="{45295544-0D20-4229-A153-128F45A8B58E}" destId="{BA4DF10F-BAB9-4EA0-B113-A5F8011810FE}" srcOrd="3" destOrd="0" parTransId="{6327A1B7-70B7-4140-89BD-DCBF3966EA8E}" sibTransId="{4D0B0B66-0E6D-420D-97F4-44B19E471629}"/>
    <dgm:cxn modelId="{B64B0A12-10D1-462E-B175-D8D4C1582BCA}" srcId="{45295544-0D20-4229-A153-128F45A8B58E}" destId="{8A3EB83F-6EE9-424D-8923-A8991045A53E}" srcOrd="0" destOrd="0" parTransId="{CEE7CD13-2752-4F78-8BA8-454AEAA44259}" sibTransId="{0DC140F9-A9C1-4694-B6A1-A4905C7C1245}"/>
    <dgm:cxn modelId="{BB2B5509-7089-48F1-A0FE-761BAEE3A752}" type="presOf" srcId="{513FAADA-5489-46B9-A358-44962FC774E2}" destId="{E59CECE1-AA1F-4B41-BFD6-7FD30D459104}" srcOrd="0" destOrd="0" presId="urn:microsoft.com/office/officeart/2005/8/layout/process3"/>
    <dgm:cxn modelId="{24142144-AC77-48A2-867E-9B76008A87C3}" type="presOf" srcId="{BA4DF10F-BAB9-4EA0-B113-A5F8011810FE}" destId="{D3BCF727-E1E9-4FE1-AF1C-4F4F0FAFA795}" srcOrd="0" destOrd="0" presId="urn:microsoft.com/office/officeart/2005/8/layout/process3"/>
    <dgm:cxn modelId="{758DB285-750E-49C2-8745-9E24053F56BE}" type="presOf" srcId="{006B6681-1D01-4724-A8B5-EE7EAAED797B}" destId="{D6B1DD6E-8958-4552-9385-5A96B02BE001}" srcOrd="0" destOrd="0" presId="urn:microsoft.com/office/officeart/2005/8/layout/process3"/>
    <dgm:cxn modelId="{55C2795C-3CC6-498D-83EC-A357C3A0D98D}" srcId="{BA4DF10F-BAB9-4EA0-B113-A5F8011810FE}" destId="{97F6295E-0634-4690-B3FE-F44129C45F36}" srcOrd="0" destOrd="0" parTransId="{C82F1BE3-1331-4383-A844-82B7F6A83D0B}" sibTransId="{32040FE1-9D98-4F5A-B4A8-5267AE65E82E}"/>
    <dgm:cxn modelId="{1C8BA9E1-92F3-4C63-B040-745225D3526F}" type="presOf" srcId="{D8B33D73-70BE-4CF3-BDAE-6D5CF83ABE30}" destId="{98B39080-9814-4FB1-8242-313D76AE1EE5}" srcOrd="0" destOrd="0" presId="urn:microsoft.com/office/officeart/2005/8/layout/process3"/>
    <dgm:cxn modelId="{DBAD6809-825D-464F-91CD-5B769C45540F}" srcId="{8A3EB83F-6EE9-424D-8923-A8991045A53E}" destId="{6795CB83-06AB-4C3E-B307-CDAA113632AC}" srcOrd="0" destOrd="0" parTransId="{944E93B7-2BCE-43DA-AE3D-DA4F642C6AB6}" sibTransId="{5E659F22-FD71-48D3-AC11-1743D5FF5BDA}"/>
    <dgm:cxn modelId="{837DAA94-2741-494D-9618-675066A0D989}" type="presOf" srcId="{006B6681-1D01-4724-A8B5-EE7EAAED797B}" destId="{EEE489C0-1960-4A77-826C-40ABDC8F27EB}" srcOrd="1" destOrd="0" presId="urn:microsoft.com/office/officeart/2005/8/layout/process3"/>
    <dgm:cxn modelId="{3E6DAE7E-0338-4781-B89C-34A18DEC8AC1}" type="presOf" srcId="{45295544-0D20-4229-A153-128F45A8B58E}" destId="{1F7E644D-9170-43F0-8C5B-A9CF3986A524}" srcOrd="0" destOrd="0" presId="urn:microsoft.com/office/officeart/2005/8/layout/process3"/>
    <dgm:cxn modelId="{67FA8BFF-237F-416A-9A1F-CD241D1CE842}" type="presOf" srcId="{B3D63858-7DC0-4E65-918D-7F365E715B9F}" destId="{B2233450-7ADA-47DC-B546-330245948961}" srcOrd="1" destOrd="0" presId="urn:microsoft.com/office/officeart/2005/8/layout/process3"/>
    <dgm:cxn modelId="{CEEF09BF-3ADE-4853-932A-6C726ED7C906}" type="presOf" srcId="{5E807E5D-858F-485C-93D3-2CA219B37D37}" destId="{E790169A-885B-4A5D-8D1F-CF7E7F0B026D}" srcOrd="1" destOrd="0" presId="urn:microsoft.com/office/officeart/2005/8/layout/process3"/>
    <dgm:cxn modelId="{8B828C79-9BB4-4D19-B3A9-2F2DD303596C}" type="presOf" srcId="{5E19D8C5-9EBD-4308-BF74-88501C7405BA}" destId="{4BA35E00-785A-4D49-9ECD-767D2D8AD49D}" srcOrd="0" destOrd="0" presId="urn:microsoft.com/office/officeart/2005/8/layout/process3"/>
    <dgm:cxn modelId="{32B599F5-A058-4A3D-B098-A073AA77D5CB}" type="presOf" srcId="{97F6295E-0634-4690-B3FE-F44129C45F36}" destId="{0488B641-47E3-4BD4-AC32-73DBB6E33E5E}" srcOrd="0" destOrd="0" presId="urn:microsoft.com/office/officeart/2005/8/layout/process3"/>
    <dgm:cxn modelId="{B3818AEF-B505-491D-B91C-9FB890C3EDFD}" type="presOf" srcId="{513FAADA-5489-46B9-A358-44962FC774E2}" destId="{4B02B11E-33F8-4317-BEDB-C258D749C0B9}" srcOrd="1" destOrd="0" presId="urn:microsoft.com/office/officeart/2005/8/layout/process3"/>
    <dgm:cxn modelId="{FCECE245-CFA7-4BCF-907C-80658422E92D}" type="presOf" srcId="{BA4DF10F-BAB9-4EA0-B113-A5F8011810FE}" destId="{3256FF14-087B-4093-ABF2-9C42E103BC2C}" srcOrd="1" destOrd="0" presId="urn:microsoft.com/office/officeart/2005/8/layout/process3"/>
    <dgm:cxn modelId="{2ED09938-18AB-448F-8742-E980868764A8}" type="presOf" srcId="{0DC140F9-A9C1-4694-B6A1-A4905C7C1245}" destId="{2E3C21B9-077C-41A0-9719-2C074C75EE14}" srcOrd="0" destOrd="0" presId="urn:microsoft.com/office/officeart/2005/8/layout/process3"/>
    <dgm:cxn modelId="{BD29CC99-6F2B-4888-B0FB-939590602E4F}" type="presOf" srcId="{8A3EB83F-6EE9-424D-8923-A8991045A53E}" destId="{897057DF-4A5A-4171-A3A2-121F4239636A}" srcOrd="0" destOrd="0" presId="urn:microsoft.com/office/officeart/2005/8/layout/process3"/>
    <dgm:cxn modelId="{25FD792F-295C-404F-B5AD-6C6E0FB4B91C}" type="presOf" srcId="{8A3EB83F-6EE9-424D-8923-A8991045A53E}" destId="{F346B117-C29C-4806-A377-2DE2D2546881}" srcOrd="1" destOrd="0" presId="urn:microsoft.com/office/officeart/2005/8/layout/process3"/>
    <dgm:cxn modelId="{4D19FD30-8583-4281-AC9E-CBADC7144164}" srcId="{45295544-0D20-4229-A153-128F45A8B58E}" destId="{5E807E5D-858F-485C-93D3-2CA219B37D37}" srcOrd="1" destOrd="0" parTransId="{32D85B09-F5E0-49B3-9DFB-FD439688F567}" sibTransId="{B3D63858-7DC0-4E65-918D-7F365E715B9F}"/>
    <dgm:cxn modelId="{73488AEC-09BD-4D4A-A212-9684808FDCF5}" type="presOf" srcId="{0DC140F9-A9C1-4694-B6A1-A4905C7C1245}" destId="{36281CDF-670B-45C2-A761-C9799B24415D}" srcOrd="1" destOrd="0" presId="urn:microsoft.com/office/officeart/2005/8/layout/process3"/>
    <dgm:cxn modelId="{24DBFF3D-A927-4A64-9F0F-BC6563D8DE78}" srcId="{5E807E5D-858F-485C-93D3-2CA219B37D37}" destId="{D8B33D73-70BE-4CF3-BDAE-6D5CF83ABE30}" srcOrd="0" destOrd="0" parTransId="{63DEE733-2D1A-4CF9-A5B7-B6A0BD5E00E9}" sibTransId="{83D50E95-C59C-4153-8C2F-FB3555DFA3A2}"/>
    <dgm:cxn modelId="{4DBD389B-A40D-4B80-B95E-DAFC3D4687A3}" type="presOf" srcId="{6795CB83-06AB-4C3E-B307-CDAA113632AC}" destId="{DB3E874D-C4A6-4DFF-AEB6-6866276431EA}" srcOrd="0" destOrd="0" presId="urn:microsoft.com/office/officeart/2005/8/layout/process3"/>
    <dgm:cxn modelId="{30CA0A0D-5136-4F0B-B5C6-FE0A24C647B7}" type="presOf" srcId="{B3D63858-7DC0-4E65-918D-7F365E715B9F}" destId="{9A57C195-CD2B-44D7-8E4E-E5EC2FC92A0E}" srcOrd="0" destOrd="0" presId="urn:microsoft.com/office/officeart/2005/8/layout/process3"/>
    <dgm:cxn modelId="{F058A8DF-124A-4C18-AB4E-085CA2376E2A}" type="presParOf" srcId="{1F7E644D-9170-43F0-8C5B-A9CF3986A524}" destId="{09C3E3CE-AAA5-43F4-98ED-917EF3B89204}" srcOrd="0" destOrd="0" presId="urn:microsoft.com/office/officeart/2005/8/layout/process3"/>
    <dgm:cxn modelId="{B10B3C5C-36EA-4C2C-B241-42667DB2E51F}" type="presParOf" srcId="{09C3E3CE-AAA5-43F4-98ED-917EF3B89204}" destId="{897057DF-4A5A-4171-A3A2-121F4239636A}" srcOrd="0" destOrd="0" presId="urn:microsoft.com/office/officeart/2005/8/layout/process3"/>
    <dgm:cxn modelId="{013C741F-1602-41B3-90BA-A26DD5FB1509}" type="presParOf" srcId="{09C3E3CE-AAA5-43F4-98ED-917EF3B89204}" destId="{F346B117-C29C-4806-A377-2DE2D2546881}" srcOrd="1" destOrd="0" presId="urn:microsoft.com/office/officeart/2005/8/layout/process3"/>
    <dgm:cxn modelId="{F3EB9188-DA0A-488A-8E96-F57385E17C60}" type="presParOf" srcId="{09C3E3CE-AAA5-43F4-98ED-917EF3B89204}" destId="{DB3E874D-C4A6-4DFF-AEB6-6866276431EA}" srcOrd="2" destOrd="0" presId="urn:microsoft.com/office/officeart/2005/8/layout/process3"/>
    <dgm:cxn modelId="{0AC4DCA6-44C5-4F90-B3CE-6CD6AE3046DE}" type="presParOf" srcId="{1F7E644D-9170-43F0-8C5B-A9CF3986A524}" destId="{2E3C21B9-077C-41A0-9719-2C074C75EE14}" srcOrd="1" destOrd="0" presId="urn:microsoft.com/office/officeart/2005/8/layout/process3"/>
    <dgm:cxn modelId="{78091C86-4D62-4BA6-92F3-5FD0FC1329E5}" type="presParOf" srcId="{2E3C21B9-077C-41A0-9719-2C074C75EE14}" destId="{36281CDF-670B-45C2-A761-C9799B24415D}" srcOrd="0" destOrd="0" presId="urn:microsoft.com/office/officeart/2005/8/layout/process3"/>
    <dgm:cxn modelId="{51D46299-55BD-4590-9083-4BB60F3B7567}" type="presParOf" srcId="{1F7E644D-9170-43F0-8C5B-A9CF3986A524}" destId="{1C561252-8BBE-44E4-B9B1-756FC29DA43F}" srcOrd="2" destOrd="0" presId="urn:microsoft.com/office/officeart/2005/8/layout/process3"/>
    <dgm:cxn modelId="{FFD75401-8241-4B39-AEB3-993A3C0B8A8F}" type="presParOf" srcId="{1C561252-8BBE-44E4-B9B1-756FC29DA43F}" destId="{8AE9E217-1FA9-498F-B9EC-98D5ED20C5AB}" srcOrd="0" destOrd="0" presId="urn:microsoft.com/office/officeart/2005/8/layout/process3"/>
    <dgm:cxn modelId="{EF79B03A-2F3D-45EB-838F-F3965613B06A}" type="presParOf" srcId="{1C561252-8BBE-44E4-B9B1-756FC29DA43F}" destId="{E790169A-885B-4A5D-8D1F-CF7E7F0B026D}" srcOrd="1" destOrd="0" presId="urn:microsoft.com/office/officeart/2005/8/layout/process3"/>
    <dgm:cxn modelId="{000E7ECC-6595-4B12-9726-971135813B7C}" type="presParOf" srcId="{1C561252-8BBE-44E4-B9B1-756FC29DA43F}" destId="{98B39080-9814-4FB1-8242-313D76AE1EE5}" srcOrd="2" destOrd="0" presId="urn:microsoft.com/office/officeart/2005/8/layout/process3"/>
    <dgm:cxn modelId="{326224DD-C241-4DF6-B90D-6603F9693FFA}" type="presParOf" srcId="{1F7E644D-9170-43F0-8C5B-A9CF3986A524}" destId="{9A57C195-CD2B-44D7-8E4E-E5EC2FC92A0E}" srcOrd="3" destOrd="0" presId="urn:microsoft.com/office/officeart/2005/8/layout/process3"/>
    <dgm:cxn modelId="{980F32AA-61D2-44BA-8DB5-6DAFF585B3D2}" type="presParOf" srcId="{9A57C195-CD2B-44D7-8E4E-E5EC2FC92A0E}" destId="{B2233450-7ADA-47DC-B546-330245948961}" srcOrd="0" destOrd="0" presId="urn:microsoft.com/office/officeart/2005/8/layout/process3"/>
    <dgm:cxn modelId="{094A16D6-D8BC-4CBC-9306-4F8D316F5460}" type="presParOf" srcId="{1F7E644D-9170-43F0-8C5B-A9CF3986A524}" destId="{0C8ED16C-BBAC-421E-9E75-153AAD985738}" srcOrd="4" destOrd="0" presId="urn:microsoft.com/office/officeart/2005/8/layout/process3"/>
    <dgm:cxn modelId="{2D389962-D982-474A-A805-CB8DB144D333}" type="presParOf" srcId="{0C8ED16C-BBAC-421E-9E75-153AAD985738}" destId="{E59CECE1-AA1F-4B41-BFD6-7FD30D459104}" srcOrd="0" destOrd="0" presId="urn:microsoft.com/office/officeart/2005/8/layout/process3"/>
    <dgm:cxn modelId="{9FC74E91-A435-49E3-B9F3-063271C64F82}" type="presParOf" srcId="{0C8ED16C-BBAC-421E-9E75-153AAD985738}" destId="{4B02B11E-33F8-4317-BEDB-C258D749C0B9}" srcOrd="1" destOrd="0" presId="urn:microsoft.com/office/officeart/2005/8/layout/process3"/>
    <dgm:cxn modelId="{1A9F0C19-9B12-4E9B-9AB9-608486509EAA}" type="presParOf" srcId="{0C8ED16C-BBAC-421E-9E75-153AAD985738}" destId="{4BA35E00-785A-4D49-9ECD-767D2D8AD49D}" srcOrd="2" destOrd="0" presId="urn:microsoft.com/office/officeart/2005/8/layout/process3"/>
    <dgm:cxn modelId="{F8D6D4EC-0CBA-4E35-A3C7-549E31B8D472}" type="presParOf" srcId="{1F7E644D-9170-43F0-8C5B-A9CF3986A524}" destId="{D6B1DD6E-8958-4552-9385-5A96B02BE001}" srcOrd="5" destOrd="0" presId="urn:microsoft.com/office/officeart/2005/8/layout/process3"/>
    <dgm:cxn modelId="{EAF4E040-75CE-4DCB-9BA8-BEC362A09EDC}" type="presParOf" srcId="{D6B1DD6E-8958-4552-9385-5A96B02BE001}" destId="{EEE489C0-1960-4A77-826C-40ABDC8F27EB}" srcOrd="0" destOrd="0" presId="urn:microsoft.com/office/officeart/2005/8/layout/process3"/>
    <dgm:cxn modelId="{D7B4C4C1-F37D-4FA5-9837-8949FE279B33}" type="presParOf" srcId="{1F7E644D-9170-43F0-8C5B-A9CF3986A524}" destId="{C1D8B4BD-BAC9-4154-991F-DBF1C6BC9981}" srcOrd="6" destOrd="0" presId="urn:microsoft.com/office/officeart/2005/8/layout/process3"/>
    <dgm:cxn modelId="{2A05A2E8-8246-49B3-9CAB-BD0965939190}" type="presParOf" srcId="{C1D8B4BD-BAC9-4154-991F-DBF1C6BC9981}" destId="{D3BCF727-E1E9-4FE1-AF1C-4F4F0FAFA795}" srcOrd="0" destOrd="0" presId="urn:microsoft.com/office/officeart/2005/8/layout/process3"/>
    <dgm:cxn modelId="{C1CE6822-4EBC-41C1-AD31-F32411DECC2B}" type="presParOf" srcId="{C1D8B4BD-BAC9-4154-991F-DBF1C6BC9981}" destId="{3256FF14-087B-4093-ABF2-9C42E103BC2C}" srcOrd="1" destOrd="0" presId="urn:microsoft.com/office/officeart/2005/8/layout/process3"/>
    <dgm:cxn modelId="{28BA980A-91F8-49A6-89DE-7232CB259E57}" type="presParOf" srcId="{C1D8B4BD-BAC9-4154-991F-DBF1C6BC9981}" destId="{0488B641-47E3-4BD4-AC32-73DBB6E33E5E}"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46B117-C29C-4806-A377-2DE2D2546881}">
      <dsp:nvSpPr>
        <dsp:cNvPr id="0" name=""/>
        <dsp:cNvSpPr/>
      </dsp:nvSpPr>
      <dsp:spPr>
        <a:xfrm>
          <a:off x="1368" y="1490395"/>
          <a:ext cx="1719643" cy="9946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smtClean="0"/>
            <a:t>Process Data</a:t>
          </a:r>
          <a:endParaRPr lang="en-US" sz="1700" kern="1200" dirty="0"/>
        </a:p>
      </dsp:txBody>
      <dsp:txXfrm>
        <a:off x="1368" y="1490395"/>
        <a:ext cx="1719643" cy="663075"/>
      </dsp:txXfrm>
    </dsp:sp>
    <dsp:sp modelId="{DB3E874D-C4A6-4DFF-AEB6-6866276431EA}">
      <dsp:nvSpPr>
        <dsp:cNvPr id="0" name=""/>
        <dsp:cNvSpPr/>
      </dsp:nvSpPr>
      <dsp:spPr>
        <a:xfrm>
          <a:off x="353584" y="2153471"/>
          <a:ext cx="1719643" cy="17748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Calculate GPS coordinates from final location and </a:t>
          </a:r>
          <a:r>
            <a:rPr lang="en-US" sz="1700" kern="1200" dirty="0" err="1" smtClean="0"/>
            <a:t>Lat</a:t>
          </a:r>
          <a:r>
            <a:rPr lang="en-US" sz="1700" kern="1200" dirty="0" smtClean="0"/>
            <a:t>/Long delta</a:t>
          </a:r>
          <a:endParaRPr lang="en-US" sz="1700" kern="1200" dirty="0"/>
        </a:p>
      </dsp:txBody>
      <dsp:txXfrm>
        <a:off x="403951" y="2203838"/>
        <a:ext cx="1618909" cy="1674066"/>
      </dsp:txXfrm>
    </dsp:sp>
    <dsp:sp modelId="{2E3C21B9-077C-41A0-9719-2C074C75EE14}">
      <dsp:nvSpPr>
        <dsp:cNvPr id="0" name=""/>
        <dsp:cNvSpPr/>
      </dsp:nvSpPr>
      <dsp:spPr>
        <a:xfrm>
          <a:off x="1981703" y="1607862"/>
          <a:ext cx="552666" cy="4281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981703" y="1693490"/>
        <a:ext cx="424224" cy="256885"/>
      </dsp:txXfrm>
    </dsp:sp>
    <dsp:sp modelId="{E790169A-885B-4A5D-8D1F-CF7E7F0B026D}">
      <dsp:nvSpPr>
        <dsp:cNvPr id="0" name=""/>
        <dsp:cNvSpPr/>
      </dsp:nvSpPr>
      <dsp:spPr>
        <a:xfrm>
          <a:off x="2763779" y="1490395"/>
          <a:ext cx="1719643" cy="9946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smtClean="0"/>
            <a:t>Compare Times</a:t>
          </a:r>
          <a:endParaRPr lang="en-US" sz="1700" kern="1200" dirty="0"/>
        </a:p>
      </dsp:txBody>
      <dsp:txXfrm>
        <a:off x="2763779" y="1490395"/>
        <a:ext cx="1719643" cy="663075"/>
      </dsp:txXfrm>
    </dsp:sp>
    <dsp:sp modelId="{98B39080-9814-4FB1-8242-313D76AE1EE5}">
      <dsp:nvSpPr>
        <dsp:cNvPr id="0" name=""/>
        <dsp:cNvSpPr/>
      </dsp:nvSpPr>
      <dsp:spPr>
        <a:xfrm>
          <a:off x="3115995" y="2153471"/>
          <a:ext cx="1719643" cy="17748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Sort data by the hour it was collected</a:t>
          </a:r>
          <a:endParaRPr lang="en-US" sz="1700" kern="1200" dirty="0"/>
        </a:p>
      </dsp:txBody>
      <dsp:txXfrm>
        <a:off x="3166362" y="2203838"/>
        <a:ext cx="1618909" cy="1674066"/>
      </dsp:txXfrm>
    </dsp:sp>
    <dsp:sp modelId="{9A57C195-CD2B-44D7-8E4E-E5EC2FC92A0E}">
      <dsp:nvSpPr>
        <dsp:cNvPr id="0" name=""/>
        <dsp:cNvSpPr/>
      </dsp:nvSpPr>
      <dsp:spPr>
        <a:xfrm>
          <a:off x="4744114" y="1607862"/>
          <a:ext cx="552666" cy="4281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4744114" y="1693490"/>
        <a:ext cx="424224" cy="256885"/>
      </dsp:txXfrm>
    </dsp:sp>
    <dsp:sp modelId="{4B02B11E-33F8-4317-BEDB-C258D749C0B9}">
      <dsp:nvSpPr>
        <dsp:cNvPr id="0" name=""/>
        <dsp:cNvSpPr/>
      </dsp:nvSpPr>
      <dsp:spPr>
        <a:xfrm>
          <a:off x="5526189" y="1490395"/>
          <a:ext cx="1719643" cy="9946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smtClean="0"/>
            <a:t>Compare Locations</a:t>
          </a:r>
          <a:endParaRPr lang="en-US" sz="1700" kern="1200" dirty="0"/>
        </a:p>
      </dsp:txBody>
      <dsp:txXfrm>
        <a:off x="5526189" y="1490395"/>
        <a:ext cx="1719643" cy="663075"/>
      </dsp:txXfrm>
    </dsp:sp>
    <dsp:sp modelId="{4BA35E00-785A-4D49-9ECD-767D2D8AD49D}">
      <dsp:nvSpPr>
        <dsp:cNvPr id="0" name=""/>
        <dsp:cNvSpPr/>
      </dsp:nvSpPr>
      <dsp:spPr>
        <a:xfrm>
          <a:off x="5878406" y="2153471"/>
          <a:ext cx="1719643" cy="17748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Find any data at the same</a:t>
          </a:r>
          <a:endParaRPr lang="en-US" sz="1700" kern="1200" dirty="0"/>
        </a:p>
      </dsp:txBody>
      <dsp:txXfrm>
        <a:off x="5928773" y="2203838"/>
        <a:ext cx="1618909" cy="1674066"/>
      </dsp:txXfrm>
    </dsp:sp>
    <dsp:sp modelId="{D6B1DD6E-8958-4552-9385-5A96B02BE001}">
      <dsp:nvSpPr>
        <dsp:cNvPr id="0" name=""/>
        <dsp:cNvSpPr/>
      </dsp:nvSpPr>
      <dsp:spPr>
        <a:xfrm>
          <a:off x="7506525" y="1607862"/>
          <a:ext cx="552666" cy="4281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7506525" y="1693490"/>
        <a:ext cx="424224" cy="256885"/>
      </dsp:txXfrm>
    </dsp:sp>
    <dsp:sp modelId="{3256FF14-087B-4093-ABF2-9C42E103BC2C}">
      <dsp:nvSpPr>
        <dsp:cNvPr id="0" name=""/>
        <dsp:cNvSpPr/>
      </dsp:nvSpPr>
      <dsp:spPr>
        <a:xfrm>
          <a:off x="8288600" y="1490395"/>
          <a:ext cx="1719643" cy="9946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smtClean="0"/>
            <a:t>Display Paths</a:t>
          </a:r>
          <a:endParaRPr lang="en-US" sz="1700" kern="1200" dirty="0"/>
        </a:p>
      </dsp:txBody>
      <dsp:txXfrm>
        <a:off x="8288600" y="1490395"/>
        <a:ext cx="1719643" cy="663075"/>
      </dsp:txXfrm>
    </dsp:sp>
    <dsp:sp modelId="{0488B641-47E3-4BD4-AC32-73DBB6E33E5E}">
      <dsp:nvSpPr>
        <dsp:cNvPr id="0" name=""/>
        <dsp:cNvSpPr/>
      </dsp:nvSpPr>
      <dsp:spPr>
        <a:xfrm>
          <a:off x="8640816" y="2153471"/>
          <a:ext cx="1719643" cy="17748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Use online tool to display geolocations at suspicious points</a:t>
          </a:r>
          <a:endParaRPr lang="en-US" sz="1700" kern="1200" dirty="0"/>
        </a:p>
      </dsp:txBody>
      <dsp:txXfrm>
        <a:off x="8691183" y="2203838"/>
        <a:ext cx="1618909" cy="167406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163460-9537-49C2-A504-CDCA7FB2D4DE}"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57764-E558-4FC3-841B-99C5B865155D}" type="slidenum">
              <a:rPr lang="en-US" smtClean="0"/>
              <a:t>‹#›</a:t>
            </a:fld>
            <a:endParaRPr lang="en-US"/>
          </a:p>
        </p:txBody>
      </p:sp>
    </p:spTree>
    <p:extLst>
      <p:ext uri="{BB962C8B-B14F-4D97-AF65-F5344CB8AC3E}">
        <p14:creationId xmlns:p14="http://schemas.microsoft.com/office/powerpoint/2010/main" val="847850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163460-9537-49C2-A504-CDCA7FB2D4DE}"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57764-E558-4FC3-841B-99C5B865155D}" type="slidenum">
              <a:rPr lang="en-US" smtClean="0"/>
              <a:t>‹#›</a:t>
            </a:fld>
            <a:endParaRPr lang="en-US"/>
          </a:p>
        </p:txBody>
      </p:sp>
    </p:spTree>
    <p:extLst>
      <p:ext uri="{BB962C8B-B14F-4D97-AF65-F5344CB8AC3E}">
        <p14:creationId xmlns:p14="http://schemas.microsoft.com/office/powerpoint/2010/main" val="517465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163460-9537-49C2-A504-CDCA7FB2D4DE}"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57764-E558-4FC3-841B-99C5B865155D}" type="slidenum">
              <a:rPr lang="en-US" smtClean="0"/>
              <a:t>‹#›</a:t>
            </a:fld>
            <a:endParaRPr lang="en-US"/>
          </a:p>
        </p:txBody>
      </p:sp>
    </p:spTree>
    <p:extLst>
      <p:ext uri="{BB962C8B-B14F-4D97-AF65-F5344CB8AC3E}">
        <p14:creationId xmlns:p14="http://schemas.microsoft.com/office/powerpoint/2010/main" val="314368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163460-9537-49C2-A504-CDCA7FB2D4DE}"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57764-E558-4FC3-841B-99C5B865155D}" type="slidenum">
              <a:rPr lang="en-US" smtClean="0"/>
              <a:t>‹#›</a:t>
            </a:fld>
            <a:endParaRPr lang="en-US"/>
          </a:p>
        </p:txBody>
      </p:sp>
    </p:spTree>
    <p:extLst>
      <p:ext uri="{BB962C8B-B14F-4D97-AF65-F5344CB8AC3E}">
        <p14:creationId xmlns:p14="http://schemas.microsoft.com/office/powerpoint/2010/main" val="2565847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163460-9537-49C2-A504-CDCA7FB2D4DE}"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57764-E558-4FC3-841B-99C5B865155D}" type="slidenum">
              <a:rPr lang="en-US" smtClean="0"/>
              <a:t>‹#›</a:t>
            </a:fld>
            <a:endParaRPr lang="en-US"/>
          </a:p>
        </p:txBody>
      </p:sp>
    </p:spTree>
    <p:extLst>
      <p:ext uri="{BB962C8B-B14F-4D97-AF65-F5344CB8AC3E}">
        <p14:creationId xmlns:p14="http://schemas.microsoft.com/office/powerpoint/2010/main" val="3864514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163460-9537-49C2-A504-CDCA7FB2D4DE}"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657764-E558-4FC3-841B-99C5B865155D}" type="slidenum">
              <a:rPr lang="en-US" smtClean="0"/>
              <a:t>‹#›</a:t>
            </a:fld>
            <a:endParaRPr lang="en-US"/>
          </a:p>
        </p:txBody>
      </p:sp>
    </p:spTree>
    <p:extLst>
      <p:ext uri="{BB962C8B-B14F-4D97-AF65-F5344CB8AC3E}">
        <p14:creationId xmlns:p14="http://schemas.microsoft.com/office/powerpoint/2010/main" val="599989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163460-9537-49C2-A504-CDCA7FB2D4DE}" type="datetimeFigureOut">
              <a:rPr lang="en-US" smtClean="0"/>
              <a:t>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657764-E558-4FC3-841B-99C5B865155D}" type="slidenum">
              <a:rPr lang="en-US" smtClean="0"/>
              <a:t>‹#›</a:t>
            </a:fld>
            <a:endParaRPr lang="en-US"/>
          </a:p>
        </p:txBody>
      </p:sp>
    </p:spTree>
    <p:extLst>
      <p:ext uri="{BB962C8B-B14F-4D97-AF65-F5344CB8AC3E}">
        <p14:creationId xmlns:p14="http://schemas.microsoft.com/office/powerpoint/2010/main" val="1487338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163460-9537-49C2-A504-CDCA7FB2D4DE}" type="datetimeFigureOut">
              <a:rPr lang="en-US" smtClean="0"/>
              <a:t>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657764-E558-4FC3-841B-99C5B865155D}" type="slidenum">
              <a:rPr lang="en-US" smtClean="0"/>
              <a:t>‹#›</a:t>
            </a:fld>
            <a:endParaRPr lang="en-US"/>
          </a:p>
        </p:txBody>
      </p:sp>
    </p:spTree>
    <p:extLst>
      <p:ext uri="{BB962C8B-B14F-4D97-AF65-F5344CB8AC3E}">
        <p14:creationId xmlns:p14="http://schemas.microsoft.com/office/powerpoint/2010/main" val="1763635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163460-9537-49C2-A504-CDCA7FB2D4DE}" type="datetimeFigureOut">
              <a:rPr lang="en-US" smtClean="0"/>
              <a:t>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657764-E558-4FC3-841B-99C5B865155D}" type="slidenum">
              <a:rPr lang="en-US" smtClean="0"/>
              <a:t>‹#›</a:t>
            </a:fld>
            <a:endParaRPr lang="en-US"/>
          </a:p>
        </p:txBody>
      </p:sp>
    </p:spTree>
    <p:extLst>
      <p:ext uri="{BB962C8B-B14F-4D97-AF65-F5344CB8AC3E}">
        <p14:creationId xmlns:p14="http://schemas.microsoft.com/office/powerpoint/2010/main" val="2925201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163460-9537-49C2-A504-CDCA7FB2D4DE}"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657764-E558-4FC3-841B-99C5B865155D}" type="slidenum">
              <a:rPr lang="en-US" smtClean="0"/>
              <a:t>‹#›</a:t>
            </a:fld>
            <a:endParaRPr lang="en-US"/>
          </a:p>
        </p:txBody>
      </p:sp>
    </p:spTree>
    <p:extLst>
      <p:ext uri="{BB962C8B-B14F-4D97-AF65-F5344CB8AC3E}">
        <p14:creationId xmlns:p14="http://schemas.microsoft.com/office/powerpoint/2010/main" val="2614320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163460-9537-49C2-A504-CDCA7FB2D4DE}"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657764-E558-4FC3-841B-99C5B865155D}" type="slidenum">
              <a:rPr lang="en-US" smtClean="0"/>
              <a:t>‹#›</a:t>
            </a:fld>
            <a:endParaRPr lang="en-US"/>
          </a:p>
        </p:txBody>
      </p:sp>
    </p:spTree>
    <p:extLst>
      <p:ext uri="{BB962C8B-B14F-4D97-AF65-F5344CB8AC3E}">
        <p14:creationId xmlns:p14="http://schemas.microsoft.com/office/powerpoint/2010/main" val="4246990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163460-9537-49C2-A504-CDCA7FB2D4DE}" type="datetimeFigureOut">
              <a:rPr lang="en-US" smtClean="0"/>
              <a:t>12/1/2021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657764-E558-4FC3-841B-99C5B865155D}" type="slidenum">
              <a:rPr lang="en-US" smtClean="0"/>
              <a:t>‹#›</a:t>
            </a:fld>
            <a:endParaRPr lang="en-US"/>
          </a:p>
        </p:txBody>
      </p:sp>
    </p:spTree>
    <p:extLst>
      <p:ext uri="{BB962C8B-B14F-4D97-AF65-F5344CB8AC3E}">
        <p14:creationId xmlns:p14="http://schemas.microsoft.com/office/powerpoint/2010/main" val="1176879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Suspect Phone Analysis</a:t>
            </a:r>
            <a:endParaRPr lang="en-US" dirty="0"/>
          </a:p>
        </p:txBody>
      </p:sp>
      <p:sp>
        <p:nvSpPr>
          <p:cNvPr id="3" name="Subtitle 2"/>
          <p:cNvSpPr>
            <a:spLocks noGrp="1"/>
          </p:cNvSpPr>
          <p:nvPr>
            <p:ph type="subTitle" idx="1"/>
          </p:nvPr>
        </p:nvSpPr>
        <p:spPr/>
        <p:txBody>
          <a:bodyPr/>
          <a:lstStyle/>
          <a:p>
            <a:r>
              <a:rPr lang="en-US" dirty="0" smtClean="0"/>
              <a:t>Ian McNichols, Cameron Ramos, </a:t>
            </a:r>
            <a:r>
              <a:rPr lang="en-US" dirty="0" err="1" smtClean="0"/>
              <a:t>JoEnid</a:t>
            </a:r>
            <a:r>
              <a:rPr lang="en-US" smtClean="0"/>
              <a:t> Acevedo</a:t>
            </a:r>
            <a:endParaRPr lang="en-US" dirty="0"/>
          </a:p>
        </p:txBody>
      </p:sp>
    </p:spTree>
    <p:extLst>
      <p:ext uri="{BB962C8B-B14F-4D97-AF65-F5344CB8AC3E}">
        <p14:creationId xmlns:p14="http://schemas.microsoft.com/office/powerpoint/2010/main" val="1023135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Suggestions:</a:t>
            </a:r>
            <a:endParaRPr lang="en-US" dirty="0"/>
          </a:p>
        </p:txBody>
      </p:sp>
      <p:sp>
        <p:nvSpPr>
          <p:cNvPr id="3" name="Content Placeholder 2"/>
          <p:cNvSpPr>
            <a:spLocks noGrp="1"/>
          </p:cNvSpPr>
          <p:nvPr>
            <p:ph idx="1"/>
          </p:nvPr>
        </p:nvSpPr>
        <p:spPr/>
        <p:txBody>
          <a:bodyPr/>
          <a:lstStyle/>
          <a:p>
            <a:r>
              <a:rPr lang="en-US" dirty="0" smtClean="0"/>
              <a:t>These suspects should be more closely investigated. While they were 168 meters away from each other, they each spent extended amounts time in the same area. It’s possible there was a drop or related activity. Further investigation would help to clarify.</a:t>
            </a:r>
            <a:endParaRPr lang="en-US" dirty="0"/>
          </a:p>
        </p:txBody>
      </p:sp>
    </p:spTree>
    <p:extLst>
      <p:ext uri="{BB962C8B-B14F-4D97-AF65-F5344CB8AC3E}">
        <p14:creationId xmlns:p14="http://schemas.microsoft.com/office/powerpoint/2010/main" val="3335963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839788" y="0"/>
            <a:ext cx="3932237" cy="1600200"/>
          </a:xfrm>
        </p:spPr>
        <p:txBody>
          <a:bodyPr/>
          <a:lstStyle/>
          <a:p>
            <a:r>
              <a:rPr lang="en-US" dirty="0" smtClean="0"/>
              <a:t>Suspects ID 12 and 18</a:t>
            </a:r>
            <a:endParaRPr lang="en-US" dirty="0"/>
          </a:p>
        </p:txBody>
      </p:sp>
      <p:sp>
        <p:nvSpPr>
          <p:cNvPr id="12" name="Text Placeholder 11"/>
          <p:cNvSpPr>
            <a:spLocks noGrp="1"/>
          </p:cNvSpPr>
          <p:nvPr>
            <p:ph type="body" sz="half" idx="2"/>
          </p:nvPr>
        </p:nvSpPr>
        <p:spPr>
          <a:xfrm>
            <a:off x="839788" y="1600200"/>
            <a:ext cx="3932237" cy="3811588"/>
          </a:xfrm>
        </p:spPr>
        <p:txBody>
          <a:bodyPr/>
          <a:lstStyle/>
          <a:p>
            <a:r>
              <a:rPr lang="en-US" dirty="0" smtClean="0"/>
              <a:t>107.38879720503698 meters away from each other at 9pm on 12/12</a:t>
            </a:r>
          </a:p>
        </p:txBody>
      </p:sp>
      <p:pic>
        <p:nvPicPr>
          <p:cNvPr id="3" name="Picture 2"/>
          <p:cNvPicPr>
            <a:picLocks noChangeAspect="1"/>
          </p:cNvPicPr>
          <p:nvPr/>
        </p:nvPicPr>
        <p:blipFill>
          <a:blip r:embed="rId2"/>
          <a:stretch>
            <a:fillRect/>
          </a:stretch>
        </p:blipFill>
        <p:spPr>
          <a:xfrm>
            <a:off x="6196097" y="1269241"/>
            <a:ext cx="5392558" cy="5119901"/>
          </a:xfrm>
          <a:prstGeom prst="rect">
            <a:avLst/>
          </a:prstGeom>
        </p:spPr>
      </p:pic>
      <p:pic>
        <p:nvPicPr>
          <p:cNvPr id="4" name="Picture 3"/>
          <p:cNvPicPr>
            <a:picLocks noChangeAspect="1"/>
          </p:cNvPicPr>
          <p:nvPr/>
        </p:nvPicPr>
        <p:blipFill>
          <a:blip r:embed="rId3"/>
          <a:stretch>
            <a:fillRect/>
          </a:stretch>
        </p:blipFill>
        <p:spPr>
          <a:xfrm>
            <a:off x="824468" y="2042473"/>
            <a:ext cx="4539101" cy="4539101"/>
          </a:xfrm>
          <a:prstGeom prst="rect">
            <a:avLst/>
          </a:prstGeom>
        </p:spPr>
      </p:pic>
    </p:spTree>
    <p:extLst>
      <p:ext uri="{BB962C8B-B14F-4D97-AF65-F5344CB8AC3E}">
        <p14:creationId xmlns:p14="http://schemas.microsoft.com/office/powerpoint/2010/main" val="3292523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Suggestions:</a:t>
            </a:r>
            <a:endParaRPr lang="en-US" dirty="0"/>
          </a:p>
        </p:txBody>
      </p:sp>
      <p:sp>
        <p:nvSpPr>
          <p:cNvPr id="3" name="Content Placeholder 2"/>
          <p:cNvSpPr>
            <a:spLocks noGrp="1"/>
          </p:cNvSpPr>
          <p:nvPr>
            <p:ph idx="1"/>
          </p:nvPr>
        </p:nvSpPr>
        <p:spPr/>
        <p:txBody>
          <a:bodyPr/>
          <a:lstStyle/>
          <a:p>
            <a:r>
              <a:rPr lang="en-US" dirty="0" smtClean="0"/>
              <a:t>These suspects should be investigated. The 107 meter distance is within error, so they could have been within 100 meters of each other, which is the limit. </a:t>
            </a:r>
            <a:endParaRPr lang="en-US" dirty="0"/>
          </a:p>
        </p:txBody>
      </p:sp>
    </p:spTree>
    <p:extLst>
      <p:ext uri="{BB962C8B-B14F-4D97-AF65-F5344CB8AC3E}">
        <p14:creationId xmlns:p14="http://schemas.microsoft.com/office/powerpoint/2010/main" val="810296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Dimensionality Reduction Overview</a:t>
            </a:r>
            <a:endParaRPr lang="en-US" dirty="0"/>
          </a:p>
        </p:txBody>
      </p:sp>
      <p:sp>
        <p:nvSpPr>
          <p:cNvPr id="3" name="Content Placeholder 2"/>
          <p:cNvSpPr>
            <a:spLocks noGrp="1"/>
          </p:cNvSpPr>
          <p:nvPr>
            <p:ph idx="1"/>
          </p:nvPr>
        </p:nvSpPr>
        <p:spPr>
          <a:xfrm>
            <a:off x="838200" y="1825625"/>
            <a:ext cx="10515600" cy="4657062"/>
          </a:xfrm>
        </p:spPr>
        <p:txBody>
          <a:bodyPr>
            <a:normAutofit/>
          </a:bodyPr>
          <a:lstStyle/>
          <a:p>
            <a:r>
              <a:rPr lang="en-US" dirty="0" smtClean="0"/>
              <a:t>Uses statistics to get rid of dimensions in data, like turning a plane into a line or a line into a point</a:t>
            </a:r>
          </a:p>
          <a:p>
            <a:r>
              <a:rPr lang="en-US" dirty="0" smtClean="0"/>
              <a:t>Allows us to see the data displayed on a 2d or 3d plot even if it’s more than 3d data (like we have)</a:t>
            </a:r>
          </a:p>
          <a:p>
            <a:r>
              <a:rPr lang="en-US" dirty="0" smtClean="0"/>
              <a:t>If there are distinct differences between different types of data (like walking, driving, etc.) they will cluster together</a:t>
            </a:r>
          </a:p>
          <a:p>
            <a:r>
              <a:rPr lang="en-US" dirty="0" smtClean="0"/>
              <a:t>Increasing dimensions can help cluster better until there are too many dimensions for the number of classes</a:t>
            </a:r>
          </a:p>
          <a:p>
            <a:r>
              <a:rPr lang="en-US" dirty="0" smtClean="0"/>
              <a:t>A nice way to see if there is a correlation between the data and types of activity</a:t>
            </a:r>
            <a:endParaRPr lang="en-US" dirty="0"/>
          </a:p>
        </p:txBody>
      </p:sp>
    </p:spTree>
    <p:extLst>
      <p:ext uri="{BB962C8B-B14F-4D97-AF65-F5344CB8AC3E}">
        <p14:creationId xmlns:p14="http://schemas.microsoft.com/office/powerpoint/2010/main" val="1047510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Dimensionality Reduction on Location/Time</a:t>
            </a:r>
            <a:endParaRPr lang="en-US" dirty="0"/>
          </a:p>
        </p:txBody>
      </p:sp>
      <p:pic>
        <p:nvPicPr>
          <p:cNvPr id="4" name="Picture 3"/>
          <p:cNvPicPr>
            <a:picLocks noChangeAspect="1"/>
          </p:cNvPicPr>
          <p:nvPr/>
        </p:nvPicPr>
        <p:blipFill>
          <a:blip r:embed="rId2"/>
          <a:stretch>
            <a:fillRect/>
          </a:stretch>
        </p:blipFill>
        <p:spPr>
          <a:xfrm>
            <a:off x="606188" y="2112228"/>
            <a:ext cx="5692353" cy="4465993"/>
          </a:xfrm>
          <a:prstGeom prst="rect">
            <a:avLst/>
          </a:prstGeom>
        </p:spPr>
      </p:pic>
      <p:pic>
        <p:nvPicPr>
          <p:cNvPr id="5" name="Picture 4"/>
          <p:cNvPicPr>
            <a:picLocks noChangeAspect="1"/>
          </p:cNvPicPr>
          <p:nvPr/>
        </p:nvPicPr>
        <p:blipFill>
          <a:blip r:embed="rId3"/>
          <a:stretch>
            <a:fillRect/>
          </a:stretch>
        </p:blipFill>
        <p:spPr>
          <a:xfrm>
            <a:off x="6568269" y="1690688"/>
            <a:ext cx="5102383" cy="4712434"/>
          </a:xfrm>
          <a:prstGeom prst="rect">
            <a:avLst/>
          </a:prstGeom>
        </p:spPr>
      </p:pic>
      <p:pic>
        <p:nvPicPr>
          <p:cNvPr id="6" name="Picture 5"/>
          <p:cNvPicPr>
            <a:picLocks noChangeAspect="1"/>
          </p:cNvPicPr>
          <p:nvPr/>
        </p:nvPicPr>
        <p:blipFill>
          <a:blip r:embed="rId4"/>
          <a:stretch>
            <a:fillRect/>
          </a:stretch>
        </p:blipFill>
        <p:spPr>
          <a:xfrm>
            <a:off x="6674109" y="2565447"/>
            <a:ext cx="2251525" cy="3559553"/>
          </a:xfrm>
          <a:prstGeom prst="rect">
            <a:avLst/>
          </a:prstGeom>
        </p:spPr>
      </p:pic>
    </p:spTree>
    <p:extLst>
      <p:ext uri="{BB962C8B-B14F-4D97-AF65-F5344CB8AC3E}">
        <p14:creationId xmlns:p14="http://schemas.microsoft.com/office/powerpoint/2010/main" val="605617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Dimensionality </a:t>
            </a:r>
            <a:r>
              <a:rPr lang="en-US" dirty="0" smtClean="0"/>
              <a:t>Reduction on all Data</a:t>
            </a:r>
            <a:endParaRPr lang="en-US" dirty="0"/>
          </a:p>
        </p:txBody>
      </p:sp>
      <p:pic>
        <p:nvPicPr>
          <p:cNvPr id="4" name="Picture 3"/>
          <p:cNvPicPr>
            <a:picLocks noChangeAspect="1"/>
          </p:cNvPicPr>
          <p:nvPr/>
        </p:nvPicPr>
        <p:blipFill>
          <a:blip r:embed="rId2"/>
          <a:stretch>
            <a:fillRect/>
          </a:stretch>
        </p:blipFill>
        <p:spPr>
          <a:xfrm>
            <a:off x="169460" y="1868109"/>
            <a:ext cx="6854363" cy="3768416"/>
          </a:xfrm>
          <a:prstGeom prst="rect">
            <a:avLst/>
          </a:prstGeom>
        </p:spPr>
      </p:pic>
      <p:pic>
        <p:nvPicPr>
          <p:cNvPr id="5" name="Picture 4"/>
          <p:cNvPicPr>
            <a:picLocks noChangeAspect="1"/>
          </p:cNvPicPr>
          <p:nvPr/>
        </p:nvPicPr>
        <p:blipFill>
          <a:blip r:embed="rId3"/>
          <a:stretch>
            <a:fillRect/>
          </a:stretch>
        </p:blipFill>
        <p:spPr>
          <a:xfrm>
            <a:off x="5804208" y="1514900"/>
            <a:ext cx="5040633" cy="4865569"/>
          </a:xfrm>
          <a:prstGeom prst="rect">
            <a:avLst/>
          </a:prstGeom>
        </p:spPr>
      </p:pic>
      <p:pic>
        <p:nvPicPr>
          <p:cNvPr id="6" name="Picture 5"/>
          <p:cNvPicPr>
            <a:picLocks noChangeAspect="1"/>
          </p:cNvPicPr>
          <p:nvPr/>
        </p:nvPicPr>
        <p:blipFill>
          <a:blip r:embed="rId4"/>
          <a:stretch>
            <a:fillRect/>
          </a:stretch>
        </p:blipFill>
        <p:spPr>
          <a:xfrm>
            <a:off x="8181936" y="3946092"/>
            <a:ext cx="2850414" cy="2434377"/>
          </a:xfrm>
          <a:prstGeom prst="rect">
            <a:avLst/>
          </a:prstGeom>
        </p:spPr>
      </p:pic>
      <p:pic>
        <p:nvPicPr>
          <p:cNvPr id="7" name="Picture 6"/>
          <p:cNvPicPr>
            <a:picLocks noChangeAspect="1"/>
          </p:cNvPicPr>
          <p:nvPr/>
        </p:nvPicPr>
        <p:blipFill>
          <a:blip r:embed="rId5"/>
          <a:stretch>
            <a:fillRect/>
          </a:stretch>
        </p:blipFill>
        <p:spPr>
          <a:xfrm>
            <a:off x="9405986" y="1485255"/>
            <a:ext cx="1800225" cy="1885950"/>
          </a:xfrm>
          <a:prstGeom prst="rect">
            <a:avLst/>
          </a:prstGeom>
        </p:spPr>
      </p:pic>
    </p:spTree>
    <p:extLst>
      <p:ext uri="{BB962C8B-B14F-4D97-AF65-F5344CB8AC3E}">
        <p14:creationId xmlns:p14="http://schemas.microsoft.com/office/powerpoint/2010/main" val="4032815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Dimensionality Reduction on </a:t>
            </a:r>
            <a:r>
              <a:rPr lang="en-US" dirty="0" smtClean="0"/>
              <a:t>Location/Time</a:t>
            </a:r>
            <a:br>
              <a:rPr lang="en-US" dirty="0" smtClean="0"/>
            </a:br>
            <a:r>
              <a:rPr lang="en-US" dirty="0" smtClean="0"/>
              <a:t>Analysis</a:t>
            </a:r>
            <a:endParaRPr lang="en-US" dirty="0"/>
          </a:p>
        </p:txBody>
      </p:sp>
      <p:sp>
        <p:nvSpPr>
          <p:cNvPr id="3" name="Content Placeholder 2"/>
          <p:cNvSpPr>
            <a:spLocks noGrp="1"/>
          </p:cNvSpPr>
          <p:nvPr>
            <p:ph idx="1"/>
          </p:nvPr>
        </p:nvSpPr>
        <p:spPr>
          <a:xfrm>
            <a:off x="838200" y="1690688"/>
            <a:ext cx="10515600" cy="4351338"/>
          </a:xfrm>
        </p:spPr>
        <p:txBody>
          <a:bodyPr/>
          <a:lstStyle/>
          <a:p>
            <a:r>
              <a:rPr lang="en-US" dirty="0" smtClean="0"/>
              <a:t>As dimensions increase, the 4 different types of activity cluster more</a:t>
            </a:r>
          </a:p>
          <a:p>
            <a:r>
              <a:rPr lang="en-US" dirty="0" smtClean="0"/>
              <a:t>Clusters </a:t>
            </a:r>
            <a:r>
              <a:rPr lang="en-US" dirty="0" smtClean="0"/>
              <a:t>are </a:t>
            </a:r>
            <a:r>
              <a:rPr lang="en-US" dirty="0" smtClean="0"/>
              <a:t>visible from different angles, showing that they are at least somewhat distinct</a:t>
            </a:r>
          </a:p>
          <a:p>
            <a:r>
              <a:rPr lang="en-US" dirty="0" smtClean="0"/>
              <a:t>Gives an indication that we will be able to find correlation with at least one method</a:t>
            </a:r>
            <a:endParaRPr lang="en-US" dirty="0" smtClean="0"/>
          </a:p>
        </p:txBody>
      </p:sp>
    </p:spTree>
    <p:extLst>
      <p:ext uri="{BB962C8B-B14F-4D97-AF65-F5344CB8AC3E}">
        <p14:creationId xmlns:p14="http://schemas.microsoft.com/office/powerpoint/2010/main" val="2794015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Dimensionality Reduction on </a:t>
            </a:r>
            <a:r>
              <a:rPr lang="en-US" dirty="0" smtClean="0"/>
              <a:t>all Data</a:t>
            </a:r>
            <a:r>
              <a:rPr lang="en-US" dirty="0"/>
              <a:t> </a:t>
            </a:r>
            <a:r>
              <a:rPr lang="en-US" dirty="0" smtClean="0"/>
              <a:t>Analysis</a:t>
            </a:r>
            <a:endParaRPr lang="en-US" dirty="0"/>
          </a:p>
        </p:txBody>
      </p:sp>
      <p:sp>
        <p:nvSpPr>
          <p:cNvPr id="3" name="Content Placeholder 2"/>
          <p:cNvSpPr>
            <a:spLocks noGrp="1"/>
          </p:cNvSpPr>
          <p:nvPr>
            <p:ph idx="1"/>
          </p:nvPr>
        </p:nvSpPr>
        <p:spPr>
          <a:xfrm>
            <a:off x="838200" y="1690688"/>
            <a:ext cx="10515600" cy="4351338"/>
          </a:xfrm>
        </p:spPr>
        <p:txBody>
          <a:bodyPr/>
          <a:lstStyle/>
          <a:p>
            <a:r>
              <a:rPr lang="en-US" dirty="0" smtClean="0"/>
              <a:t>As dimensions increase, the 4 different types of activity cluster more</a:t>
            </a:r>
          </a:p>
          <a:p>
            <a:r>
              <a:rPr lang="en-US" dirty="0" smtClean="0"/>
              <a:t>Actual data has latitude, longitude, timestamp</a:t>
            </a:r>
          </a:p>
          <a:p>
            <a:r>
              <a:rPr lang="en-US" dirty="0" smtClean="0"/>
              <a:t>Clusters are visible, but have significant overlap</a:t>
            </a:r>
          </a:p>
          <a:p>
            <a:r>
              <a:rPr lang="en-US" dirty="0" smtClean="0"/>
              <a:t>Explains why the SVM is correct half of the time, but not more</a:t>
            </a:r>
          </a:p>
          <a:p>
            <a:pPr lvl="1"/>
            <a:r>
              <a:rPr lang="en-US" dirty="0" smtClean="0"/>
              <a:t>There are enough differences to guess the different types of activity some of the time, but not enough to guess every time</a:t>
            </a:r>
          </a:p>
        </p:txBody>
      </p:sp>
    </p:spTree>
    <p:extLst>
      <p:ext uri="{BB962C8B-B14F-4D97-AF65-F5344CB8AC3E}">
        <p14:creationId xmlns:p14="http://schemas.microsoft.com/office/powerpoint/2010/main" val="3131301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Overview</a:t>
            </a:r>
            <a:endParaRPr lang="en-US" dirty="0"/>
          </a:p>
        </p:txBody>
      </p:sp>
      <p:sp>
        <p:nvSpPr>
          <p:cNvPr id="3" name="Content Placeholder 2"/>
          <p:cNvSpPr>
            <a:spLocks noGrp="1"/>
          </p:cNvSpPr>
          <p:nvPr>
            <p:ph idx="1"/>
          </p:nvPr>
        </p:nvSpPr>
        <p:spPr/>
        <p:txBody>
          <a:bodyPr/>
          <a:lstStyle/>
          <a:p>
            <a:r>
              <a:rPr lang="en-US" dirty="0" smtClean="0"/>
              <a:t>Linear regression takes 2 inputs and calculates the correlation between them in a linear matter</a:t>
            </a:r>
          </a:p>
          <a:p>
            <a:r>
              <a:rPr lang="en-US" dirty="0" smtClean="0"/>
              <a:t>High correlation means the 2 inputs are related</a:t>
            </a:r>
          </a:p>
          <a:p>
            <a:r>
              <a:rPr lang="en-US" dirty="0" smtClean="0"/>
              <a:t>Example: </a:t>
            </a:r>
            <a:endParaRPr 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3869115"/>
            <a:ext cx="3843489" cy="2641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4942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Correlation of Activity, Time, and Location Using Linear Regression	</a:t>
            </a:r>
            <a:endParaRPr lang="en-US" dirty="0"/>
          </a:p>
        </p:txBody>
      </p:sp>
      <p:sp>
        <p:nvSpPr>
          <p:cNvPr id="3" name="Content Placeholder 2"/>
          <p:cNvSpPr>
            <a:spLocks noGrp="1"/>
          </p:cNvSpPr>
          <p:nvPr>
            <p:ph idx="1"/>
          </p:nvPr>
        </p:nvSpPr>
        <p:spPr>
          <a:xfrm>
            <a:off x="838200" y="1802627"/>
            <a:ext cx="10515600" cy="4351338"/>
          </a:xfrm>
        </p:spPr>
        <p:txBody>
          <a:bodyPr/>
          <a:lstStyle/>
          <a:p>
            <a:r>
              <a:rPr lang="en-US" dirty="0" smtClean="0"/>
              <a:t>Using a linear regression model from </a:t>
            </a:r>
            <a:r>
              <a:rPr lang="en-US" dirty="0" err="1" smtClean="0"/>
              <a:t>sci</a:t>
            </a:r>
            <a:r>
              <a:rPr lang="en-US" dirty="0" smtClean="0"/>
              <a:t>-kit learn, there is a 0.005 </a:t>
            </a:r>
            <a:r>
              <a:rPr lang="en-US" dirty="0"/>
              <a:t>coefficient of </a:t>
            </a:r>
            <a:r>
              <a:rPr lang="en-US" dirty="0" smtClean="0"/>
              <a:t>determination from time and location to activity type</a:t>
            </a:r>
          </a:p>
          <a:p>
            <a:r>
              <a:rPr lang="en-US" dirty="0" smtClean="0"/>
              <a:t>Worst case = 0, Best case = 1</a:t>
            </a:r>
          </a:p>
          <a:p>
            <a:r>
              <a:rPr lang="en-US" dirty="0" smtClean="0"/>
              <a:t>Conclusion: There is a low linear correlation between activity type and time/location</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7788" y="4145559"/>
            <a:ext cx="5293543" cy="2533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699569" y="4169494"/>
            <a:ext cx="2304990" cy="369332"/>
          </a:xfrm>
          <a:prstGeom prst="rect">
            <a:avLst/>
          </a:prstGeom>
          <a:noFill/>
        </p:spPr>
        <p:txBody>
          <a:bodyPr wrap="none" rtlCol="0">
            <a:spAutoFit/>
          </a:bodyPr>
          <a:lstStyle/>
          <a:p>
            <a:r>
              <a:rPr lang="en-US" dirty="0" smtClean="0"/>
              <a:t>Calculated correlation:</a:t>
            </a:r>
            <a:endParaRPr lang="en-US" dirty="0"/>
          </a:p>
        </p:txBody>
      </p:sp>
    </p:spTree>
    <p:extLst>
      <p:ext uri="{BB962C8B-B14F-4D97-AF65-F5344CB8AC3E}">
        <p14:creationId xmlns:p14="http://schemas.microsoft.com/office/powerpoint/2010/main" val="1819874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 Techniques	</a:t>
            </a:r>
            <a:endParaRPr lang="en-US" dirty="0"/>
          </a:p>
        </p:txBody>
      </p:sp>
      <p:sp>
        <p:nvSpPr>
          <p:cNvPr id="3" name="Content Placeholder 2"/>
          <p:cNvSpPr>
            <a:spLocks noGrp="1"/>
          </p:cNvSpPr>
          <p:nvPr>
            <p:ph idx="1"/>
          </p:nvPr>
        </p:nvSpPr>
        <p:spPr/>
        <p:txBody>
          <a:bodyPr/>
          <a:lstStyle/>
          <a:p>
            <a:r>
              <a:rPr lang="en-US" dirty="0" smtClean="0"/>
              <a:t>Used custom Python script created by McNichols, Ramos, and Enid</a:t>
            </a:r>
          </a:p>
          <a:p>
            <a:r>
              <a:rPr lang="en-US" dirty="0" smtClean="0"/>
              <a:t>Calculated GPS location of each suspect using phone bearing and </a:t>
            </a:r>
            <a:r>
              <a:rPr lang="en-US" dirty="0" err="1" smtClean="0"/>
              <a:t>lat</a:t>
            </a:r>
            <a:r>
              <a:rPr lang="en-US" dirty="0" smtClean="0"/>
              <a:t>/long changes over time</a:t>
            </a:r>
          </a:p>
          <a:p>
            <a:r>
              <a:rPr lang="en-US" dirty="0" smtClean="0"/>
              <a:t>Grabbed any users that had locations overlapping by 250m or less at the same hour</a:t>
            </a:r>
            <a:endParaRPr lang="en-US" dirty="0"/>
          </a:p>
        </p:txBody>
      </p:sp>
      <p:graphicFrame>
        <p:nvGraphicFramePr>
          <p:cNvPr id="4" name="Diagram 3"/>
          <p:cNvGraphicFramePr/>
          <p:nvPr>
            <p:extLst>
              <p:ext uri="{D42A27DB-BD31-4B8C-83A1-F6EECF244321}">
                <p14:modId xmlns:p14="http://schemas.microsoft.com/office/powerpoint/2010/main" val="2753938239"/>
              </p:ext>
            </p:extLst>
          </p:nvPr>
        </p:nvGraphicFramePr>
        <p:xfrm>
          <a:off x="838200" y="2737651"/>
          <a:ext cx="1036182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4640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Correlation of Activity and all Other Data Using Linear Regression	</a:t>
            </a:r>
            <a:endParaRPr lang="en-US" dirty="0"/>
          </a:p>
        </p:txBody>
      </p:sp>
      <p:sp>
        <p:nvSpPr>
          <p:cNvPr id="3" name="Content Placeholder 2"/>
          <p:cNvSpPr>
            <a:spLocks noGrp="1"/>
          </p:cNvSpPr>
          <p:nvPr>
            <p:ph idx="1"/>
          </p:nvPr>
        </p:nvSpPr>
        <p:spPr>
          <a:xfrm>
            <a:off x="838200" y="1802627"/>
            <a:ext cx="10515600" cy="4351338"/>
          </a:xfrm>
        </p:spPr>
        <p:txBody>
          <a:bodyPr/>
          <a:lstStyle/>
          <a:p>
            <a:r>
              <a:rPr lang="en-US" dirty="0" smtClean="0"/>
              <a:t>Using a linear regression model from </a:t>
            </a:r>
            <a:r>
              <a:rPr lang="en-US" dirty="0" err="1" smtClean="0"/>
              <a:t>sci</a:t>
            </a:r>
            <a:r>
              <a:rPr lang="en-US" dirty="0" smtClean="0"/>
              <a:t>-kit learn, there is a 0.016 </a:t>
            </a:r>
            <a:r>
              <a:rPr lang="en-US" dirty="0"/>
              <a:t>coefficient of </a:t>
            </a:r>
            <a:r>
              <a:rPr lang="en-US" dirty="0" smtClean="0"/>
              <a:t>determination from all other data to activity type</a:t>
            </a:r>
          </a:p>
          <a:p>
            <a:r>
              <a:rPr lang="en-US" dirty="0" smtClean="0"/>
              <a:t>Worst case = 0, Best case = 1</a:t>
            </a:r>
          </a:p>
          <a:p>
            <a:r>
              <a:rPr lang="en-US" dirty="0" smtClean="0"/>
              <a:t>Conclusion: There is a low linear correlation between activity type and all other data</a:t>
            </a:r>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3683" y="4073831"/>
            <a:ext cx="3843489" cy="2641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8382" y="4127529"/>
            <a:ext cx="5293543" cy="2533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200647" y="4127529"/>
            <a:ext cx="1753365" cy="369332"/>
          </a:xfrm>
          <a:prstGeom prst="rect">
            <a:avLst/>
          </a:prstGeom>
          <a:noFill/>
        </p:spPr>
        <p:txBody>
          <a:bodyPr wrap="none" rtlCol="0">
            <a:spAutoFit/>
          </a:bodyPr>
          <a:lstStyle/>
          <a:p>
            <a:r>
              <a:rPr lang="en-US" dirty="0" smtClean="0"/>
              <a:t>High correlation:</a:t>
            </a:r>
            <a:endParaRPr lang="en-US" dirty="0"/>
          </a:p>
        </p:txBody>
      </p:sp>
      <p:sp>
        <p:nvSpPr>
          <p:cNvPr id="7" name="TextBox 6"/>
          <p:cNvSpPr txBox="1"/>
          <p:nvPr/>
        </p:nvSpPr>
        <p:spPr>
          <a:xfrm>
            <a:off x="6004560" y="4145559"/>
            <a:ext cx="2304990" cy="369332"/>
          </a:xfrm>
          <a:prstGeom prst="rect">
            <a:avLst/>
          </a:prstGeom>
          <a:noFill/>
        </p:spPr>
        <p:txBody>
          <a:bodyPr wrap="none" rtlCol="0">
            <a:spAutoFit/>
          </a:bodyPr>
          <a:lstStyle/>
          <a:p>
            <a:r>
              <a:rPr lang="en-US" dirty="0" smtClean="0"/>
              <a:t>Calculated correlation:</a:t>
            </a:r>
            <a:endParaRPr lang="en-US" dirty="0"/>
          </a:p>
        </p:txBody>
      </p:sp>
    </p:spTree>
    <p:extLst>
      <p:ext uri="{BB962C8B-B14F-4D97-AF65-F5344CB8AC3E}">
        <p14:creationId xmlns:p14="http://schemas.microsoft.com/office/powerpoint/2010/main" val="3558646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There is not a linear correlation between the data and activity type, regardless if all data or just GPS data is used</a:t>
            </a:r>
            <a:endParaRPr lang="en-US" dirty="0"/>
          </a:p>
        </p:txBody>
      </p:sp>
    </p:spTree>
    <p:extLst>
      <p:ext uri="{BB962C8B-B14F-4D97-AF65-F5344CB8AC3E}">
        <p14:creationId xmlns:p14="http://schemas.microsoft.com/office/powerpoint/2010/main" val="625098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Regression Overview</a:t>
            </a:r>
            <a:endParaRPr lang="en-US" dirty="0"/>
          </a:p>
        </p:txBody>
      </p:sp>
      <p:sp>
        <p:nvSpPr>
          <p:cNvPr id="3" name="Content Placeholder 2"/>
          <p:cNvSpPr>
            <a:spLocks noGrp="1"/>
          </p:cNvSpPr>
          <p:nvPr>
            <p:ph idx="1"/>
          </p:nvPr>
        </p:nvSpPr>
        <p:spPr/>
        <p:txBody>
          <a:bodyPr/>
          <a:lstStyle/>
          <a:p>
            <a:r>
              <a:rPr lang="en-US" dirty="0" smtClean="0"/>
              <a:t>If data has many dimensions, linear relationships can be harder to find</a:t>
            </a:r>
          </a:p>
          <a:p>
            <a:r>
              <a:rPr lang="en-US" dirty="0" smtClean="0"/>
              <a:t>There can still be other relationships in 3-n dimensions</a:t>
            </a:r>
          </a:p>
          <a:p>
            <a:r>
              <a:rPr lang="en-US" dirty="0" smtClean="0"/>
              <a:t>For example, data can cluster or group in spheres</a:t>
            </a:r>
          </a:p>
          <a:p>
            <a:r>
              <a:rPr lang="en-US" dirty="0" smtClean="0"/>
              <a:t>Random Forest Regression tests for non-linear relationships in data by exploring all classes and giving out the mean of each one</a:t>
            </a:r>
          </a:p>
        </p:txBody>
      </p:sp>
      <p:pic>
        <p:nvPicPr>
          <p:cNvPr id="4" name="Picture 3"/>
          <p:cNvPicPr>
            <a:picLocks noChangeAspect="1"/>
          </p:cNvPicPr>
          <p:nvPr/>
        </p:nvPicPr>
        <p:blipFill>
          <a:blip r:embed="rId2"/>
          <a:stretch>
            <a:fillRect/>
          </a:stretch>
        </p:blipFill>
        <p:spPr>
          <a:xfrm>
            <a:off x="838200" y="4523886"/>
            <a:ext cx="4129585" cy="2334114"/>
          </a:xfrm>
          <a:prstGeom prst="rect">
            <a:avLst/>
          </a:prstGeom>
        </p:spPr>
      </p:pic>
    </p:spTree>
    <p:extLst>
      <p:ext uri="{BB962C8B-B14F-4D97-AF65-F5344CB8AC3E}">
        <p14:creationId xmlns:p14="http://schemas.microsoft.com/office/powerpoint/2010/main" val="2401008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Correlation of Activity, Time, and Location Using Random Forest Regression</a:t>
            </a:r>
            <a:endParaRPr lang="en-US" dirty="0"/>
          </a:p>
        </p:txBody>
      </p:sp>
      <p:sp>
        <p:nvSpPr>
          <p:cNvPr id="3" name="Content Placeholder 2"/>
          <p:cNvSpPr>
            <a:spLocks noGrp="1"/>
          </p:cNvSpPr>
          <p:nvPr>
            <p:ph idx="1"/>
          </p:nvPr>
        </p:nvSpPr>
        <p:spPr/>
        <p:txBody>
          <a:bodyPr/>
          <a:lstStyle/>
          <a:p>
            <a:r>
              <a:rPr lang="en-US" dirty="0" smtClean="0"/>
              <a:t>Using a Random Forest Regression model from </a:t>
            </a:r>
            <a:r>
              <a:rPr lang="en-US" dirty="0" err="1" smtClean="0"/>
              <a:t>sci</a:t>
            </a:r>
            <a:r>
              <a:rPr lang="en-US" dirty="0" smtClean="0"/>
              <a:t>-kit learn, there is a .3975 accuracy on guessing the activity type</a:t>
            </a:r>
          </a:p>
          <a:p>
            <a:r>
              <a:rPr lang="en-US" dirty="0" smtClean="0"/>
              <a:t>The </a:t>
            </a:r>
            <a:r>
              <a:rPr lang="en-US" dirty="0"/>
              <a:t>Random Forest Regression</a:t>
            </a:r>
            <a:r>
              <a:rPr lang="en-US" dirty="0" smtClean="0"/>
              <a:t> model was able to guess correctly the activity of a person given only their timestamp and location 39.75% of the time</a:t>
            </a:r>
          </a:p>
          <a:p>
            <a:r>
              <a:rPr lang="en-US" dirty="0" smtClean="0"/>
              <a:t>Trained on 80% of the data, tested on 20%</a:t>
            </a:r>
          </a:p>
          <a:p>
            <a:r>
              <a:rPr lang="en-US" dirty="0" smtClean="0"/>
              <a:t>Conclusion: There is a weak non-linear correlation between activity type and time/location</a:t>
            </a:r>
            <a:endParaRPr lang="en-US" dirty="0"/>
          </a:p>
        </p:txBody>
      </p:sp>
    </p:spTree>
    <p:extLst>
      <p:ext uri="{BB962C8B-B14F-4D97-AF65-F5344CB8AC3E}">
        <p14:creationId xmlns:p14="http://schemas.microsoft.com/office/powerpoint/2010/main" val="1217655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Correlation of Activity and all Other Data Using Random Forest Regression	</a:t>
            </a:r>
            <a:endParaRPr lang="en-US" dirty="0"/>
          </a:p>
        </p:txBody>
      </p:sp>
      <p:sp>
        <p:nvSpPr>
          <p:cNvPr id="3" name="Content Placeholder 2"/>
          <p:cNvSpPr>
            <a:spLocks noGrp="1"/>
          </p:cNvSpPr>
          <p:nvPr>
            <p:ph idx="1"/>
          </p:nvPr>
        </p:nvSpPr>
        <p:spPr>
          <a:xfrm>
            <a:off x="838200" y="1802627"/>
            <a:ext cx="10515600" cy="4351338"/>
          </a:xfrm>
        </p:spPr>
        <p:txBody>
          <a:bodyPr/>
          <a:lstStyle/>
          <a:p>
            <a:r>
              <a:rPr lang="en-US" dirty="0" smtClean="0"/>
              <a:t>Using a random forest regression model from </a:t>
            </a:r>
            <a:r>
              <a:rPr lang="en-US" dirty="0" err="1" smtClean="0"/>
              <a:t>sci</a:t>
            </a:r>
            <a:r>
              <a:rPr lang="en-US" dirty="0" smtClean="0"/>
              <a:t>-kit learn, there is a 0.975 accuracy from all other data to activity type</a:t>
            </a:r>
          </a:p>
          <a:p>
            <a:r>
              <a:rPr lang="en-US" dirty="0" smtClean="0"/>
              <a:t>Trained with 60% of the data and tested on 40%, the model guessed correctly the activity type 97.5% of the time given phone data</a:t>
            </a:r>
          </a:p>
          <a:p>
            <a:r>
              <a:rPr lang="en-US" dirty="0" smtClean="0"/>
              <a:t>Conclusion: There is a very strong correlation between activity type and all other data</a:t>
            </a:r>
            <a:endParaRPr lang="en-US" dirty="0"/>
          </a:p>
        </p:txBody>
      </p:sp>
    </p:spTree>
    <p:extLst>
      <p:ext uri="{BB962C8B-B14F-4D97-AF65-F5344CB8AC3E}">
        <p14:creationId xmlns:p14="http://schemas.microsoft.com/office/powerpoint/2010/main" val="2559239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 (Support Vector Machine) Overview</a:t>
            </a:r>
            <a:endParaRPr lang="en-US" dirty="0"/>
          </a:p>
        </p:txBody>
      </p:sp>
      <p:sp>
        <p:nvSpPr>
          <p:cNvPr id="3" name="Content Placeholder 2"/>
          <p:cNvSpPr>
            <a:spLocks noGrp="1"/>
          </p:cNvSpPr>
          <p:nvPr>
            <p:ph idx="1"/>
          </p:nvPr>
        </p:nvSpPr>
        <p:spPr/>
        <p:txBody>
          <a:bodyPr/>
          <a:lstStyle/>
          <a:p>
            <a:r>
              <a:rPr lang="en-US" dirty="0" smtClean="0"/>
              <a:t>SVM’s work by sorting data into classes that are as different as possible</a:t>
            </a:r>
          </a:p>
          <a:p>
            <a:r>
              <a:rPr lang="en-US" dirty="0" smtClean="0"/>
              <a:t>Maps to a higher dimension to find differences in the </a:t>
            </a:r>
            <a:r>
              <a:rPr lang="en-US" dirty="0" smtClean="0"/>
              <a:t>data</a:t>
            </a:r>
          </a:p>
          <a:p>
            <a:r>
              <a:rPr lang="en-US" dirty="0" smtClean="0"/>
              <a:t>We chose to use a SVM on the GPS data to find a higher correlation than the Random Forest Regression method</a:t>
            </a:r>
            <a:endParaRPr lang="en-US" dirty="0"/>
          </a:p>
        </p:txBody>
      </p:sp>
    </p:spTree>
    <p:extLst>
      <p:ext uri="{BB962C8B-B14F-4D97-AF65-F5344CB8AC3E}">
        <p14:creationId xmlns:p14="http://schemas.microsoft.com/office/powerpoint/2010/main" val="380654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Correlation of Activity, Time, and Location Using SVM’s</a:t>
            </a:r>
            <a:endParaRPr lang="en-US" dirty="0"/>
          </a:p>
        </p:txBody>
      </p:sp>
      <p:sp>
        <p:nvSpPr>
          <p:cNvPr id="3" name="Content Placeholder 2"/>
          <p:cNvSpPr>
            <a:spLocks noGrp="1"/>
          </p:cNvSpPr>
          <p:nvPr>
            <p:ph idx="1"/>
          </p:nvPr>
        </p:nvSpPr>
        <p:spPr/>
        <p:txBody>
          <a:bodyPr/>
          <a:lstStyle/>
          <a:p>
            <a:r>
              <a:rPr lang="en-US" dirty="0" smtClean="0"/>
              <a:t>Using a Support Vector Machine with </a:t>
            </a:r>
            <a:r>
              <a:rPr lang="en-US" dirty="0" err="1" smtClean="0"/>
              <a:t>rbf</a:t>
            </a:r>
            <a:r>
              <a:rPr lang="en-US" dirty="0" smtClean="0"/>
              <a:t> kernel from </a:t>
            </a:r>
            <a:r>
              <a:rPr lang="en-US" dirty="0" err="1" smtClean="0"/>
              <a:t>sci</a:t>
            </a:r>
            <a:r>
              <a:rPr lang="en-US" dirty="0" smtClean="0"/>
              <a:t>-kit learn, there is a .5 accuracy on guessing the activity type</a:t>
            </a:r>
          </a:p>
          <a:p>
            <a:r>
              <a:rPr lang="en-US" dirty="0" smtClean="0"/>
              <a:t>Worst case = 0, Best case = 1</a:t>
            </a:r>
          </a:p>
          <a:p>
            <a:r>
              <a:rPr lang="en-US" dirty="0" smtClean="0"/>
              <a:t>The SVM model was able to guess correctly the activity of a person given only their timestamp and location 50% of the time</a:t>
            </a:r>
          </a:p>
          <a:p>
            <a:r>
              <a:rPr lang="en-US" dirty="0" smtClean="0"/>
              <a:t>Conclusion: There is a weak non-linear correlation between activity type and time/location</a:t>
            </a:r>
            <a:endParaRPr lang="en-US" dirty="0"/>
          </a:p>
        </p:txBody>
      </p:sp>
    </p:spTree>
    <p:extLst>
      <p:ext uri="{BB962C8B-B14F-4D97-AF65-F5344CB8AC3E}">
        <p14:creationId xmlns:p14="http://schemas.microsoft.com/office/powerpoint/2010/main" val="35735641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on Correlation</a:t>
            </a:r>
            <a:endParaRPr lang="en-US" dirty="0"/>
          </a:p>
        </p:txBody>
      </p:sp>
      <p:sp>
        <p:nvSpPr>
          <p:cNvPr id="3" name="Content Placeholder 2"/>
          <p:cNvSpPr>
            <a:spLocks noGrp="1"/>
          </p:cNvSpPr>
          <p:nvPr>
            <p:ph idx="1"/>
          </p:nvPr>
        </p:nvSpPr>
        <p:spPr>
          <a:xfrm>
            <a:off x="838200" y="1825625"/>
            <a:ext cx="10515600" cy="4861778"/>
          </a:xfrm>
        </p:spPr>
        <p:txBody>
          <a:bodyPr>
            <a:normAutofit lnSpcReduction="10000"/>
          </a:bodyPr>
          <a:lstStyle/>
          <a:p>
            <a:r>
              <a:rPr lang="en-US" dirty="0" smtClean="0"/>
              <a:t>There is a very strong correlation of all the data to the activity type. Multiple apps such as car insurance and run trackers take advantage of this, so it makes sense.</a:t>
            </a:r>
          </a:p>
          <a:p>
            <a:r>
              <a:rPr lang="en-US" dirty="0" smtClean="0"/>
              <a:t>The correlation between the location and activity type was much weaker. It was better than randomly guessing, but not by much. Going by maps of the paths, it does seem like the suspects frequently leave roads and paths. This would make it more difficult to find correlation between their location and activity because they are not always on the expected </a:t>
            </a:r>
            <a:r>
              <a:rPr lang="en-US" dirty="0" smtClean="0"/>
              <a:t>walking/driving </a:t>
            </a:r>
            <a:r>
              <a:rPr lang="en-US" dirty="0" smtClean="0"/>
              <a:t>path. </a:t>
            </a:r>
            <a:endParaRPr lang="en-US" dirty="0" smtClean="0"/>
          </a:p>
          <a:p>
            <a:r>
              <a:rPr lang="en-US" dirty="0" smtClean="0"/>
              <a:t>A wider range of data, like more suspects or a longer time period, we could have avoided the overfitting problem and had a more sure level of correlation. There was a lot of similarity in the </a:t>
            </a:r>
            <a:r>
              <a:rPr lang="en-US" smtClean="0"/>
              <a:t>data points.</a:t>
            </a:r>
            <a:endParaRPr lang="en-US" dirty="0"/>
          </a:p>
        </p:txBody>
      </p:sp>
    </p:spTree>
    <p:extLst>
      <p:ext uri="{BB962C8B-B14F-4D97-AF65-F5344CB8AC3E}">
        <p14:creationId xmlns:p14="http://schemas.microsoft.com/office/powerpoint/2010/main" val="4216000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a:t>
            </a:r>
            <a:r>
              <a:rPr lang="en-US" dirty="0" smtClean="0"/>
              <a:t>Data</a:t>
            </a:r>
            <a:endParaRPr lang="en-US" dirty="0"/>
          </a:p>
        </p:txBody>
      </p:sp>
      <p:sp>
        <p:nvSpPr>
          <p:cNvPr id="3" name="Content Placeholder 2"/>
          <p:cNvSpPr>
            <a:spLocks noGrp="1"/>
          </p:cNvSpPr>
          <p:nvPr>
            <p:ph idx="1"/>
          </p:nvPr>
        </p:nvSpPr>
        <p:spPr/>
        <p:txBody>
          <a:bodyPr/>
          <a:lstStyle/>
          <a:p>
            <a:r>
              <a:rPr lang="en-US" dirty="0" smtClean="0"/>
              <a:t>To get location data, we took the collection point and subtracted the </a:t>
            </a:r>
            <a:r>
              <a:rPr lang="en-US" dirty="0" err="1" smtClean="0"/>
              <a:t>lat</a:t>
            </a:r>
            <a:r>
              <a:rPr lang="en-US" dirty="0" smtClean="0"/>
              <a:t>/long change for each </a:t>
            </a:r>
            <a:r>
              <a:rPr lang="en-US" dirty="0" err="1" smtClean="0"/>
              <a:t>datapoint</a:t>
            </a:r>
            <a:r>
              <a:rPr lang="en-US" dirty="0" smtClean="0"/>
              <a:t>, adding them to a list backwards to show the path from the end</a:t>
            </a:r>
          </a:p>
          <a:p>
            <a:r>
              <a:rPr lang="en-US" dirty="0" err="1" smtClean="0"/>
              <a:t>Lat</a:t>
            </a:r>
            <a:r>
              <a:rPr lang="en-US" dirty="0" smtClean="0"/>
              <a:t>/long change had to be calculated using the bearing angle</a:t>
            </a:r>
          </a:p>
          <a:p>
            <a:r>
              <a:rPr lang="en-US" dirty="0" smtClean="0"/>
              <a:t>Eventually we had a list of time, </a:t>
            </a:r>
            <a:r>
              <a:rPr lang="en-US" dirty="0" err="1" smtClean="0"/>
              <a:t>lat</a:t>
            </a:r>
            <a:r>
              <a:rPr lang="en-US" dirty="0" smtClean="0"/>
              <a:t>, long for each point recorded for each suspect</a:t>
            </a:r>
          </a:p>
          <a:p>
            <a:r>
              <a:rPr lang="en-US" dirty="0" smtClean="0"/>
              <a:t>From here we could move forward with comparing data between suspects</a:t>
            </a:r>
            <a:endParaRPr lang="en-US" dirty="0"/>
          </a:p>
        </p:txBody>
      </p:sp>
    </p:spTree>
    <p:extLst>
      <p:ext uri="{BB962C8B-B14F-4D97-AF65-F5344CB8AC3E}">
        <p14:creationId xmlns:p14="http://schemas.microsoft.com/office/powerpoint/2010/main" val="2941470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Compare </a:t>
            </a:r>
            <a:r>
              <a:rPr lang="en-US" dirty="0" smtClean="0"/>
              <a:t>Times</a:t>
            </a:r>
            <a:endParaRPr lang="en-US" dirty="0"/>
          </a:p>
        </p:txBody>
      </p:sp>
      <p:sp>
        <p:nvSpPr>
          <p:cNvPr id="3" name="Content Placeholder 2"/>
          <p:cNvSpPr>
            <a:spLocks noGrp="1"/>
          </p:cNvSpPr>
          <p:nvPr>
            <p:ph idx="1"/>
          </p:nvPr>
        </p:nvSpPr>
        <p:spPr/>
        <p:txBody>
          <a:bodyPr/>
          <a:lstStyle/>
          <a:p>
            <a:r>
              <a:rPr lang="en-US" dirty="0" smtClean="0"/>
              <a:t>The times were extremely precise, so we shifted to only using year, month, day, and hour for comparison</a:t>
            </a:r>
          </a:p>
          <a:p>
            <a:r>
              <a:rPr lang="en-US" dirty="0" smtClean="0"/>
              <a:t>We were able to remove all data taken at unique times not found elsewhere in the data</a:t>
            </a:r>
          </a:p>
          <a:p>
            <a:r>
              <a:rPr lang="en-US" dirty="0" smtClean="0"/>
              <a:t>At the end of this step we had lists of time: user data, user data, etc.</a:t>
            </a:r>
          </a:p>
          <a:p>
            <a:r>
              <a:rPr lang="en-US" dirty="0" smtClean="0"/>
              <a:t>From here we could compare the locations for times that were shared between suspects, for instance all data taken at 12/12 9 p.m. </a:t>
            </a:r>
            <a:endParaRPr lang="en-US" dirty="0"/>
          </a:p>
        </p:txBody>
      </p:sp>
    </p:spTree>
    <p:extLst>
      <p:ext uri="{BB962C8B-B14F-4D97-AF65-F5344CB8AC3E}">
        <p14:creationId xmlns:p14="http://schemas.microsoft.com/office/powerpoint/2010/main" val="1512653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Compare </a:t>
            </a:r>
            <a:r>
              <a:rPr lang="en-US" dirty="0" smtClean="0"/>
              <a:t>Locations</a:t>
            </a:r>
            <a:endParaRPr lang="en-US" dirty="0"/>
          </a:p>
        </p:txBody>
      </p:sp>
      <p:sp>
        <p:nvSpPr>
          <p:cNvPr id="3" name="Content Placeholder 2"/>
          <p:cNvSpPr>
            <a:spLocks noGrp="1"/>
          </p:cNvSpPr>
          <p:nvPr>
            <p:ph idx="1"/>
          </p:nvPr>
        </p:nvSpPr>
        <p:spPr/>
        <p:txBody>
          <a:bodyPr/>
          <a:lstStyle/>
          <a:p>
            <a:r>
              <a:rPr lang="en-US" dirty="0" smtClean="0"/>
              <a:t>We iterated through each time where multiple suspects’ data was taken and calculated distances between each suspect</a:t>
            </a:r>
          </a:p>
          <a:p>
            <a:r>
              <a:rPr lang="en-US" dirty="0" smtClean="0"/>
              <a:t>Used geodesic python library, which is frequently used by GIS researches and scientists, to find distance between latitude and longitude points</a:t>
            </a:r>
          </a:p>
          <a:p>
            <a:r>
              <a:rPr lang="en-US" dirty="0" smtClean="0"/>
              <a:t>From this point we were able to give a threshold value of distance where the code would alert us when 2 suspects were within the given distance at the same time</a:t>
            </a:r>
          </a:p>
          <a:p>
            <a:r>
              <a:rPr lang="en-US" dirty="0" smtClean="0"/>
              <a:t>Started with 100 meters but that gave no results, so increased it to 250 meters</a:t>
            </a:r>
            <a:endParaRPr lang="en-US" dirty="0"/>
          </a:p>
        </p:txBody>
      </p:sp>
    </p:spTree>
    <p:extLst>
      <p:ext uri="{BB962C8B-B14F-4D97-AF65-F5344CB8AC3E}">
        <p14:creationId xmlns:p14="http://schemas.microsoft.com/office/powerpoint/2010/main" val="3751158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 </a:t>
            </a:r>
            <a:r>
              <a:rPr lang="en-US" dirty="0" smtClean="0"/>
              <a:t>Paths</a:t>
            </a:r>
            <a:endParaRPr lang="en-US" dirty="0"/>
          </a:p>
        </p:txBody>
      </p:sp>
      <p:sp>
        <p:nvSpPr>
          <p:cNvPr id="3" name="Content Placeholder 2"/>
          <p:cNvSpPr>
            <a:spLocks noGrp="1"/>
          </p:cNvSpPr>
          <p:nvPr>
            <p:ph idx="1"/>
          </p:nvPr>
        </p:nvSpPr>
        <p:spPr/>
        <p:txBody>
          <a:bodyPr/>
          <a:lstStyle/>
          <a:p>
            <a:r>
              <a:rPr lang="en-US" dirty="0" smtClean="0"/>
              <a:t>The code wrote text files of the paths of each suspects that overlapped</a:t>
            </a:r>
          </a:p>
          <a:p>
            <a:r>
              <a:rPr lang="en-US" dirty="0" smtClean="0"/>
              <a:t>Online map plotter GPS Visualizer takes in that output and maps it on a real map</a:t>
            </a:r>
          </a:p>
          <a:p>
            <a:r>
              <a:rPr lang="en-US" dirty="0" smtClean="0"/>
              <a:t>These are included in the following slides</a:t>
            </a:r>
            <a:endParaRPr lang="en-US" dirty="0"/>
          </a:p>
        </p:txBody>
      </p:sp>
    </p:spTree>
    <p:extLst>
      <p:ext uri="{BB962C8B-B14F-4D97-AF65-F5344CB8AC3E}">
        <p14:creationId xmlns:p14="http://schemas.microsoft.com/office/powerpoint/2010/main" val="655408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7476"/>
            <a:ext cx="3932237" cy="1600200"/>
          </a:xfrm>
        </p:spPr>
        <p:txBody>
          <a:bodyPr/>
          <a:lstStyle/>
          <a:p>
            <a:r>
              <a:rPr lang="en-US" dirty="0" smtClean="0"/>
              <a:t>Suspects ID 8 and 13</a:t>
            </a:r>
            <a:endParaRPr lang="en-US" dirty="0"/>
          </a:p>
        </p:txBody>
      </p:sp>
      <p:sp>
        <p:nvSpPr>
          <p:cNvPr id="4" name="Text Placeholder 3"/>
          <p:cNvSpPr>
            <a:spLocks noGrp="1"/>
          </p:cNvSpPr>
          <p:nvPr>
            <p:ph type="body" sz="half" idx="2"/>
          </p:nvPr>
        </p:nvSpPr>
        <p:spPr>
          <a:xfrm>
            <a:off x="839787" y="1707676"/>
            <a:ext cx="3932237" cy="3811588"/>
          </a:xfrm>
        </p:spPr>
        <p:txBody>
          <a:bodyPr/>
          <a:lstStyle/>
          <a:p>
            <a:r>
              <a:rPr lang="en-US" dirty="0" smtClean="0"/>
              <a:t>241.16530843870947 meters away from each other at 2pm on 12/13</a:t>
            </a:r>
          </a:p>
          <a:p>
            <a:endParaRPr lang="en-US" dirty="0"/>
          </a:p>
        </p:txBody>
      </p:sp>
      <p:pic>
        <p:nvPicPr>
          <p:cNvPr id="7" name="Picture 6"/>
          <p:cNvPicPr>
            <a:picLocks noChangeAspect="1"/>
          </p:cNvPicPr>
          <p:nvPr/>
        </p:nvPicPr>
        <p:blipFill>
          <a:blip r:embed="rId2"/>
          <a:stretch>
            <a:fillRect/>
          </a:stretch>
        </p:blipFill>
        <p:spPr>
          <a:xfrm>
            <a:off x="5822776" y="1299025"/>
            <a:ext cx="5397390" cy="4965296"/>
          </a:xfrm>
          <a:prstGeom prst="rect">
            <a:avLst/>
          </a:prstGeom>
        </p:spPr>
      </p:pic>
      <p:pic>
        <p:nvPicPr>
          <p:cNvPr id="8" name="Picture 7"/>
          <p:cNvPicPr>
            <a:picLocks noChangeAspect="1"/>
          </p:cNvPicPr>
          <p:nvPr/>
        </p:nvPicPr>
        <p:blipFill>
          <a:blip r:embed="rId3"/>
          <a:stretch>
            <a:fillRect/>
          </a:stretch>
        </p:blipFill>
        <p:spPr>
          <a:xfrm>
            <a:off x="839786" y="2167791"/>
            <a:ext cx="4554123" cy="4560555"/>
          </a:xfrm>
          <a:prstGeom prst="rect">
            <a:avLst/>
          </a:prstGeom>
        </p:spPr>
      </p:pic>
    </p:spTree>
    <p:extLst>
      <p:ext uri="{BB962C8B-B14F-4D97-AF65-F5344CB8AC3E}">
        <p14:creationId xmlns:p14="http://schemas.microsoft.com/office/powerpoint/2010/main" val="2533820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Suggestions:</a:t>
            </a:r>
            <a:endParaRPr lang="en-US" dirty="0"/>
          </a:p>
        </p:txBody>
      </p:sp>
      <p:sp>
        <p:nvSpPr>
          <p:cNvPr id="3" name="Content Placeholder 2"/>
          <p:cNvSpPr>
            <a:spLocks noGrp="1"/>
          </p:cNvSpPr>
          <p:nvPr>
            <p:ph idx="1"/>
          </p:nvPr>
        </p:nvSpPr>
        <p:spPr/>
        <p:txBody>
          <a:bodyPr/>
          <a:lstStyle/>
          <a:p>
            <a:r>
              <a:rPr lang="en-US" dirty="0" smtClean="0"/>
              <a:t>These suspects probably had little to do with each other. Their closest point was 240 meters away and as you can see from the paths, suspect 13 only walked by suspect 8 in the middle of a much longer trip</a:t>
            </a:r>
            <a:endParaRPr lang="en-US" dirty="0"/>
          </a:p>
        </p:txBody>
      </p:sp>
    </p:spTree>
    <p:extLst>
      <p:ext uri="{BB962C8B-B14F-4D97-AF65-F5344CB8AC3E}">
        <p14:creationId xmlns:p14="http://schemas.microsoft.com/office/powerpoint/2010/main" val="3607785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21124"/>
            <a:ext cx="3932237" cy="1600200"/>
          </a:xfrm>
        </p:spPr>
        <p:txBody>
          <a:bodyPr/>
          <a:lstStyle/>
          <a:p>
            <a:r>
              <a:rPr lang="en-US" dirty="0" smtClean="0"/>
              <a:t>Suspects ID 3 and 13</a:t>
            </a:r>
            <a:endParaRPr lang="en-US" dirty="0"/>
          </a:p>
        </p:txBody>
      </p:sp>
      <p:sp>
        <p:nvSpPr>
          <p:cNvPr id="4" name="Text Placeholder 3"/>
          <p:cNvSpPr>
            <a:spLocks noGrp="1"/>
          </p:cNvSpPr>
          <p:nvPr>
            <p:ph type="body" sz="half" idx="2"/>
          </p:nvPr>
        </p:nvSpPr>
        <p:spPr>
          <a:xfrm>
            <a:off x="839788" y="1721324"/>
            <a:ext cx="3932237" cy="3811588"/>
          </a:xfrm>
        </p:spPr>
        <p:txBody>
          <a:bodyPr/>
          <a:lstStyle/>
          <a:p>
            <a:r>
              <a:rPr lang="en-US" dirty="0" smtClean="0"/>
              <a:t>168.41657051367866 meters away from each other at 4pm on 12/13</a:t>
            </a:r>
            <a:endParaRPr lang="en-US" dirty="0"/>
          </a:p>
        </p:txBody>
      </p:sp>
      <p:pic>
        <p:nvPicPr>
          <p:cNvPr id="7" name="Picture 6"/>
          <p:cNvPicPr>
            <a:picLocks noChangeAspect="1"/>
          </p:cNvPicPr>
          <p:nvPr/>
        </p:nvPicPr>
        <p:blipFill>
          <a:blip r:embed="rId2"/>
          <a:stretch>
            <a:fillRect/>
          </a:stretch>
        </p:blipFill>
        <p:spPr>
          <a:xfrm>
            <a:off x="839788" y="2306471"/>
            <a:ext cx="4201586" cy="4148920"/>
          </a:xfrm>
          <a:prstGeom prst="rect">
            <a:avLst/>
          </a:prstGeom>
        </p:spPr>
      </p:pic>
      <p:pic>
        <p:nvPicPr>
          <p:cNvPr id="8" name="Picture 7"/>
          <p:cNvPicPr>
            <a:picLocks noChangeAspect="1"/>
          </p:cNvPicPr>
          <p:nvPr/>
        </p:nvPicPr>
        <p:blipFill>
          <a:blip r:embed="rId3"/>
          <a:stretch>
            <a:fillRect/>
          </a:stretch>
        </p:blipFill>
        <p:spPr>
          <a:xfrm>
            <a:off x="5858054" y="1610436"/>
            <a:ext cx="5266577" cy="4844955"/>
          </a:xfrm>
          <a:prstGeom prst="rect">
            <a:avLst/>
          </a:prstGeom>
        </p:spPr>
      </p:pic>
    </p:spTree>
    <p:extLst>
      <p:ext uri="{BB962C8B-B14F-4D97-AF65-F5344CB8AC3E}">
        <p14:creationId xmlns:p14="http://schemas.microsoft.com/office/powerpoint/2010/main" val="1440575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3380</TotalTime>
  <Words>1465</Words>
  <Application>Microsoft Office PowerPoint</Application>
  <PresentationFormat>Widescreen</PresentationFormat>
  <Paragraphs>107</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Suspect Phone Analysis</vt:lpstr>
      <vt:lpstr>Data Analysis Techniques </vt:lpstr>
      <vt:lpstr>Process Data</vt:lpstr>
      <vt:lpstr>Compare Times</vt:lpstr>
      <vt:lpstr>Compare Locations</vt:lpstr>
      <vt:lpstr>Display Paths</vt:lpstr>
      <vt:lpstr>Suspects ID 8 and 13</vt:lpstr>
      <vt:lpstr>Suggestions:</vt:lpstr>
      <vt:lpstr>Suspects ID 3 and 13</vt:lpstr>
      <vt:lpstr>Suggestions:</vt:lpstr>
      <vt:lpstr>Suspects ID 12 and 18</vt:lpstr>
      <vt:lpstr>Suggestions:</vt:lpstr>
      <vt:lpstr>Dimensionality Reduction Overview</vt:lpstr>
      <vt:lpstr>Dimensionality Reduction on Location/Time</vt:lpstr>
      <vt:lpstr>Dimensionality Reduction on all Data</vt:lpstr>
      <vt:lpstr>Dimensionality Reduction on Location/Time Analysis</vt:lpstr>
      <vt:lpstr>Dimensionality Reduction on all Data Analysis</vt:lpstr>
      <vt:lpstr>Linear Regression Overview</vt:lpstr>
      <vt:lpstr>Calculating Correlation of Activity, Time, and Location Using Linear Regression </vt:lpstr>
      <vt:lpstr>Calculating Correlation of Activity and all Other Data Using Linear Regression </vt:lpstr>
      <vt:lpstr>Conclusion</vt:lpstr>
      <vt:lpstr>Random Forest Regression Overview</vt:lpstr>
      <vt:lpstr>Calculating Correlation of Activity, Time, and Location Using Random Forest Regression</vt:lpstr>
      <vt:lpstr>Calculating Correlation of Activity and all Other Data Using Random Forest Regression </vt:lpstr>
      <vt:lpstr>SVM (Support Vector Machine) Overview</vt:lpstr>
      <vt:lpstr>Calculating Correlation of Activity, Time, and Location Using SVM’s</vt:lpstr>
      <vt:lpstr>Conclusions on Correlation</vt:lpstr>
    </vt:vector>
  </TitlesOfParts>
  <Company>Areté Associates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Suspect Phone Analysis</dc:title>
  <dc:creator>McNichols, Ian</dc:creator>
  <cp:lastModifiedBy>McNichols, Ian</cp:lastModifiedBy>
  <cp:revision>68</cp:revision>
  <dcterms:created xsi:type="dcterms:W3CDTF">2021-10-28T19:46:07Z</dcterms:created>
  <dcterms:modified xsi:type="dcterms:W3CDTF">2021-12-01T16:05:57Z</dcterms:modified>
</cp:coreProperties>
</file>