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57" r:id="rId4"/>
    <p:sldId id="265" r:id="rId5"/>
    <p:sldId id="258" r:id="rId6"/>
    <p:sldId id="266" r:id="rId7"/>
    <p:sldId id="264" r:id="rId8"/>
    <p:sldId id="268" r:id="rId9"/>
    <p:sldId id="267" r:id="rId10"/>
    <p:sldId id="261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1" autoAdjust="0"/>
    <p:restoredTop sz="94660"/>
  </p:normalViewPr>
  <p:slideViewPr>
    <p:cSldViewPr>
      <p:cViewPr varScale="1">
        <p:scale>
          <a:sx n="105" d="100"/>
          <a:sy n="105" d="100"/>
        </p:scale>
        <p:origin x="20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BDD31F-EC57-4DBA-AF1E-469975EC628C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50" y="2565400"/>
            <a:ext cx="4176713" cy="8937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20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" y="3357563"/>
            <a:ext cx="4176713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0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77050" y="333375"/>
            <a:ext cx="1655763" cy="54006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333375"/>
            <a:ext cx="4816475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051050" y="981075"/>
            <a:ext cx="3163888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67338" y="981075"/>
            <a:ext cx="3165475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333375"/>
            <a:ext cx="640873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51050" y="981075"/>
            <a:ext cx="648176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50" y="2565400"/>
            <a:ext cx="3887788" cy="1223640"/>
          </a:xfrm>
          <a:noFill/>
        </p:spPr>
        <p:txBody>
          <a:bodyPr/>
          <a:lstStyle/>
          <a:p>
            <a:r>
              <a:rPr lang="en-US" sz="2400" b="0" dirty="0">
                <a:latin typeface="Tahoma" charset="0"/>
              </a:rPr>
              <a:t>Detecting Breast Cancer Based on Characteristics of Cell Nuclei</a:t>
            </a:r>
            <a:endParaRPr lang="uk-UA" sz="2400" b="0" dirty="0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1" y="4077072"/>
            <a:ext cx="3887787" cy="433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Ian Logan</a:t>
            </a:r>
            <a:endParaRPr lang="uk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2CE1-EB3C-4E2D-960E-0A99FAA8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3C972-1220-4774-B09C-81DAD39EF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637" y="2204864"/>
            <a:ext cx="504726" cy="5757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600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6E26-FBAA-4800-A9D4-87E8D353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697" y="415796"/>
            <a:ext cx="6408738" cy="508000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C8FA-1C7F-4FA9-A782-7811791A2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672" y="1196752"/>
            <a:ext cx="6481763" cy="47529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800" dirty="0">
                <a:latin typeface="Verdana" pitchFamily="34" charset="0"/>
                <a:ea typeface="굴림" charset="-127"/>
              </a:rPr>
              <a:t>569 rows and 32 columns</a:t>
            </a:r>
          </a:p>
          <a:p>
            <a:endParaRPr lang="en-US" altLang="ko-KR" sz="1800" dirty="0">
              <a:latin typeface="Verdana" pitchFamily="34" charset="0"/>
              <a:ea typeface="굴림" charset="-127"/>
            </a:endParaRPr>
          </a:p>
          <a:p>
            <a:r>
              <a:rPr lang="en-US" altLang="ko-KR" sz="1800" dirty="0">
                <a:latin typeface="Verdana" pitchFamily="34" charset="0"/>
                <a:ea typeface="굴림" charset="-127"/>
              </a:rPr>
              <a:t>Features describe characteristics of cell nuclei present in samples of breast mass tissue.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D47B4-F6A1-4AAD-90F1-AA2F5F6A3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8" y="2636912"/>
            <a:ext cx="8832043" cy="313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7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2" y="1301750"/>
            <a:ext cx="5738812" cy="4254500"/>
          </a:xfrm>
        </p:spPr>
        <p:txBody>
          <a:bodyPr/>
          <a:lstStyle/>
          <a:p>
            <a:pPr marL="457200" lvl="1" indent="0">
              <a:lnSpc>
                <a:spcPct val="80000"/>
              </a:lnSpc>
              <a:buNone/>
            </a:pPr>
            <a:endParaRPr lang="en-US" altLang="ko-KR" sz="800" dirty="0">
              <a:latin typeface="Verdana" pitchFamily="34" charset="0"/>
              <a:ea typeface="굴림" charset="-127"/>
            </a:endParaRPr>
          </a:p>
          <a:p>
            <a:pPr marL="457200" lvl="1" indent="0" algn="ctr">
              <a:lnSpc>
                <a:spcPct val="80000"/>
              </a:lnSpc>
              <a:buNone/>
            </a:pPr>
            <a:r>
              <a:rPr lang="en-US" altLang="ko-KR" sz="1400" dirty="0">
                <a:latin typeface="Verdana" pitchFamily="34" charset="0"/>
                <a:ea typeface="굴림" charset="-127"/>
              </a:rPr>
              <a:t>M = Malignant, B = Benign</a:t>
            </a: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itchFamily="34" charset="0"/>
              <a:ea typeface="굴림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1AE3F2-2434-4C18-B8E9-C728EF8EA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506" y="2060848"/>
            <a:ext cx="4874988" cy="327864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CF1E414-45D1-4EFF-9011-B7F925496065}"/>
              </a:ext>
            </a:extLst>
          </p:cNvPr>
          <p:cNvSpPr txBox="1">
            <a:spLocks/>
          </p:cNvSpPr>
          <p:nvPr/>
        </p:nvSpPr>
        <p:spPr bwMode="auto">
          <a:xfrm>
            <a:off x="1547664" y="416173"/>
            <a:ext cx="640873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kern="0" dirty="0"/>
              <a:t>Exploring The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Exploring The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49C9B8-BEA5-4239-A1AB-DB95A7268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74" y="980728"/>
            <a:ext cx="6336233" cy="583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2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Exploring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6B1568-4939-4E81-9988-740D01D8A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948253"/>
            <a:ext cx="5796644" cy="58734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Exploring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370ABA-5414-4C53-933E-1D97E2CE8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388" y="2204864"/>
            <a:ext cx="6830012" cy="41791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6EC918-D754-4C9F-BBC1-66C23EEE3284}"/>
              </a:ext>
            </a:extLst>
          </p:cNvPr>
          <p:cNvSpPr txBox="1"/>
          <p:nvPr/>
        </p:nvSpPr>
        <p:spPr>
          <a:xfrm>
            <a:off x="2123728" y="1184691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Radius Mean is the average distance from the center of the cell nucleus to the perimeter.</a:t>
            </a:r>
          </a:p>
        </p:txBody>
      </p:sp>
    </p:spTree>
    <p:extLst>
      <p:ext uri="{BB962C8B-B14F-4D97-AF65-F5344CB8AC3E}">
        <p14:creationId xmlns:p14="http://schemas.microsoft.com/office/powerpoint/2010/main" val="238145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B0DA-013B-49D1-8F8A-48C64ACB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476672"/>
            <a:ext cx="6408738" cy="508000"/>
          </a:xfrm>
        </p:spPr>
        <p:txBody>
          <a:bodyPr/>
          <a:lstStyle/>
          <a:p>
            <a:r>
              <a:rPr lang="en-US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D21F3-A3D6-40EA-9C31-DFBB253D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489075"/>
            <a:ext cx="8280920" cy="4244181"/>
          </a:xfrm>
        </p:spPr>
        <p:txBody>
          <a:bodyPr/>
          <a:lstStyle/>
          <a:p>
            <a:r>
              <a:rPr lang="en-US" dirty="0"/>
              <a:t>Split data into 75% training and 25% testing sets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Tested Model Accuracy on Training Data</a:t>
            </a:r>
          </a:p>
          <a:p>
            <a:pPr marL="0" indent="0">
              <a:buNone/>
            </a:pPr>
            <a:endParaRPr lang="en-US" sz="1100" dirty="0"/>
          </a:p>
          <a:p>
            <a:pPr lvl="1"/>
            <a:r>
              <a:rPr lang="en-US" dirty="0"/>
              <a:t>Logistic Regression = .990610</a:t>
            </a:r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pPr lvl="1"/>
            <a:r>
              <a:rPr lang="en-US" dirty="0"/>
              <a:t>Decision Tree = 1.0</a:t>
            </a:r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pPr lvl="1"/>
            <a:r>
              <a:rPr lang="en-US" dirty="0"/>
              <a:t>Random Forest Classifier = .995305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4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B0DA-013B-49D1-8F8A-48C64ACB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476672"/>
            <a:ext cx="6408738" cy="508000"/>
          </a:xfrm>
        </p:spPr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D21F3-A3D6-40EA-9C31-DFBB253D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489075"/>
            <a:ext cx="8280920" cy="4244181"/>
          </a:xfrm>
        </p:spPr>
        <p:txBody>
          <a:bodyPr/>
          <a:lstStyle/>
          <a:p>
            <a:r>
              <a:rPr lang="en-US" sz="1800" b="1" dirty="0"/>
              <a:t>Model Accuracy on Testing Data</a:t>
            </a:r>
          </a:p>
          <a:p>
            <a:pPr lvl="1"/>
            <a:r>
              <a:rPr lang="en-US" sz="1800" b="0" dirty="0"/>
              <a:t>Logistic Regression = .951049</a:t>
            </a:r>
          </a:p>
          <a:p>
            <a:pPr marL="914400" lvl="2" indent="0">
              <a:buNone/>
            </a:pPr>
            <a:r>
              <a:rPr lang="en-US" sz="1800" dirty="0"/>
              <a:t>	[86   4]</a:t>
            </a:r>
          </a:p>
          <a:p>
            <a:pPr marL="914400" lvl="2" indent="0">
              <a:buNone/>
            </a:pPr>
            <a:r>
              <a:rPr lang="en-US" sz="1800" dirty="0"/>
              <a:t>	[4   49]</a:t>
            </a:r>
          </a:p>
          <a:p>
            <a:pPr lvl="1"/>
            <a:endParaRPr lang="en-US" sz="1800" b="0" dirty="0"/>
          </a:p>
          <a:p>
            <a:pPr lvl="1"/>
            <a:r>
              <a:rPr lang="en-US" sz="1800" b="0" dirty="0"/>
              <a:t>Decision Tree = .937063</a:t>
            </a:r>
          </a:p>
          <a:p>
            <a:pPr marL="914400" lvl="2" indent="0">
              <a:buNone/>
            </a:pPr>
            <a:r>
              <a:rPr lang="en-US" sz="1800" dirty="0"/>
              <a:t>	[84   6]</a:t>
            </a:r>
          </a:p>
          <a:p>
            <a:pPr marL="914400" lvl="2" indent="0">
              <a:buNone/>
            </a:pPr>
            <a:r>
              <a:rPr lang="en-US" sz="1800" dirty="0"/>
              <a:t>	[1   52]</a:t>
            </a:r>
          </a:p>
          <a:p>
            <a:pPr lvl="1"/>
            <a:endParaRPr lang="en-US" sz="1800" b="0" dirty="0"/>
          </a:p>
          <a:p>
            <a:pPr lvl="1"/>
            <a:r>
              <a:rPr lang="en-US" sz="1800" b="0" dirty="0"/>
              <a:t>Random Forest Classifier = .965035</a:t>
            </a:r>
          </a:p>
          <a:p>
            <a:pPr marL="914400" lvl="2" indent="0">
              <a:buNone/>
            </a:pPr>
            <a:r>
              <a:rPr lang="en-US" sz="1800" dirty="0"/>
              <a:t>	[87   3]</a:t>
            </a:r>
          </a:p>
          <a:p>
            <a:pPr marL="914400" lvl="2" indent="0">
              <a:buNone/>
            </a:pPr>
            <a:r>
              <a:rPr lang="en-US" sz="1800" dirty="0"/>
              <a:t>	[2   51]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D8BC0A-23F6-4716-8565-596FEABBF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332" y="2420888"/>
            <a:ext cx="2653100" cy="176187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59A623-866A-445E-BB3D-C83C216BF8A4}"/>
              </a:ext>
            </a:extLst>
          </p:cNvPr>
          <p:cNvCxnSpPr/>
          <p:nvPr/>
        </p:nvCxnSpPr>
        <p:spPr>
          <a:xfrm flipH="1" flipV="1">
            <a:off x="5220072" y="4769949"/>
            <a:ext cx="936104" cy="720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67DC5A-3738-45B7-9D51-89AEEEFA93F5}"/>
              </a:ext>
            </a:extLst>
          </p:cNvPr>
          <p:cNvSpPr txBox="1"/>
          <p:nvPr/>
        </p:nvSpPr>
        <p:spPr>
          <a:xfrm>
            <a:off x="6156176" y="539998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360004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B0DA-013B-49D1-8F8A-48C64ACB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476672"/>
            <a:ext cx="6408738" cy="508000"/>
          </a:xfrm>
        </p:spPr>
        <p:txBody>
          <a:bodyPr/>
          <a:lstStyle/>
          <a:p>
            <a:r>
              <a:rPr lang="en-US" dirty="0"/>
              <a:t>Random Forest Model vs Actual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D21F3-A3D6-40EA-9C31-DFBB253D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39" y="1489074"/>
            <a:ext cx="8280920" cy="4028157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2000" b="1" dirty="0"/>
              <a:t>Top: </a:t>
            </a:r>
            <a:r>
              <a:rPr lang="en-US" sz="2000" dirty="0"/>
              <a:t>Random Forest Model, </a:t>
            </a:r>
            <a:r>
              <a:rPr lang="en-US" sz="2000" b="1" dirty="0"/>
              <a:t>Bottom: </a:t>
            </a:r>
            <a:r>
              <a:rPr lang="en-US" sz="2000" dirty="0"/>
              <a:t>Actual Patients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13D05-9298-4531-9049-3011AC10B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88" y="2492896"/>
            <a:ext cx="7894421" cy="216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16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3">
      <a:dk1>
        <a:srgbClr val="4D4D4D"/>
      </a:dk1>
      <a:lt1>
        <a:srgbClr val="FFFFFF"/>
      </a:lt1>
      <a:dk2>
        <a:srgbClr val="000000"/>
      </a:dk2>
      <a:lt2>
        <a:srgbClr val="043000"/>
      </a:lt2>
      <a:accent1>
        <a:srgbClr val="33A900"/>
      </a:accent1>
      <a:accent2>
        <a:srgbClr val="525B56"/>
      </a:accent2>
      <a:accent3>
        <a:srgbClr val="FFFFFF"/>
      </a:accent3>
      <a:accent4>
        <a:srgbClr val="404040"/>
      </a:accent4>
      <a:accent5>
        <a:srgbClr val="ADD1AA"/>
      </a:accent5>
      <a:accent6>
        <a:srgbClr val="49524D"/>
      </a:accent6>
      <a:hlink>
        <a:srgbClr val="747D79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102214"/>
        </a:lt2>
        <a:accent1>
          <a:srgbClr val="457136"/>
        </a:accent1>
        <a:accent2>
          <a:srgbClr val="599B51"/>
        </a:accent2>
        <a:accent3>
          <a:srgbClr val="FFFFFF"/>
        </a:accent3>
        <a:accent4>
          <a:srgbClr val="404040"/>
        </a:accent4>
        <a:accent5>
          <a:srgbClr val="B0BBAE"/>
        </a:accent5>
        <a:accent6>
          <a:srgbClr val="508C49"/>
        </a:accent6>
        <a:hlink>
          <a:srgbClr val="78A55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043000"/>
        </a:lt2>
        <a:accent1>
          <a:srgbClr val="33A900"/>
        </a:accent1>
        <a:accent2>
          <a:srgbClr val="525B56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49524D"/>
        </a:accent6>
        <a:hlink>
          <a:srgbClr val="747D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Words>124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Tahoma</vt:lpstr>
      <vt:lpstr>Verdana</vt:lpstr>
      <vt:lpstr>template</vt:lpstr>
      <vt:lpstr>Detecting Breast Cancer Based on Characteristics of Cell Nuclei</vt:lpstr>
      <vt:lpstr>The Data</vt:lpstr>
      <vt:lpstr>PowerPoint Presentation</vt:lpstr>
      <vt:lpstr>Exploring The Data</vt:lpstr>
      <vt:lpstr>Exploring The Data</vt:lpstr>
      <vt:lpstr>Exploring The Data</vt:lpstr>
      <vt:lpstr>Training the Model</vt:lpstr>
      <vt:lpstr>Testing the Model</vt:lpstr>
      <vt:lpstr>Random Forest Model vs Actual</vt:lpstr>
      <vt:lpstr>Questions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Logan, Ian [USA]</cp:lastModifiedBy>
  <cp:revision>96</cp:revision>
  <dcterms:created xsi:type="dcterms:W3CDTF">2006-06-13T13:03:30Z</dcterms:created>
  <dcterms:modified xsi:type="dcterms:W3CDTF">2019-12-15T22:00:41Z</dcterms:modified>
</cp:coreProperties>
</file>