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</p:sldMasterIdLst>
  <p:notesMasterIdLst>
    <p:notesMasterId r:id="rId39"/>
  </p:notesMasterIdLst>
  <p:sldIdLst>
    <p:sldId id="259" r:id="rId3"/>
    <p:sldId id="260" r:id="rId4"/>
    <p:sldId id="26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7" r:id="rId15"/>
    <p:sldId id="278" r:id="rId16"/>
    <p:sldId id="279" r:id="rId17"/>
    <p:sldId id="280" r:id="rId18"/>
    <p:sldId id="281" r:id="rId19"/>
    <p:sldId id="283" r:id="rId20"/>
    <p:sldId id="284" r:id="rId21"/>
    <p:sldId id="285" r:id="rId22"/>
    <p:sldId id="299" r:id="rId23"/>
    <p:sldId id="286" r:id="rId24"/>
    <p:sldId id="360" r:id="rId25"/>
    <p:sldId id="361" r:id="rId26"/>
    <p:sldId id="287" r:id="rId27"/>
    <p:sldId id="359" r:id="rId28"/>
    <p:sldId id="288" r:id="rId29"/>
    <p:sldId id="289" r:id="rId30"/>
    <p:sldId id="356" r:id="rId31"/>
    <p:sldId id="263" r:id="rId32"/>
    <p:sldId id="291" r:id="rId33"/>
    <p:sldId id="293" r:id="rId34"/>
    <p:sldId id="294" r:id="rId35"/>
    <p:sldId id="295" r:id="rId36"/>
    <p:sldId id="296" r:id="rId37"/>
    <p:sldId id="297" r:id="rId38"/>
  </p:sldIdLst>
  <p:sldSz cx="13004800" cy="7302500"/>
  <p:notesSz cx="6858000" cy="9144000"/>
  <p:embeddedFontLs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Georgia" panose="02040502050405020303" pitchFamily="18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95" d="100"/>
          <a:sy n="95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20" Type="http://schemas.openxmlformats.org/officeDocument/2006/relationships/slide" Target="slides/slide1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Shape 43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593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559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965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371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0" name="Shape 6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86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0074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4327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1094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307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0177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458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354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jp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jp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00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hape 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102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Smart Phon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Shape 6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1" name="Shape 6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2" name="Shape 62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har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hape 6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7" name="Shape 6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8" name="Shape 68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llou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hape 72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73" name="Shape 73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74" name="Shape 74"/>
          <p:cNvGrpSpPr/>
          <p:nvPr/>
        </p:nvGrpSpPr>
        <p:grpSpPr>
          <a:xfrm>
            <a:off x="635000" y="1828800"/>
            <a:ext cx="1270001" cy="1270001"/>
            <a:chOff x="0" y="0"/>
            <a:chExt cx="1270000" cy="1270000"/>
          </a:xfrm>
        </p:grpSpPr>
        <p:pic>
          <p:nvPicPr>
            <p:cNvPr id="75" name="Shape 7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Shape 76"/>
            <p:cNvSpPr/>
            <p:nvPr/>
          </p:nvSpPr>
          <p:spPr>
            <a:xfrm>
              <a:off x="889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77" name="Shape 77"/>
          <p:cNvGrpSpPr/>
          <p:nvPr/>
        </p:nvGrpSpPr>
        <p:grpSpPr>
          <a:xfrm>
            <a:off x="2159000" y="1828800"/>
            <a:ext cx="1270001" cy="1270001"/>
            <a:chOff x="0" y="0"/>
            <a:chExt cx="1270000" cy="1270000"/>
          </a:xfrm>
        </p:grpSpPr>
        <p:pic>
          <p:nvPicPr>
            <p:cNvPr id="78" name="Shape 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Shape 79"/>
            <p:cNvSpPr/>
            <p:nvPr/>
          </p:nvSpPr>
          <p:spPr>
            <a:xfrm>
              <a:off x="101600" y="3479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0" name="Shape 80"/>
          <p:cNvGrpSpPr/>
          <p:nvPr/>
        </p:nvGrpSpPr>
        <p:grpSpPr>
          <a:xfrm>
            <a:off x="635000" y="3340100"/>
            <a:ext cx="1270001" cy="1270001"/>
            <a:chOff x="0" y="0"/>
            <a:chExt cx="1270000" cy="1270000"/>
          </a:xfrm>
        </p:grpSpPr>
        <p:pic>
          <p:nvPicPr>
            <p:cNvPr id="81" name="Shape 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Shape 82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2159000" y="3340100"/>
            <a:ext cx="1270001" cy="1270001"/>
            <a:chOff x="0" y="0"/>
            <a:chExt cx="1270000" cy="1270000"/>
          </a:xfrm>
        </p:grpSpPr>
        <p:pic>
          <p:nvPicPr>
            <p:cNvPr id="84" name="Shape 8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6" name="Shape 86"/>
          <p:cNvGrpSpPr/>
          <p:nvPr/>
        </p:nvGrpSpPr>
        <p:grpSpPr>
          <a:xfrm>
            <a:off x="635000" y="4876800"/>
            <a:ext cx="1270001" cy="1270001"/>
            <a:chOff x="0" y="0"/>
            <a:chExt cx="1270000" cy="1270000"/>
          </a:xfrm>
        </p:grpSpPr>
        <p:pic>
          <p:nvPicPr>
            <p:cNvPr id="87" name="Shape 8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Shape 88"/>
            <p:cNvSpPr/>
            <p:nvPr/>
          </p:nvSpPr>
          <p:spPr>
            <a:xfrm>
              <a:off x="88900" y="3225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2159000" y="4876800"/>
            <a:ext cx="1270001" cy="1270001"/>
            <a:chOff x="0" y="0"/>
            <a:chExt cx="1270000" cy="1270000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/>
            <p:nvPr/>
          </p:nvSpPr>
          <p:spPr>
            <a:xfrm>
              <a:off x="101600" y="335279"/>
              <a:ext cx="1079500" cy="675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92" name="Shape 92"/>
          <p:cNvSpPr/>
          <p:nvPr/>
        </p:nvSpPr>
        <p:spPr>
          <a:xfrm>
            <a:off x="8790781" y="1828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  <p:grpSp>
        <p:nvGrpSpPr>
          <p:cNvPr id="93" name="Shape 93"/>
          <p:cNvGrpSpPr/>
          <p:nvPr/>
        </p:nvGrpSpPr>
        <p:grpSpPr>
          <a:xfrm>
            <a:off x="4051299" y="1828799"/>
            <a:ext cx="2032001" cy="2032001"/>
            <a:chOff x="0" y="0"/>
            <a:chExt cx="2032000" cy="2032000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/>
            <p:nvPr/>
          </p:nvSpPr>
          <p:spPr>
            <a:xfrm>
              <a:off x="1651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1651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97" name="Shape 97"/>
          <p:cNvGrpSpPr/>
          <p:nvPr/>
        </p:nvGrpSpPr>
        <p:grpSpPr>
          <a:xfrm>
            <a:off x="6362699" y="1828799"/>
            <a:ext cx="2032001" cy="2032001"/>
            <a:chOff x="0" y="0"/>
            <a:chExt cx="2032000" cy="2032000"/>
          </a:xfrm>
        </p:grpSpPr>
        <p:pic>
          <p:nvPicPr>
            <p:cNvPr id="98" name="Shape 9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/>
            <p:nvPr/>
          </p:nvSpPr>
          <p:spPr>
            <a:xfrm>
              <a:off x="177800" y="1524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77800" y="4191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1" name="Shape 101"/>
          <p:cNvGrpSpPr/>
          <p:nvPr/>
        </p:nvGrpSpPr>
        <p:grpSpPr>
          <a:xfrm>
            <a:off x="4051299" y="4114799"/>
            <a:ext cx="2032001" cy="2032001"/>
            <a:chOff x="0" y="0"/>
            <a:chExt cx="2032000" cy="20320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Shape 103"/>
            <p:cNvSpPr/>
            <p:nvPr/>
          </p:nvSpPr>
          <p:spPr>
            <a:xfrm>
              <a:off x="1651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651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6362699" y="4114799"/>
            <a:ext cx="2032001" cy="2032001"/>
            <a:chOff x="0" y="0"/>
            <a:chExt cx="2032000" cy="2032000"/>
          </a:xfrm>
        </p:grpSpPr>
        <p:pic>
          <p:nvPicPr>
            <p:cNvPr id="106" name="Shape 10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2000" cy="20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Shape 107"/>
            <p:cNvSpPr/>
            <p:nvPr/>
          </p:nvSpPr>
          <p:spPr>
            <a:xfrm>
              <a:off x="177800" y="177800"/>
              <a:ext cx="1676400" cy="233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77800" y="444500"/>
              <a:ext cx="1676400" cy="1415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8790781" y="4114800"/>
            <a:ext cx="3236119" cy="203200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spcFirstLastPara="1" wrap="square"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ctivit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hape 11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2" name="Shape 11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13" name="Shape 113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14" name="Shape 1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Shape 115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16" name="Shape 116"/>
          <p:cNvCxnSpPr/>
          <p:nvPr/>
        </p:nvCxnSpPr>
        <p:spPr>
          <a:xfrm rot="10800000" flipH="1">
            <a:off x="3911600" y="3243406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7" name="Shape 117"/>
          <p:cNvCxnSpPr/>
          <p:nvPr/>
        </p:nvCxnSpPr>
        <p:spPr>
          <a:xfrm rot="10800000" flipH="1">
            <a:off x="3911600" y="5381324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Shape 118"/>
          <p:cNvSpPr/>
          <p:nvPr/>
        </p:nvSpPr>
        <p:spPr>
          <a:xfrm>
            <a:off x="3911600" y="2989696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3911600" y="5114914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120" name="Shape 120"/>
          <p:cNvCxnSpPr/>
          <p:nvPr/>
        </p:nvCxnSpPr>
        <p:spPr>
          <a:xfrm rot="10800000" flipH="1">
            <a:off x="3911600" y="2223009"/>
            <a:ext cx="3735026" cy="29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21" name="Shape 121"/>
          <p:cNvSpPr/>
          <p:nvPr/>
        </p:nvSpPr>
        <p:spPr>
          <a:xfrm>
            <a:off x="3911600" y="1969299"/>
            <a:ext cx="3733800" cy="254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122" name="Shape 122"/>
          <p:cNvCxnSpPr/>
          <p:nvPr/>
        </p:nvCxnSpPr>
        <p:spPr>
          <a:xfrm rot="10800000" flipH="1">
            <a:off x="3225800" y="1803659"/>
            <a:ext cx="1" cy="443047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&amp;A">
    <p:bg>
      <p:bgPr>
        <a:solidFill>
          <a:srgbClr val="FFDB00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25" name="Shape 1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26" name="Shape 126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xit Tickets">
    <p:bg>
      <p:bgPr>
        <a:solidFill>
          <a:srgbClr val="FFAFC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hape 12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29" name="Shape 12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30" name="Shape 130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ctivity cop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hape 13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4" name="Shape 13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135" name="Shape 135"/>
          <p:cNvGrpSpPr/>
          <p:nvPr/>
        </p:nvGrpSpPr>
        <p:grpSpPr>
          <a:xfrm>
            <a:off x="1384300" y="3130550"/>
            <a:ext cx="1270001" cy="1270001"/>
            <a:chOff x="0" y="0"/>
            <a:chExt cx="1270000" cy="1270000"/>
          </a:xfrm>
        </p:grpSpPr>
        <p:pic>
          <p:nvPicPr>
            <p:cNvPr id="136" name="Shape 1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Shape 137"/>
            <p:cNvSpPr/>
            <p:nvPr/>
          </p:nvSpPr>
          <p:spPr>
            <a:xfrm>
              <a:off x="88900" y="543559"/>
              <a:ext cx="1079500" cy="233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138" name="Shape 138"/>
          <p:cNvCxnSpPr/>
          <p:nvPr/>
        </p:nvCxnSpPr>
        <p:spPr>
          <a:xfrm rot="10800000" flipH="1">
            <a:off x="3225800" y="1803659"/>
            <a:ext cx="1" cy="4430479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se Stu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hape 14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1" name="Shape 14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2" name="Shape 142"/>
          <p:cNvCxnSpPr/>
          <p:nvPr/>
        </p:nvCxnSpPr>
        <p:spPr>
          <a:xfrm rot="10800000" flipH="1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43" name="Shape 143"/>
          <p:cNvCxnSpPr/>
          <p:nvPr/>
        </p:nvCxnSpPr>
        <p:spPr>
          <a:xfrm rot="10800000" flipH="1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44" name="Shape 144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indent="139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indent="368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indent="596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indent="8255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indent="10541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indent="1282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indent="1511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indent="1739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hapter">
    <p:bg>
      <p:bgPr>
        <a:solidFill>
          <a:srgbClr val="1EC9C6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6" name="Shape 1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IMAC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4" name="Shape 1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MAC Book Pro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hape 1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Shape 159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0" name="Shape 160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IPad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hape 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Shape 16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66" name="Shape 16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Smart Phone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6"/>
            <a:ext cx="4043866" cy="605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700" cy="551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500" cy="5459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Shape 17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74" name="Shape 17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75" name="Shape 175"/>
          <p:cNvSpPr/>
          <p:nvPr/>
        </p:nvSpPr>
        <p:spPr>
          <a:xfrm>
            <a:off x="56515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9182100" y="3835400"/>
            <a:ext cx="1707947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4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204" cy="42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scussion">
    <p:bg>
      <p:bgPr>
        <a:solidFill>
          <a:srgbClr val="00000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hape 180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181" name="Shape 181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82" name="Shape 182"/>
          <p:cNvSpPr/>
          <p:nvPr/>
        </p:nvSpPr>
        <p:spPr>
          <a:xfrm>
            <a:off x="635000" y="1473200"/>
            <a:ext cx="11734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49" cy="426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ull Imag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hape 18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6" name="Shape 18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ulleted 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hape 18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9" name="Shape 18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ulleted Text w/ Source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Shape 191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2" name="Shape 192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on-Bulleted 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5" name="Shape 19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Shape 197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98" name="Shape 198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indent="139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indent="368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indent="596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indent="8255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indent="10541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indent="1282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indent="1511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indent="1739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bg>
      <p:bgPr>
        <a:solidFill>
          <a:srgbClr val="000000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Shape 2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214" name="Shape 2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pic>
        <p:nvPicPr>
          <p:cNvPr id="215" name="Shape 2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4999" y="762000"/>
            <a:ext cx="28320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hapter">
    <p:bg>
      <p:bgPr>
        <a:solidFill>
          <a:srgbClr val="1EC9C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hape 21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218" name="Shape 21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ext, 1 Colum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indent="139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indent="368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indent="596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indent="8255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indent="10541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indent="1282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indent="1511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indent="1739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indent="139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indent="368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indent="596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indent="8255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indent="10541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indent="1282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indent="1511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indent="1739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xercis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Shape 2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7" name="Shape 2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8" name="Shape 228"/>
          <p:cNvCxnSpPr/>
          <p:nvPr/>
        </p:nvCxnSpPr>
        <p:spPr>
          <a:xfrm rot="10800000" flipH="1">
            <a:off x="6350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29" name="Shape 229"/>
          <p:cNvCxnSpPr/>
          <p:nvPr/>
        </p:nvCxnSpPr>
        <p:spPr>
          <a:xfrm rot="10800000" flipH="1">
            <a:off x="46228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0" name="Shape 230"/>
          <p:cNvCxnSpPr/>
          <p:nvPr/>
        </p:nvCxnSpPr>
        <p:spPr>
          <a:xfrm rot="10800000" flipH="1">
            <a:off x="635000" y="57528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1" name="Shape 231"/>
          <p:cNvCxnSpPr/>
          <p:nvPr/>
        </p:nvCxnSpPr>
        <p:spPr>
          <a:xfrm>
            <a:off x="4635500" y="5753100"/>
            <a:ext cx="77319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32" name="Shape 232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46355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234" name="Shape 234"/>
          <p:cNvSpPr/>
          <p:nvPr/>
        </p:nvSpPr>
        <p:spPr>
          <a:xfrm>
            <a:off x="4635500" y="5359400"/>
            <a:ext cx="7746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35000" y="53594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se Stud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hape 23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8" name="Shape 23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86233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0" name="Shape 240"/>
          <p:cNvCxnSpPr/>
          <p:nvPr/>
        </p:nvCxnSpPr>
        <p:spPr>
          <a:xfrm rot="10800000" flipH="1">
            <a:off x="6350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1" name="Shape 241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IMAC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Shape 24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46" name="Shape 24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3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MAC Book Pro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3" y="1556146"/>
            <a:ext cx="7328700" cy="51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1" name="Shape 25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IPad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Shape 2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6" name="Shape 2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Smart Phone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6"/>
            <a:ext cx="4044000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700" cy="5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400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Shape 26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3" name="Shape 26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64" name="Shape 264"/>
          <p:cNvSpPr/>
          <p:nvPr/>
        </p:nvSpPr>
        <p:spPr>
          <a:xfrm>
            <a:off x="56515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91821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800" cy="6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indent="139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indent="368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indent="596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indent="8255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indent="10541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indent="1282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indent="1511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indent="1739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hart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8" name="Shape 26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9" name="Shape 26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0" name="Shape 270"/>
          <p:cNvSpPr/>
          <p:nvPr/>
        </p:nvSpPr>
        <p:spPr>
          <a:xfrm>
            <a:off x="655827" y="2307725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4386429" y="2303347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7409003" y="2423731"/>
            <a:ext cx="3000000" cy="30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llouts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Shape 274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5" name="Shape 275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276" name="Shape 276"/>
          <p:cNvGrpSpPr/>
          <p:nvPr/>
        </p:nvGrpSpPr>
        <p:grpSpPr>
          <a:xfrm>
            <a:off x="635000" y="1828800"/>
            <a:ext cx="1269900" cy="1269900"/>
            <a:chOff x="0" y="0"/>
            <a:chExt cx="1269900" cy="1269900"/>
          </a:xfrm>
        </p:grpSpPr>
        <p:pic>
          <p:nvPicPr>
            <p:cNvPr id="277" name="Shape 27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Shape 278"/>
            <p:cNvSpPr/>
            <p:nvPr/>
          </p:nvSpPr>
          <p:spPr>
            <a:xfrm>
              <a:off x="889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79" name="Shape 279"/>
          <p:cNvGrpSpPr/>
          <p:nvPr/>
        </p:nvGrpSpPr>
        <p:grpSpPr>
          <a:xfrm>
            <a:off x="2159000" y="1828800"/>
            <a:ext cx="1269900" cy="1269900"/>
            <a:chOff x="0" y="0"/>
            <a:chExt cx="1269900" cy="1269900"/>
          </a:xfrm>
        </p:grpSpPr>
        <p:pic>
          <p:nvPicPr>
            <p:cNvPr id="280" name="Shape 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Shape 281"/>
            <p:cNvSpPr/>
            <p:nvPr/>
          </p:nvSpPr>
          <p:spPr>
            <a:xfrm>
              <a:off x="101600" y="3479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635000" y="3340100"/>
            <a:ext cx="1269900" cy="1269900"/>
            <a:chOff x="0" y="0"/>
            <a:chExt cx="1269900" cy="1269900"/>
          </a:xfrm>
        </p:grpSpPr>
        <p:pic>
          <p:nvPicPr>
            <p:cNvPr id="283" name="Shape 28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4" name="Shape 284"/>
            <p:cNvSpPr/>
            <p:nvPr/>
          </p:nvSpPr>
          <p:spPr>
            <a:xfrm>
              <a:off x="88900" y="3225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2159000" y="3340100"/>
            <a:ext cx="1269900" cy="1269900"/>
            <a:chOff x="0" y="0"/>
            <a:chExt cx="1269900" cy="1269900"/>
          </a:xfrm>
        </p:grpSpPr>
        <p:pic>
          <p:nvPicPr>
            <p:cNvPr id="286" name="Shape 2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Shape 287"/>
            <p:cNvSpPr/>
            <p:nvPr/>
          </p:nvSpPr>
          <p:spPr>
            <a:xfrm>
              <a:off x="1016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635000" y="4876800"/>
            <a:ext cx="1269900" cy="1269900"/>
            <a:chOff x="0" y="0"/>
            <a:chExt cx="1269900" cy="1269900"/>
          </a:xfrm>
        </p:grpSpPr>
        <p:pic>
          <p:nvPicPr>
            <p:cNvPr id="289" name="Shape 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Shape 290"/>
            <p:cNvSpPr/>
            <p:nvPr/>
          </p:nvSpPr>
          <p:spPr>
            <a:xfrm>
              <a:off x="88900" y="3225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grpSp>
        <p:nvGrpSpPr>
          <p:cNvPr id="291" name="Shape 291"/>
          <p:cNvGrpSpPr/>
          <p:nvPr/>
        </p:nvGrpSpPr>
        <p:grpSpPr>
          <a:xfrm>
            <a:off x="2159000" y="4876800"/>
            <a:ext cx="1269900" cy="1269900"/>
            <a:chOff x="0" y="0"/>
            <a:chExt cx="1269900" cy="1269900"/>
          </a:xfrm>
        </p:grpSpPr>
        <p:pic>
          <p:nvPicPr>
            <p:cNvPr id="292" name="Shape 29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Shape 293"/>
            <p:cNvSpPr/>
            <p:nvPr/>
          </p:nvSpPr>
          <p:spPr>
            <a:xfrm>
              <a:off x="101600" y="335279"/>
              <a:ext cx="1079400" cy="67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STICKER</a:t>
              </a:r>
              <a:b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TEXT</a:t>
              </a:r>
              <a:endParaRPr/>
            </a:p>
          </p:txBody>
        </p:sp>
      </p:grpSp>
      <p:sp>
        <p:nvSpPr>
          <p:cNvPr id="294" name="Shape 294"/>
          <p:cNvSpPr/>
          <p:nvPr/>
        </p:nvSpPr>
        <p:spPr>
          <a:xfrm>
            <a:off x="8790781" y="1828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Doet</a:t>
            </a:r>
            <a:endParaRPr/>
          </a:p>
        </p:txBody>
      </p:sp>
      <p:grpSp>
        <p:nvGrpSpPr>
          <p:cNvPr id="295" name="Shape 295"/>
          <p:cNvGrpSpPr/>
          <p:nvPr/>
        </p:nvGrpSpPr>
        <p:grpSpPr>
          <a:xfrm>
            <a:off x="4051299" y="1828799"/>
            <a:ext cx="2031900" cy="2031900"/>
            <a:chOff x="0" y="0"/>
            <a:chExt cx="2031900" cy="2031900"/>
          </a:xfrm>
        </p:grpSpPr>
        <p:pic>
          <p:nvPicPr>
            <p:cNvPr id="296" name="Shape 29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Shape 297"/>
            <p:cNvSpPr/>
            <p:nvPr/>
          </p:nvSpPr>
          <p:spPr>
            <a:xfrm>
              <a:off x="165100" y="1524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165100" y="4191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6362699" y="1828799"/>
            <a:ext cx="2031900" cy="2031900"/>
            <a:chOff x="0" y="0"/>
            <a:chExt cx="2031900" cy="2031900"/>
          </a:xfrm>
        </p:grpSpPr>
        <p:pic>
          <p:nvPicPr>
            <p:cNvPr id="300" name="Shape 30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1" name="Shape 301"/>
            <p:cNvSpPr/>
            <p:nvPr/>
          </p:nvSpPr>
          <p:spPr>
            <a:xfrm>
              <a:off x="177800" y="1524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177800" y="4191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303" name="Shape 303"/>
          <p:cNvGrpSpPr/>
          <p:nvPr/>
        </p:nvGrpSpPr>
        <p:grpSpPr>
          <a:xfrm>
            <a:off x="4051299" y="4114799"/>
            <a:ext cx="2031900" cy="2031900"/>
            <a:chOff x="0" y="0"/>
            <a:chExt cx="2031900" cy="2031900"/>
          </a:xfrm>
        </p:grpSpPr>
        <p:pic>
          <p:nvPicPr>
            <p:cNvPr id="304" name="Shape 30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Shape 305"/>
            <p:cNvSpPr/>
            <p:nvPr/>
          </p:nvSpPr>
          <p:spPr>
            <a:xfrm>
              <a:off x="165100" y="1778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65100" y="4445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6362699" y="4114799"/>
            <a:ext cx="2031900" cy="2031900"/>
            <a:chOff x="0" y="0"/>
            <a:chExt cx="2031900" cy="2031900"/>
          </a:xfrm>
        </p:grpSpPr>
        <p:pic>
          <p:nvPicPr>
            <p:cNvPr id="308" name="Shape 30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0" y="0"/>
              <a:ext cx="2031900" cy="203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Shape 309"/>
            <p:cNvSpPr/>
            <p:nvPr/>
          </p:nvSpPr>
          <p:spPr>
            <a:xfrm>
              <a:off x="177800" y="177800"/>
              <a:ext cx="1676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TERM</a:t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77800" y="444500"/>
              <a:ext cx="1676400" cy="141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Insert glossary definition here. Lorem ipsum dolor sit amet, consectetur adipiscing elit. Vivamus erat leo, volutpat et ultrices eget, faucibus ut orci.</a:t>
              </a:r>
              <a:endParaRPr/>
            </a:p>
          </p:txBody>
        </p:sp>
      </p:grpSp>
      <p:sp>
        <p:nvSpPr>
          <p:cNvPr id="311" name="Shape 311"/>
          <p:cNvSpPr/>
          <p:nvPr/>
        </p:nvSpPr>
        <p:spPr>
          <a:xfrm>
            <a:off x="8790781" y="4114800"/>
            <a:ext cx="3236112" cy="2032020"/>
          </a:xfrm>
          <a:custGeom>
            <a:avLst/>
            <a:gdLst/>
            <a:ahLst/>
            <a:cxnLst/>
            <a:rect l="0" t="0" r="0" b="0"/>
            <a:pathLst>
              <a:path w="21600" h="21600" extrusionOk="0">
                <a:moveTo>
                  <a:pt x="3714" y="0"/>
                </a:moveTo>
                <a:cubicBezTo>
                  <a:pt x="2778" y="0"/>
                  <a:pt x="2019" y="1209"/>
                  <a:pt x="2019" y="2700"/>
                </a:cubicBezTo>
                <a:lnTo>
                  <a:pt x="2019" y="5214"/>
                </a:lnTo>
                <a:lnTo>
                  <a:pt x="0" y="6763"/>
                </a:lnTo>
                <a:lnTo>
                  <a:pt x="2019" y="8311"/>
                </a:lnTo>
                <a:lnTo>
                  <a:pt x="2019" y="18900"/>
                </a:lnTo>
                <a:cubicBezTo>
                  <a:pt x="2019" y="20391"/>
                  <a:pt x="2778" y="21600"/>
                  <a:pt x="3714" y="21600"/>
                </a:cubicBezTo>
                <a:lnTo>
                  <a:pt x="19905" y="21600"/>
                </a:lnTo>
                <a:cubicBezTo>
                  <a:pt x="2084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841" y="0"/>
                  <a:pt x="19905" y="0"/>
                </a:cubicBezTo>
                <a:lnTo>
                  <a:pt x="3714" y="0"/>
                </a:lnTo>
                <a:close/>
              </a:path>
            </a:pathLst>
          </a:custGeom>
          <a:solidFill>
            <a:srgbClr val="FFDC00"/>
          </a:solidFill>
          <a:ln>
            <a:noFill/>
          </a:ln>
        </p:spPr>
        <p:txBody>
          <a:bodyPr spcFirstLastPara="1" wrap="square" lIns="279400" tIns="279400" rIns="279400" bIns="279400" anchor="t" anchorCtr="0">
            <a:noAutofit/>
          </a:bodyPr>
          <a:lstStyle/>
          <a:p>
            <a:pPr marL="0" marR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quote here. Vestibulum suscipit augue a erat tristique sollicitudin. Donec sit amet neque arcu. Vestibulum at rhoncus neque. Vivamus eget vulputate purus. Curabitur venenatis, nisi non faucibus fringilla. —John Doe</a:t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ctivit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hape 31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4" name="Shape 31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15" name="Shape 315"/>
          <p:cNvGrpSpPr/>
          <p:nvPr/>
        </p:nvGrpSpPr>
        <p:grpSpPr>
          <a:xfrm>
            <a:off x="1384300" y="3130550"/>
            <a:ext cx="1269900" cy="1269900"/>
            <a:chOff x="0" y="0"/>
            <a:chExt cx="1269900" cy="1269900"/>
          </a:xfrm>
        </p:grpSpPr>
        <p:pic>
          <p:nvPicPr>
            <p:cNvPr id="316" name="Shape 3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Shape 317"/>
            <p:cNvSpPr/>
            <p:nvPr/>
          </p:nvSpPr>
          <p:spPr>
            <a:xfrm>
              <a:off x="88900" y="543559"/>
              <a:ext cx="1079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318" name="Shape 318"/>
          <p:cNvCxnSpPr/>
          <p:nvPr/>
        </p:nvCxnSpPr>
        <p:spPr>
          <a:xfrm rot="10800000" flipH="1">
            <a:off x="3911600" y="3243397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3911600" y="5381315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0" name="Shape 320"/>
          <p:cNvSpPr/>
          <p:nvPr/>
        </p:nvSpPr>
        <p:spPr>
          <a:xfrm>
            <a:off x="3911600" y="2989696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3911600" y="5114914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  <p:cxnSp>
        <p:nvCxnSpPr>
          <p:cNvPr id="322" name="Shape 322"/>
          <p:cNvCxnSpPr/>
          <p:nvPr/>
        </p:nvCxnSpPr>
        <p:spPr>
          <a:xfrm rot="10800000" flipH="1">
            <a:off x="3911600" y="2223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23" name="Shape 323"/>
          <p:cNvSpPr/>
          <p:nvPr/>
        </p:nvSpPr>
        <p:spPr>
          <a:xfrm>
            <a:off x="3911600" y="1969299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3225800" y="1803738"/>
            <a:ext cx="0" cy="4430400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&amp;A">
    <p:bg>
      <p:bgPr>
        <a:solidFill>
          <a:srgbClr val="FFDB00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Shape 32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28" name="Shape 328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xit Tickets">
    <p:bg>
      <p:bgPr>
        <a:solidFill>
          <a:srgbClr val="FFAFC0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Shape 33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1" name="Shape 33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32" name="Shape 332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EXIT TICKETS</a:t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ctivity cop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Shape 33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36" name="Shape 33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37" name="Shape 337"/>
          <p:cNvGrpSpPr/>
          <p:nvPr/>
        </p:nvGrpSpPr>
        <p:grpSpPr>
          <a:xfrm>
            <a:off x="1384300" y="3130550"/>
            <a:ext cx="1269900" cy="1269900"/>
            <a:chOff x="0" y="0"/>
            <a:chExt cx="1269900" cy="1269900"/>
          </a:xfrm>
        </p:grpSpPr>
        <p:pic>
          <p:nvPicPr>
            <p:cNvPr id="338" name="Shape 33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69900" cy="12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Shape 339"/>
            <p:cNvSpPr/>
            <p:nvPr/>
          </p:nvSpPr>
          <p:spPr>
            <a:xfrm>
              <a:off x="88900" y="543559"/>
              <a:ext cx="1079400" cy="2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EXERCISE</a:t>
              </a:r>
              <a:endParaRPr/>
            </a:p>
          </p:txBody>
        </p:sp>
      </p:grpSp>
      <p:cxnSp>
        <p:nvCxnSpPr>
          <p:cNvPr id="340" name="Shape 340"/>
          <p:cNvCxnSpPr/>
          <p:nvPr/>
        </p:nvCxnSpPr>
        <p:spPr>
          <a:xfrm rot="10800000">
            <a:off x="3225800" y="1803738"/>
            <a:ext cx="0" cy="4430400"/>
          </a:xfrm>
          <a:prstGeom prst="straightConnector1">
            <a:avLst/>
          </a:prstGeom>
          <a:noFill/>
          <a:ln w="12700" cap="flat" cmpd="sng">
            <a:solidFill>
              <a:srgbClr val="EAEAEA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se Stud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3" name="Shape 34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4" name="Shape 344"/>
          <p:cNvCxnSpPr/>
          <p:nvPr/>
        </p:nvCxnSpPr>
        <p:spPr>
          <a:xfrm rot="10800000" flipH="1">
            <a:off x="8623300" y="2781000"/>
            <a:ext cx="3735000" cy="3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45" name="Shape 345"/>
          <p:cNvCxnSpPr/>
          <p:nvPr/>
        </p:nvCxnSpPr>
        <p:spPr>
          <a:xfrm rot="10800000" flipH="1">
            <a:off x="635000" y="2781001"/>
            <a:ext cx="7742700" cy="3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Shape 346"/>
          <p:cNvSpPr/>
          <p:nvPr/>
        </p:nvSpPr>
        <p:spPr>
          <a:xfrm>
            <a:off x="635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8636000" y="2387600"/>
            <a:ext cx="373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45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Full Page Imag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317500" y="317500"/>
            <a:ext cx="12369900" cy="6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indent="139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indent="368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indent="596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indent="8255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indent="10541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indent="12827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indent="15113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indent="1739900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IMAC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500" cy="515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Shape 35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56" name="Shape 35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3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xercis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5" name="Shape 25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6" name="Shape 26"/>
          <p:cNvCxnSpPr/>
          <p:nvPr/>
        </p:nvCxnSpPr>
        <p:spPr>
          <a:xfrm rot="10800000" flipH="1">
            <a:off x="6350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7" name="Shape 27"/>
          <p:cNvCxnSpPr/>
          <p:nvPr/>
        </p:nvCxnSpPr>
        <p:spPr>
          <a:xfrm rot="10800000" flipH="1">
            <a:off x="46228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8" name="Shape 28"/>
          <p:cNvCxnSpPr/>
          <p:nvPr/>
        </p:nvCxnSpPr>
        <p:spPr>
          <a:xfrm rot="10800000" flipH="1">
            <a:off x="635000" y="57528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29" name="Shape 29"/>
          <p:cNvCxnSpPr/>
          <p:nvPr/>
        </p:nvCxnSpPr>
        <p:spPr>
          <a:xfrm>
            <a:off x="4635500" y="5753100"/>
            <a:ext cx="7731808" cy="17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0" name="Shape 30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OBJECTIVE(S)</a:t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46355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4635500" y="5359400"/>
            <a:ext cx="7747000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635000" y="53594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DELIVERABLE</a:t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MAC Book Pro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Shape 3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3" y="1556146"/>
            <a:ext cx="7328700" cy="5128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Shape 361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2" name="Shape 362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IPad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Shape 3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400" cy="535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Shape 36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8" name="Shape 36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700" cy="40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Smart Phones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Shape 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6000" y="1313656"/>
            <a:ext cx="4044000" cy="60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3600" y="1371600"/>
            <a:ext cx="3695700" cy="5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0" y="1358900"/>
            <a:ext cx="2984400" cy="54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Shape 37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6" name="Shape 37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7" name="Shape 377"/>
          <p:cNvSpPr/>
          <p:nvPr/>
        </p:nvSpPr>
        <p:spPr>
          <a:xfrm>
            <a:off x="56515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9182100" y="3835400"/>
            <a:ext cx="1707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 an object here</a:t>
            </a:r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1841500" y="1981200"/>
            <a:ext cx="23115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12014200" y="739139"/>
            <a:ext cx="3621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scussion">
    <p:bg>
      <p:bgPr>
        <a:solidFill>
          <a:srgbClr val="000000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Shape 38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83" name="Shape 38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84" name="Shape 384"/>
          <p:cNvSpPr/>
          <p:nvPr/>
        </p:nvSpPr>
        <p:spPr>
          <a:xfrm>
            <a:off x="635000" y="1473200"/>
            <a:ext cx="117348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DISCUSSION TIME</a:t>
            </a:r>
            <a:endParaRPr/>
          </a:p>
        </p:txBody>
      </p:sp>
      <p:sp>
        <p:nvSpPr>
          <p:cNvPr id="385" name="Shape 385"/>
          <p:cNvSpPr txBox="1">
            <a:spLocks noGrp="1"/>
          </p:cNvSpPr>
          <p:nvPr>
            <p:ph type="sldNum" idx="12"/>
          </p:nvPr>
        </p:nvSpPr>
        <p:spPr>
          <a:xfrm>
            <a:off x="12030450" y="739139"/>
            <a:ext cx="345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-889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1397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3683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5969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8255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10541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12827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15113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17399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ull Image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Shape 387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8" name="Shape 388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ulleted Text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Shape 390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1" name="Shape 391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ulleted Text w/ Source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3" name="Shape 393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4" name="Shape 394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on-Bulleted Text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hape 396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97" name="Shape 397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" name="Shape 399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00" name="Shape 400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der Rev">
    <p:bg>
      <p:bgPr>
        <a:solidFill>
          <a:srgbClr val="000000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Shape 402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403" name="Shape 403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se Stu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8623300" y="2781010"/>
            <a:ext cx="3735026" cy="29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8" name="Shape 38"/>
          <p:cNvCxnSpPr/>
          <p:nvPr/>
        </p:nvCxnSpPr>
        <p:spPr>
          <a:xfrm rot="10800000" flipH="1">
            <a:off x="635000" y="2781142"/>
            <a:ext cx="7742696" cy="15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9" name="Shape 39"/>
          <p:cNvSpPr/>
          <p:nvPr/>
        </p:nvSpPr>
        <p:spPr>
          <a:xfrm>
            <a:off x="635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636000" y="2387600"/>
            <a:ext cx="3733800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CHALLENGE / QUESTION</a:t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act Info">
    <p:bg>
      <p:bgPr>
        <a:solidFill>
          <a:srgbClr val="000000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Shape 405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406" name="Shape 406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407" name="Shape 407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635000" y="22733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1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One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Two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Three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Four</a:t>
            </a:r>
            <a:endParaRPr sz="2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1" indent="-1778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Merriweather Sans"/>
              <a:buChar char="‣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Level Five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IMAC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14700" y="1555328"/>
            <a:ext cx="6361385" cy="5156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Shape 4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4" name="Shape 4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606800" y="1803400"/>
            <a:ext cx="5829300" cy="32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MAC Book Pr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4793" y="1556146"/>
            <a:ext cx="7328695" cy="5128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Shape 48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" name="Shape 49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759200" y="1841500"/>
            <a:ext cx="54483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: IPad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6900" y="1511300"/>
            <a:ext cx="6845300" cy="5354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Shape 53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54" name="Shape 54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22700" y="2095500"/>
            <a:ext cx="5435600" cy="40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2pPr>
            <a:lvl3pPr marL="1371600" lvl="2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3pPr>
            <a:lvl4pPr marL="1828800" lvl="3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4pPr>
            <a:lvl5pPr marL="2286000" lvl="4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‣"/>
              <a:defRPr/>
            </a:lvl5pPr>
            <a:lvl6pPr marL="2743200" lvl="5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slideLayout" Target="../slideLayouts/slideLayout60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hape 6"/>
          <p:cNvCxnSpPr/>
          <p:nvPr/>
        </p:nvCxnSpPr>
        <p:spPr>
          <a:xfrm>
            <a:off x="635000" y="6350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Shape 7"/>
          <p:cNvCxnSpPr/>
          <p:nvPr/>
        </p:nvCxnSpPr>
        <p:spPr>
          <a:xfrm>
            <a:off x="635000" y="1219200"/>
            <a:ext cx="11734800" cy="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1397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3683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5969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8255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10541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12827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15113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17399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1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marL="1828800" marR="0" lvl="3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marL="2286000" marR="0" lvl="4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marL="2743200" marR="0" lvl="5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marL="3200400" marR="0" lvl="6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marL="3657600" marR="0" lvl="7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marL="4114800" marR="0" lvl="8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hape 208"/>
          <p:cNvCxnSpPr/>
          <p:nvPr/>
        </p:nvCxnSpPr>
        <p:spPr>
          <a:xfrm>
            <a:off x="635000" y="6350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/>
          <p:nvPr/>
        </p:nvCxnSpPr>
        <p:spPr>
          <a:xfrm>
            <a:off x="635000" y="1219200"/>
            <a:ext cx="117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1397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3683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5969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8255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10541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12827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15113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173990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32056" y="241300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3pPr>
            <a:lvl4pPr marL="1828800" marR="0" lvl="3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4pPr>
            <a:lvl5pPr marL="2286000" marR="0" lvl="4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Merriweather Sans"/>
              <a:buChar char="‣"/>
              <a:defRPr/>
            </a:lvl5pPr>
            <a:lvl6pPr marL="2743200" marR="0" lvl="5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6pPr>
            <a:lvl7pPr marL="3200400" marR="0" lvl="6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7pPr>
            <a:lvl8pPr marL="3657600" marR="0" lvl="7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8pPr>
            <a:lvl9pPr marL="4114800" marR="0" lvl="8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/>
        </p:nvSpPr>
        <p:spPr>
          <a:xfrm>
            <a:off x="635000" y="1574800"/>
            <a:ext cx="11734800" cy="3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solidFill>
                  <a:srgbClr val="FFFFFF"/>
                </a:solidFill>
                <a:latin typeface="Georgia" panose="02040502050405020303" pitchFamily="18" charset="0"/>
                <a:ea typeface="Oswald"/>
                <a:cs typeface="Oswald"/>
                <a:sym typeface="Oswald"/>
              </a:rPr>
              <a:t>TIME SERIES ANALYSIS</a:t>
            </a:r>
            <a:endParaRPr sz="9600"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SEASONALITY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4437900" cy="57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plot of fireworks injury rates has an overall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trend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of fewer injuries with no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seasonal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pattern.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21" name="Shape 5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800" y="1352275"/>
            <a:ext cx="7100000" cy="57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SEASONALITY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  <p:pic>
        <p:nvPicPr>
          <p:cNvPr id="527" name="Shape 5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2872099"/>
            <a:ext cx="11734801" cy="4153189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Meanwhile, the number of searches for the New Hampshire Primary has a clear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seasonal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component - it peaks every four years and on election years.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SEASONALITY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Similarly, searches for ‘gingerbread houses’ spike every year around the holiday season.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‣"/>
            </a:pP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These spikes recur on a fixed time-scale, making them </a:t>
            </a:r>
            <a:r>
              <a:rPr lang="en-US" sz="28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seasonal</a:t>
            </a:r>
            <a:r>
              <a:rPr lang="en-US"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patterns.</a:t>
            </a: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35" name="Shape 5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2721600"/>
            <a:ext cx="11734801" cy="32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Shape 5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00" y="3127940"/>
            <a:ext cx="11664224" cy="417456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Searches for “iphone” have both a general trend upwards (indicating more popularity for the phone) as well as a seasonal spike in September (which is when Apple typically announces new versions).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" name="Shape 533">
            <a:extLst>
              <a:ext uri="{FF2B5EF4-FFF2-40B4-BE49-F238E27FC236}">
                <a16:creationId xmlns:a16="http://schemas.microsoft.com/office/drawing/2014/main" id="{4832F0BE-5AD1-5B40-9384-22765AACFE9F}"/>
              </a:ext>
            </a:extLst>
          </p:cNvPr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SEASONALITY AND TREND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5334900" cy="4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Most often, we’re interested in studying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trend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not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seasonal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fluctuations.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Therefore it is important to identify whether we think a change is due to an ongoing trend or seasonal change.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62" name="Shape 5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350" y="1460738"/>
            <a:ext cx="6258449" cy="40890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33">
            <a:extLst>
              <a:ext uri="{FF2B5EF4-FFF2-40B4-BE49-F238E27FC236}">
                <a16:creationId xmlns:a16="http://schemas.microsoft.com/office/drawing/2014/main" id="{7308C244-6281-EE4E-878F-D9F1562A6236}"/>
              </a:ext>
            </a:extLst>
          </p:cNvPr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SEASONALITY AND TREND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ACTIVITY:  KNOWLEDGE CHECK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  <p:pic>
        <p:nvPicPr>
          <p:cNvPr id="568" name="Shape 5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Shape 570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Discuss one or two more time series examples from Google Trends..  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Identify relevant trends and seasonal patterns.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3" name="Shape 573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Georgia" panose="02040502050405020303" pitchFamily="18" charset="0"/>
                <a:ea typeface="Oswald"/>
                <a:cs typeface="Oswald"/>
                <a:sym typeface="Oswald"/>
              </a:rPr>
              <a:t>ANSWER THE FOLLOWING QUESTIONS</a:t>
            </a:r>
            <a:endParaRPr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" name="Shape 503">
            <a:extLst>
              <a:ext uri="{FF2B5EF4-FFF2-40B4-BE49-F238E27FC236}">
                <a16:creationId xmlns:a16="http://schemas.microsoft.com/office/drawing/2014/main" id="{191F6A09-F051-004D-AE23-C2096DC593DE}"/>
              </a:ext>
            </a:extLst>
          </p:cNvPr>
          <p:cNvSpPr txBox="1"/>
          <p:nvPr/>
        </p:nvSpPr>
        <p:spPr>
          <a:xfrm>
            <a:off x="726299" y="2195299"/>
            <a:ext cx="2263499" cy="30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rgbClr val="FFFFFF"/>
                </a:solidFill>
                <a:latin typeface="Georgia" panose="02040502050405020303" pitchFamily="18" charset="0"/>
                <a:ea typeface="Oswald"/>
                <a:cs typeface="Oswald"/>
                <a:sym typeface="Oswald"/>
              </a:rPr>
              <a:t>EXERCISE</a:t>
            </a:r>
            <a:endParaRPr sz="800" b="1">
              <a:solidFill>
                <a:srgbClr val="FFFFFF"/>
              </a:solidFill>
              <a:latin typeface="Georgia" panose="02040502050405020303" pitchFamily="18" charset="0"/>
              <a:ea typeface="Oswald"/>
              <a:cs typeface="Oswald"/>
              <a:sym typeface="Oswa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FFFFFF"/>
              </a:solidFill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/>
        </p:nvSpPr>
        <p:spPr>
          <a:xfrm>
            <a:off x="635000" y="1473200"/>
            <a:ext cx="11734800" cy="2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8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solidFill>
                  <a:srgbClr val="FFFFFF"/>
                </a:solidFill>
                <a:latin typeface="Georgia" panose="02040502050405020303" pitchFamily="18" charset="0"/>
                <a:ea typeface="Oswald"/>
                <a:cs typeface="Oswald"/>
                <a:sym typeface="Oswald"/>
              </a:rPr>
              <a:t>COMMON ANALYSIS FOR TIME SERIES DATA</a:t>
            </a:r>
            <a:endParaRPr sz="9600"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MOVING AVERAGES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moving average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replaces each data point with an average of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consecutive data points in time.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this is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k/2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data points prior to and following a given time point, but it could also be the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preceding points.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These are often referred to as the “rolling” average.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measure of average could be mean or median.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formula for the rolling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mean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87" name="Shape 5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100" y="5804625"/>
            <a:ext cx="2012525" cy="9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rolling mean would average all values in the window, but can be skewed by outliers (extremely small or large values).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may be useful if we are looking to identify atypical periods or we want to evaluate these odd periods.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this would be useful if we are trying to identify particularly successful or unsuccessful sales days.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rolling median would provide the 50 percentile value for the period and would possibly be more representative of a “typical” day.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" name="Shape 585">
            <a:extLst>
              <a:ext uri="{FF2B5EF4-FFF2-40B4-BE49-F238E27FC236}">
                <a16:creationId xmlns:a16="http://schemas.microsoft.com/office/drawing/2014/main" id="{BFE93326-C6F4-914A-94E8-13F301B971D4}"/>
              </a:ext>
            </a:extLst>
          </p:cNvPr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MOVING AVERAGES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body" idx="1"/>
          </p:nvPr>
        </p:nvSpPr>
        <p:spPr>
          <a:xfrm>
            <a:off x="635000" y="1292775"/>
            <a:ext cx="5362800" cy="58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plot shows the 30-day moving average of the Economic Uncertainty Index.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Plotting the moving average allows us to more easily visualize trends by smoothing out random fluctuations and removing outliers.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12" name="Shape 6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575" y="1582100"/>
            <a:ext cx="6207226" cy="48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85">
            <a:extLst>
              <a:ext uri="{FF2B5EF4-FFF2-40B4-BE49-F238E27FC236}">
                <a16:creationId xmlns:a16="http://schemas.microsoft.com/office/drawing/2014/main" id="{C92A5705-A32A-6E4D-BBE1-BD59340496E5}"/>
              </a:ext>
            </a:extLst>
          </p:cNvPr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MOVING AVERAGES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TIME SERIES ANALYSIS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35006" y="1940250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Understand what time series data is and what is unique about it</a:t>
            </a:r>
            <a:endParaRPr sz="2800" b="0" i="0" u="none" strike="noStrike" cap="none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100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Perform time series analysis in Pandas including rolling mean/median and autocorrelation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635000" y="1473200"/>
            <a:ext cx="117348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2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LEARNING OBJECTIVES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While this statistic weights all data evenly, it may make sense to weight data closer to our date of interest higher.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do this by taking a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weighted moving average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, where we assign weights to certain time points.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Various formulas or schemes can be used to weight the data points.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" name="Shape 585">
            <a:extLst>
              <a:ext uri="{FF2B5EF4-FFF2-40B4-BE49-F238E27FC236}">
                <a16:creationId xmlns:a16="http://schemas.microsoft.com/office/drawing/2014/main" id="{3F90ABF7-65DF-3542-A90E-DFFB2E653916}"/>
              </a:ext>
            </a:extLst>
          </p:cNvPr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MOVING AVERAGES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While this statistic weights all data evenly, it may make sense to weight data closer to our date of interest higher.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do this by taking a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weighted moving average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, where we assign weights to certain time points.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Various formulas or schemes can be used to weight the data points.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" name="Shape 585">
            <a:extLst>
              <a:ext uri="{FF2B5EF4-FFF2-40B4-BE49-F238E27FC236}">
                <a16:creationId xmlns:a16="http://schemas.microsoft.com/office/drawing/2014/main" id="{3F90ABF7-65DF-3542-A90E-DFFB2E653916}"/>
              </a:ext>
            </a:extLst>
          </p:cNvPr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MOVING AVERAGES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276010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MOVING AVERAGES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  <p:sp>
        <p:nvSpPr>
          <p:cNvPr id="8" name="Shape 586">
            <a:extLst>
              <a:ext uri="{FF2B5EF4-FFF2-40B4-BE49-F238E27FC236}">
                <a16:creationId xmlns:a16="http://schemas.microsoft.com/office/drawing/2014/main" id="{185F6A4F-5893-9C4A-BAB1-024CA1C872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reason why moving averages are so popular is because they smooth out the noise in our data to give a clearer picture of the overall trend.</a:t>
            </a:r>
            <a:endParaRPr lang="en-US" sz="2800" dirty="0">
              <a:latin typeface="Consolas" panose="020B0609020204030204" pitchFamily="49" charset="0"/>
              <a:ea typeface="Georgia"/>
              <a:cs typeface="Georgia"/>
              <a:sym typeface="Georgi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43207D-E1AC-D14A-8B1F-1933DDDB354B}"/>
              </a:ext>
            </a:extLst>
          </p:cNvPr>
          <p:cNvGrpSpPr/>
          <p:nvPr/>
        </p:nvGrpSpPr>
        <p:grpSpPr>
          <a:xfrm>
            <a:off x="862348" y="2875730"/>
            <a:ext cx="11280104" cy="3849624"/>
            <a:chOff x="939800" y="2875730"/>
            <a:chExt cx="11280104" cy="3849624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8C43CAD1-81C8-474E-A737-BA4237526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800" y="2875730"/>
              <a:ext cx="3714750" cy="3846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141E7D4A-F602-B447-888A-571396C1A920}"/>
                </a:ext>
              </a:extLst>
            </p:cNvPr>
            <p:cNvSpPr/>
            <p:nvPr/>
          </p:nvSpPr>
          <p:spPr>
            <a:xfrm>
              <a:off x="5054600" y="4152842"/>
              <a:ext cx="3200400" cy="129540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Moving Average </a:t>
              </a:r>
            </a:p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(with Window 12</a:t>
              </a:r>
              <a:r>
                <a:rPr lang="en-US" dirty="0"/>
                <a:t>)</a:t>
              </a:r>
            </a:p>
          </p:txBody>
        </p:sp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912DE89F-5357-7F47-BE42-3EE5F9B492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9800" y="2875730"/>
              <a:ext cx="3660104" cy="3849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/>
        </p:nvSpPr>
        <p:spPr>
          <a:xfrm>
            <a:off x="635000" y="723153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MOVING AVERAGES</a:t>
            </a:r>
          </a:p>
        </p:txBody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If you have Pandas &gt;= 0.18.0 installed, the syntax for these function (and some of the later ones) is similar but slightly different.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38" y="3041650"/>
            <a:ext cx="46577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399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MOVING AVERAGES</a:t>
            </a:r>
          </a:p>
        </p:txBody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While moving averages weight all data within our window evenly, it may make sense to weight data closer to our date of interest higher.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This would indicate that the present is worth more to our calculation than the past.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do this by taking a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weighted moving average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, where we assign particular weights to certain time points.</a:t>
            </a:r>
          </a:p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indent="-256540"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Various formulas or schemes can be used to weight the data points, the most common weighting is an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exponential weighted moving average (EWMA)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where we give increasingly less weight to older data points.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719559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35004" y="1292775"/>
            <a:ext cx="4327500" cy="57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weights for an exponential weighted moving average with         k = 15.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31" name="Shape 6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775" y="1376775"/>
            <a:ext cx="7799350" cy="58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585">
            <a:extLst>
              <a:ext uri="{FF2B5EF4-FFF2-40B4-BE49-F238E27FC236}">
                <a16:creationId xmlns:a16="http://schemas.microsoft.com/office/drawing/2014/main" id="{103FADDF-9802-214C-A19D-C6165FAF501E}"/>
              </a:ext>
            </a:extLst>
          </p:cNvPr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MOVING AVERAGES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MOVING DIFFERENCES</a:t>
            </a:r>
          </a:p>
        </p:txBody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Often, it can also be useful to calculate the moving/rolling differences to identify the change between past and current observations.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58713" y="2872670"/>
            <a:ext cx="11287374" cy="3849624"/>
            <a:chOff x="824874" y="2872670"/>
            <a:chExt cx="11287374" cy="3849624"/>
          </a:xfrm>
        </p:grpSpPr>
        <p:grpSp>
          <p:nvGrpSpPr>
            <p:cNvPr id="5" name="Group 4"/>
            <p:cNvGrpSpPr/>
            <p:nvPr/>
          </p:nvGrpSpPr>
          <p:grpSpPr>
            <a:xfrm>
              <a:off x="824874" y="2875730"/>
              <a:ext cx="7315200" cy="3846564"/>
              <a:chOff x="939800" y="2875730"/>
              <a:chExt cx="7315200" cy="3846564"/>
            </a:xfrm>
          </p:grpSpPr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9800" y="2875730"/>
                <a:ext cx="3714750" cy="3846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ight Arrow 7"/>
              <p:cNvSpPr/>
              <p:nvPr/>
            </p:nvSpPr>
            <p:spPr>
              <a:xfrm>
                <a:off x="5054600" y="4152842"/>
                <a:ext cx="3200400" cy="1295400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Georgia" panose="02040502050405020303" pitchFamily="18" charset="0"/>
                  </a:rPr>
                  <a:t>Moving Difference</a:t>
                </a:r>
              </a:p>
              <a:p>
                <a:pPr algn="ctr"/>
                <a:r>
                  <a:rPr lang="en-US" sz="2000" dirty="0">
                    <a:latin typeface="Georgia" panose="02040502050405020303" pitchFamily="18" charset="0"/>
                  </a:rPr>
                  <a:t>(with Periods 1</a:t>
                </a:r>
                <a:r>
                  <a:rPr lang="en-US" dirty="0"/>
                  <a:t>)</a:t>
                </a:r>
              </a:p>
            </p:txBody>
          </p:sp>
        </p:grp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3599" y="2872670"/>
              <a:ext cx="3628649" cy="3849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0555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AUTOCORRELATION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 previous classes, we have been concerned with how two variables are correlated (e.g. height and weight, education and salary).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Autocorrelation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is how correlated a variable is with itself.  Specifically, how related are variables earlier in time with variables later in time.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To compute autocorrelation, we fix a “lag”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.  This is how many time points earlier we should use to compute the correlation.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 lag of 1 computes how correlated a value is with the prior one.  A lag of 10 computes how correlated a value is with one 10 time points earlier.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" name="Shape 636">
            <a:extLst>
              <a:ext uri="{FF2B5EF4-FFF2-40B4-BE49-F238E27FC236}">
                <a16:creationId xmlns:a16="http://schemas.microsoft.com/office/drawing/2014/main" id="{386BCD95-E44D-4840-8676-2F0E2ADDED7D}"/>
              </a:ext>
            </a:extLst>
          </p:cNvPr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AUTOCORRELATION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AGGREGATION</a:t>
            </a:r>
          </a:p>
        </p:txBody>
      </p:sp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0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It may also be useful to aggregate our data along specific timeframes such as turning monthly data into annual data as this removes any intra-annual seasonality.</a:t>
            </a: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In order to do this, we’ll need to specify a summary statistic to aggregate with though (e.g. average).</a:t>
            </a:r>
          </a:p>
        </p:txBody>
      </p:sp>
    </p:spTree>
    <p:extLst>
      <p:ext uri="{BB962C8B-B14F-4D97-AF65-F5344CB8AC3E}">
        <p14:creationId xmlns:p14="http://schemas.microsoft.com/office/powerpoint/2010/main" val="70607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TIME SERIES ANALYSIS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In this class, we’ll discuss analyzing data that is changing over time.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In most of our previous examples, we didn’t care which data points were collected earlier or later than others.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We made assumptions that the data was </a:t>
            </a:r>
            <a:r>
              <a:rPr lang="en-US" sz="2800" i="1" dirty="0">
                <a:latin typeface="Georgia"/>
                <a:ea typeface="Georgia"/>
                <a:cs typeface="Georgia"/>
                <a:sym typeface="Georgia"/>
              </a:rPr>
              <a:t>not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changing over time.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class will focus on statistics around data that is changing over time and how to measure that change.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/>
        </p:nvSpPr>
        <p:spPr>
          <a:xfrm>
            <a:off x="635000" y="1473200"/>
            <a:ext cx="11734800" cy="2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600" b="1" dirty="0">
                <a:solidFill>
                  <a:schemeClr val="lt1"/>
                </a:solidFill>
                <a:latin typeface="Georgia" panose="02040502050405020303" pitchFamily="18" charset="0"/>
                <a:ea typeface="Oswald"/>
                <a:cs typeface="Oswald"/>
                <a:sym typeface="Oswald"/>
              </a:rPr>
              <a:t>TIME SERIES MODELING</a:t>
            </a:r>
            <a:endParaRPr sz="9600" dirty="0">
              <a:solidFill>
                <a:schemeClr val="dk1"/>
              </a:solidFill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49982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TIME SERIES MODELING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With a sequence of values (a time series), we will use the techniques in this class to predict a future value.</a:t>
            </a: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lvl="0" indent="-256540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There are many times when you may want to use a series of values to predict a future value.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660400" lvl="1" indent="-256540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number of sales in a future month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660400" lvl="1" indent="-256540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Anticipated website traffic when buying a server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660400" lvl="1" indent="-256540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Financial forecasting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marL="660400" lvl="1" indent="-256540">
              <a:spcBef>
                <a:spcPts val="0"/>
              </a:spcBef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The number of visitors to your store during the holidays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26970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200" b="1" dirty="0">
                <a:latin typeface="Georgia" panose="02040502050405020303" pitchFamily="18" charset="0"/>
                <a:sym typeface="Oswald"/>
              </a:rPr>
              <a:t>WHAT ARE TIME SERIES MODELS?</a:t>
            </a:r>
            <a:endParaRPr sz="3200" b="1" dirty="0">
              <a:latin typeface="Georgia" panose="02040502050405020303" pitchFamily="18" charset="0"/>
              <a:sym typeface="Oswald"/>
            </a:endParaRP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Time series models are models that will be used to predict a future value in the time series.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Like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other predictive models, we will use prior history to predict the future.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Unlike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previous models, we will use the                                                        earlier in time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outcome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variables as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inputs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                                                               for predictions.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1600" y="3778925"/>
            <a:ext cx="5216151" cy="2902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594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200" b="1" dirty="0">
                <a:latin typeface="Georgia" panose="02040502050405020303" pitchFamily="18" charset="0"/>
                <a:sym typeface="Oswald"/>
              </a:rPr>
              <a:t>WHAT ARE TIME SERIES MODELS?</a:t>
            </a:r>
            <a:endParaRPr sz="3200" b="1" dirty="0">
              <a:latin typeface="Georgia" panose="02040502050405020303" pitchFamily="18" charset="0"/>
              <a:sym typeface="Oswald"/>
            </a:endParaRP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Like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previous modeling exercises, we will have to evaluate the different types of models to ensure we have chosen the best one.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We will want to evaluate on a held-out set or test data to ensure our model performs well on unseen data.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746101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200" b="1" dirty="0">
                <a:latin typeface="Georgia" panose="02040502050405020303" pitchFamily="18" charset="0"/>
                <a:sym typeface="Oswald"/>
              </a:rPr>
              <a:t>WHAT ARE TIME SERIES MODELS?</a:t>
            </a:r>
            <a:endParaRPr sz="3200" b="1" dirty="0">
              <a:latin typeface="Georgia" panose="02040502050405020303" pitchFamily="18" charset="0"/>
              <a:sym typeface="Oswald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b="1">
                <a:latin typeface="Georgia"/>
                <a:ea typeface="Georgia"/>
                <a:cs typeface="Georgia"/>
                <a:sym typeface="Georgia"/>
              </a:rPr>
              <a:t>Unlike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previous modeling exercises, we won’t be able to use standard cross-validation for evaluation.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Since there is a time component to our data, we cannot choose training and test examples at random.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Suppose we did select a random 80% sample of data points for training and a random 20% for testing.  What could go wrong?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15882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3200" b="1" dirty="0">
                <a:latin typeface="Georgia" panose="02040502050405020303" pitchFamily="18" charset="0"/>
                <a:sym typeface="Oswald"/>
              </a:rPr>
              <a:t>WHAT ARE TIME SERIES MODELS?</a:t>
            </a:r>
            <a:endParaRPr sz="3200" b="1" dirty="0">
              <a:latin typeface="Georgia" panose="02040502050405020303" pitchFamily="18" charset="0"/>
              <a:sym typeface="Oswald"/>
            </a:endParaRP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The training dataset would likely contain data from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before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after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a test dataset.  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This would not be possible in real life (you can’t use future, unseen data points when building your model).  Therefore, it’s not a valid test of how our model would perform in practice.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354719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WHAT ARE TIME SERIES MODELS?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Instead, we will exclusively train on values earlier (in time) in our data and test our model on values at the end of the data period.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10" name="Shape 5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713" y="3005400"/>
            <a:ext cx="6573375" cy="386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21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Georgia" panose="02040502050405020303" pitchFamily="18" charset="0"/>
                <a:ea typeface="Oswald"/>
                <a:cs typeface="Oswald"/>
                <a:sym typeface="Oswald"/>
              </a:rPr>
              <a:t>TIME SERIES ANALYSIS</a:t>
            </a:r>
            <a:endParaRPr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In this lesson, we will focus on Identifying problems related to time series.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Additionally, we will discuss the unique aspects of Mining and Refining time series data.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WHAT IS TIME SERIES DATA?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Time series data is any data where the individual data points change over time.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This is fairly common in sales and other business cases, as well as physical sciences where data would likely change according to seasons and trends.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B600C3-05FC-0241-89A4-9EDA88C6010E}"/>
              </a:ext>
            </a:extLst>
          </p:cNvPr>
          <p:cNvGrpSpPr/>
          <p:nvPr/>
        </p:nvGrpSpPr>
        <p:grpSpPr>
          <a:xfrm>
            <a:off x="1430214" y="4456592"/>
            <a:ext cx="9932761" cy="2570225"/>
            <a:chOff x="1320800" y="4108450"/>
            <a:chExt cx="10213522" cy="264287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8B2716D-9C72-2A4A-8F8E-5154D71C13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75"/>
            <a:stretch/>
          </p:blipFill>
          <p:spPr bwMode="auto">
            <a:xfrm>
              <a:off x="1320800" y="4108450"/>
              <a:ext cx="4410075" cy="2642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7FD97364-3AEB-AA47-BE68-CC7E2D0A47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65"/>
            <a:stretch/>
          </p:blipFill>
          <p:spPr bwMode="auto">
            <a:xfrm>
              <a:off x="7035800" y="4108450"/>
              <a:ext cx="4498522" cy="26426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WHAT IS TIME SERIES DATA?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Most datasets are likely to have an important time component, but typically we assume that it’s fairly minimal.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For example, if we were analyzing salaries in an industry, it’s clear that salaries shift over time and vary with the economic period.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However, if we are examining the problem on a smaller scale (e.g. 3-5 years), the effect of time on salaries is much smaller than other factors, like industry or position.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WHAT IS TIME SERIES DATA?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35006" y="1292775"/>
            <a:ext cx="117348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When the time component </a:t>
            </a:r>
            <a:r>
              <a:rPr lang="en-US" sz="2800" i="1">
                <a:latin typeface="Georgia"/>
                <a:ea typeface="Georgia"/>
                <a:cs typeface="Georgia"/>
                <a:sym typeface="Georgia"/>
              </a:rPr>
              <a:t>is</a:t>
            </a: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 important, we need to focus on identifying the aspects of the data that are influenced by time and those that aren’t.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Typically, time series data will be a sequence of values. We will be interested in studying the changes to this series and how related individual values are.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Georgia"/>
              <a:ea typeface="Georgia"/>
              <a:cs typeface="Georgia"/>
              <a:sym typeface="Georgia"/>
            </a:endParaRPr>
          </a:p>
          <a:p>
            <a:pPr marL="203200" marR="0" lvl="0" indent="-256540" algn="l" rtl="0">
              <a:spcBef>
                <a:spcPts val="0"/>
              </a:spcBef>
              <a:spcAft>
                <a:spcPts val="0"/>
              </a:spcAft>
              <a:buSzPts val="2800"/>
              <a:buFont typeface="Georgia"/>
              <a:buChar char="‣"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For example, how much does this week’s sales affect next week’s?  How much does today’s stock price affect tomorrow’s?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/>
        </p:nvSpPr>
        <p:spPr>
          <a:xfrm>
            <a:off x="635000" y="736600"/>
            <a:ext cx="108165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ACTIVITY:  KNOWLEDGE CHECK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  <p:pic>
        <p:nvPicPr>
          <p:cNvPr id="502" name="Shape 5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00" y="31010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Shape 503"/>
          <p:cNvSpPr txBox="1"/>
          <p:nvPr/>
        </p:nvSpPr>
        <p:spPr>
          <a:xfrm>
            <a:off x="726299" y="2195299"/>
            <a:ext cx="2263499" cy="30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rgbClr val="FFFFFF"/>
                </a:solidFill>
                <a:latin typeface="Georgia" panose="02040502050405020303" pitchFamily="18" charset="0"/>
                <a:ea typeface="Oswald"/>
                <a:cs typeface="Oswald"/>
                <a:sym typeface="Oswald"/>
              </a:rPr>
              <a:t>EXERCISE</a:t>
            </a:r>
            <a:endParaRPr sz="800" b="1">
              <a:solidFill>
                <a:srgbClr val="FFFFFF"/>
              </a:solidFill>
              <a:latin typeface="Georgia" panose="02040502050405020303" pitchFamily="18" charset="0"/>
              <a:ea typeface="Oswald"/>
              <a:cs typeface="Oswald"/>
              <a:sym typeface="Oswald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FFFFFF"/>
              </a:solidFill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961475" y="2224349"/>
            <a:ext cx="9174600" cy="30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Think about the various datasets we’ve used so far. For each dataset, identify the time components of those datasets.  What time related features might be important to our analysis?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data have you worked with or seen that would be considered time series data?</a:t>
            </a:r>
          </a:p>
          <a:p>
            <a:pPr marL="457200" lvl="0" indent="-342900">
              <a:buClr>
                <a:schemeClr val="dk1"/>
              </a:buClr>
              <a:buSzPct val="100000"/>
              <a:buFont typeface="Georgia"/>
              <a:buAutoNum type="arabicPeriod"/>
            </a:pPr>
            <a:endParaRPr lang="en-US"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was the most frustrating part of working with this time series data?</a:t>
            </a:r>
          </a:p>
        </p:txBody>
      </p:sp>
      <p:sp>
        <p:nvSpPr>
          <p:cNvPr id="507" name="Shape 507"/>
          <p:cNvSpPr/>
          <p:nvPr/>
        </p:nvSpPr>
        <p:spPr>
          <a:xfrm>
            <a:off x="2989800" y="1776150"/>
            <a:ext cx="95763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ANSWER THE FOLLOWING QUESTIONS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  <p:cxnSp>
        <p:nvCxnSpPr>
          <p:cNvPr id="508" name="Shape 508"/>
          <p:cNvCxnSpPr/>
          <p:nvPr/>
        </p:nvCxnSpPr>
        <p:spPr>
          <a:xfrm rot="10800000">
            <a:off x="2497950" y="1755450"/>
            <a:ext cx="0" cy="4661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/>
        </p:nvSpPr>
        <p:spPr>
          <a:xfrm>
            <a:off x="635000" y="736600"/>
            <a:ext cx="1173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Georgia" panose="02040502050405020303" pitchFamily="18" charset="0"/>
                <a:ea typeface="Oswald"/>
                <a:cs typeface="Oswald"/>
                <a:sym typeface="Oswald"/>
              </a:rPr>
              <a:t>TREND AND SEASONALITY</a:t>
            </a:r>
            <a:endParaRPr dirty="0">
              <a:latin typeface="Georgia" panose="02040502050405020303" pitchFamily="18" charset="0"/>
              <a:ea typeface="Oswald"/>
              <a:cs typeface="Oswald"/>
              <a:sym typeface="Oswald"/>
            </a:endParaRPr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35000" y="1597575"/>
            <a:ext cx="11734800" cy="305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03200" lvl="0" indent="-256540">
              <a:spcBef>
                <a:spcPts val="0"/>
              </a:spcBef>
              <a:buSzPct val="100000"/>
              <a:buFont typeface="Georgia"/>
              <a:buChar char="‣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Much of time series analysis focuses on separating the effects of time on our data into two main components.</a:t>
            </a:r>
          </a:p>
          <a:p>
            <a:pPr lvl="0">
              <a:spcBef>
                <a:spcPts val="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lvl="1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Trend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– significant, sustained increases or decreases in our data</a:t>
            </a:r>
          </a:p>
          <a:p>
            <a:pPr lvl="0">
              <a:spcBef>
                <a:spcPts val="0"/>
              </a:spcBef>
              <a:buNone/>
            </a:pPr>
            <a:endParaRPr lang="en-US" sz="2800" dirty="0">
              <a:latin typeface="Georgia"/>
              <a:ea typeface="Georgia"/>
              <a:cs typeface="Georgia"/>
              <a:sym typeface="Georgia"/>
            </a:endParaRPr>
          </a:p>
          <a:p>
            <a:pPr lvl="1">
              <a:spcBef>
                <a:spcPts val="0"/>
              </a:spcBef>
              <a:buSzPct val="100000"/>
              <a:buFont typeface="Georgia"/>
            </a:pP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1" dirty="0">
                <a:latin typeface="Georgia"/>
                <a:ea typeface="Georgia"/>
                <a:cs typeface="Georgia"/>
                <a:sym typeface="Georgia"/>
              </a:rPr>
              <a:t>Seasonality</a:t>
            </a:r>
            <a:r>
              <a:rPr lang="en-US" sz="2800" dirty="0">
                <a:latin typeface="Georgia"/>
                <a:ea typeface="Georgia"/>
                <a:cs typeface="Georgia"/>
                <a:sym typeface="Georgia"/>
              </a:rPr>
              <a:t> – regular, repeated patterns in our data</a:t>
            </a:r>
            <a:endParaRPr sz="2800" dirty="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78D96B-F0C5-8745-A18F-20EDD535A166}"/>
              </a:ext>
            </a:extLst>
          </p:cNvPr>
          <p:cNvGrpSpPr/>
          <p:nvPr/>
        </p:nvGrpSpPr>
        <p:grpSpPr>
          <a:xfrm>
            <a:off x="736600" y="4870450"/>
            <a:ext cx="11531600" cy="1630308"/>
            <a:chOff x="863600" y="4870450"/>
            <a:chExt cx="11531600" cy="1630308"/>
          </a:xfrm>
        </p:grpSpPr>
        <p:pic>
          <p:nvPicPr>
            <p:cNvPr id="5" name="Picture 2" descr="http://statsmodels.sourceforge.net/0.6.0/release/version0-6-1.hires.png">
              <a:extLst>
                <a:ext uri="{FF2B5EF4-FFF2-40B4-BE49-F238E27FC236}">
                  <a16:creationId xmlns:a16="http://schemas.microsoft.com/office/drawing/2014/main" id="{8F9CAA92-4DB4-8F42-9E9A-17C93EE630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609"/>
            <a:stretch/>
          </p:blipFill>
          <p:spPr bwMode="auto">
            <a:xfrm>
              <a:off x="863600" y="5193746"/>
              <a:ext cx="5373868" cy="983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statsmodels.sourceforge.net/0.6.0/release/version0-6-1.hires.png">
              <a:extLst>
                <a:ext uri="{FF2B5EF4-FFF2-40B4-BE49-F238E27FC236}">
                  <a16:creationId xmlns:a16="http://schemas.microsoft.com/office/drawing/2014/main" id="{949C25B3-1498-8E4D-9CE2-569CA28B25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75" b="29818"/>
            <a:stretch/>
          </p:blipFill>
          <p:spPr bwMode="auto">
            <a:xfrm>
              <a:off x="7447666" y="4870450"/>
              <a:ext cx="4947534" cy="1630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35E37860-1D4A-224C-8795-9EE1AACAE619}"/>
                </a:ext>
              </a:extLst>
            </p:cNvPr>
            <p:cNvSpPr/>
            <p:nvPr/>
          </p:nvSpPr>
          <p:spPr>
            <a:xfrm>
              <a:off x="6502400" y="4870450"/>
              <a:ext cx="609600" cy="1630308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1717</Words>
  <Application>Microsoft Macintosh PowerPoint</Application>
  <PresentationFormat>Custom</PresentationFormat>
  <Paragraphs>203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Consolas</vt:lpstr>
      <vt:lpstr>Merriweather Sans</vt:lpstr>
      <vt:lpstr>Georgia</vt:lpstr>
      <vt:lpstr>White</vt:lpstr>
      <vt:lpstr>White</vt:lpstr>
      <vt:lpstr>PowerPoint Presentation</vt:lpstr>
      <vt:lpstr>LEARNING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Longstreet</dc:creator>
  <cp:lastModifiedBy>McCullough, Kevin</cp:lastModifiedBy>
  <cp:revision>6</cp:revision>
  <dcterms:modified xsi:type="dcterms:W3CDTF">2019-12-10T18:18:41Z</dcterms:modified>
</cp:coreProperties>
</file>