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9" r:id="rId4"/>
    <p:sldId id="260" r:id="rId5"/>
    <p:sldId id="258"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8DA9B-599E-4AF9-8EE2-369E7518CB54}" v="1" dt="2023-05-10T21:43:27.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Wheeler" userId="f8d6005d-b220-439d-ac31-8b5967a77221" providerId="ADAL" clId="{1898DA9B-599E-4AF9-8EE2-369E7518CB54}"/>
    <pc:docChg chg="delSld">
      <pc:chgData name="Ian Wheeler" userId="f8d6005d-b220-439d-ac31-8b5967a77221" providerId="ADAL" clId="{1898DA9B-599E-4AF9-8EE2-369E7518CB54}" dt="2023-05-10T21:43:27.328" v="0" actId="2696"/>
      <pc:docMkLst>
        <pc:docMk/>
      </pc:docMkLst>
      <pc:sldChg chg="del">
        <pc:chgData name="Ian Wheeler" userId="f8d6005d-b220-439d-ac31-8b5967a77221" providerId="ADAL" clId="{1898DA9B-599E-4AF9-8EE2-369E7518CB54}" dt="2023-05-10T21:43:27.328" v="0" actId="2696"/>
        <pc:sldMkLst>
          <pc:docMk/>
          <pc:sldMk cId="3251739728" sldId="269"/>
        </pc:sldMkLst>
      </pc:sldChg>
    </pc:docChg>
  </pc:docChgLst>
  <pc:docChgLst>
    <pc:chgData name="Ian Wheeler" userId="f8d6005d-b220-439d-ac31-8b5967a77221" providerId="ADAL" clId="{66A2F186-E529-4B1F-B6FC-CE4F35B3480C}"/>
    <pc:docChg chg="modSld">
      <pc:chgData name="Ian Wheeler" userId="f8d6005d-b220-439d-ac31-8b5967a77221" providerId="ADAL" clId="{66A2F186-E529-4B1F-B6FC-CE4F35B3480C}" dt="2023-04-12T19:26:51.061" v="4" actId="962"/>
      <pc:docMkLst>
        <pc:docMk/>
      </pc:docMkLst>
      <pc:sldChg chg="delSp">
        <pc:chgData name="Ian Wheeler" userId="f8d6005d-b220-439d-ac31-8b5967a77221" providerId="ADAL" clId="{66A2F186-E529-4B1F-B6FC-CE4F35B3480C}" dt="2023-04-12T19:26:28.924" v="1" actId="478"/>
        <pc:sldMkLst>
          <pc:docMk/>
          <pc:sldMk cId="1689858789" sldId="258"/>
        </pc:sldMkLst>
        <pc:picChg chg="del">
          <ac:chgData name="Ian Wheeler" userId="f8d6005d-b220-439d-ac31-8b5967a77221" providerId="ADAL" clId="{66A2F186-E529-4B1F-B6FC-CE4F35B3480C}" dt="2023-04-12T19:26:28.924" v="1" actId="478"/>
          <ac:picMkLst>
            <pc:docMk/>
            <pc:sldMk cId="1689858789" sldId="258"/>
            <ac:picMk id="3074" creationId="{AE85388E-9D50-E35F-AB63-E70503995F66}"/>
          </ac:picMkLst>
        </pc:picChg>
        <pc:picChg chg="del">
          <ac:chgData name="Ian Wheeler" userId="f8d6005d-b220-439d-ac31-8b5967a77221" providerId="ADAL" clId="{66A2F186-E529-4B1F-B6FC-CE4F35B3480C}" dt="2023-04-12T19:26:25.538" v="0" actId="478"/>
          <ac:picMkLst>
            <pc:docMk/>
            <pc:sldMk cId="1689858789" sldId="258"/>
            <ac:picMk id="3075" creationId="{183A83DB-D36D-F5E2-3C62-3F03B9C0739A}"/>
          </ac:picMkLst>
        </pc:picChg>
      </pc:sldChg>
      <pc:sldChg chg="modSp mod">
        <pc:chgData name="Ian Wheeler" userId="f8d6005d-b220-439d-ac31-8b5967a77221" providerId="ADAL" clId="{66A2F186-E529-4B1F-B6FC-CE4F35B3480C}" dt="2023-04-12T19:26:51.061" v="4" actId="962"/>
        <pc:sldMkLst>
          <pc:docMk/>
          <pc:sldMk cId="3437235316" sldId="265"/>
        </pc:sldMkLst>
        <pc:spChg chg="mod">
          <ac:chgData name="Ian Wheeler" userId="f8d6005d-b220-439d-ac31-8b5967a77221" providerId="ADAL" clId="{66A2F186-E529-4B1F-B6FC-CE4F35B3480C}" dt="2023-04-12T19:26:51.061" v="4" actId="962"/>
          <ac:spMkLst>
            <pc:docMk/>
            <pc:sldMk cId="3437235316" sldId="265"/>
            <ac:spMk id="60" creationId="{39E3965E-AC41-4711-9D10-E25ABB132D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690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721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31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437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385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6647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212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5443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8999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89033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0491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3831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E9B6A6CD-A065-D9D3-2D4E-646D95F37403}"/>
              </a:ext>
            </a:extLst>
          </p:cNvPr>
          <p:cNvPicPr>
            <a:picLocks noChangeAspect="1"/>
          </p:cNvPicPr>
          <p:nvPr/>
        </p:nvPicPr>
        <p:blipFill rotWithShape="1">
          <a:blip r:embed="rId2"/>
          <a:srcRect t="15730"/>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90DBF-1E6B-E50B-F6C8-E69769976445}"/>
              </a:ext>
            </a:extLst>
          </p:cNvPr>
          <p:cNvSpPr>
            <a:spLocks noGrp="1"/>
          </p:cNvSpPr>
          <p:nvPr>
            <p:ph type="ctrTitle"/>
          </p:nvPr>
        </p:nvSpPr>
        <p:spPr>
          <a:xfrm>
            <a:off x="8123416" y="1475234"/>
            <a:ext cx="3214307" cy="2901694"/>
          </a:xfrm>
        </p:spPr>
        <p:txBody>
          <a:bodyPr anchor="b">
            <a:normAutofit/>
          </a:bodyPr>
          <a:lstStyle/>
          <a:p>
            <a:r>
              <a:rPr lang="en-US" sz="4400">
                <a:solidFill>
                  <a:schemeClr val="tx1"/>
                </a:solidFill>
              </a:rPr>
              <a:t>Lamay.ai Process Analysis</a:t>
            </a:r>
          </a:p>
        </p:txBody>
      </p:sp>
      <p:sp>
        <p:nvSpPr>
          <p:cNvPr id="3" name="Subtitle 2">
            <a:extLst>
              <a:ext uri="{FF2B5EF4-FFF2-40B4-BE49-F238E27FC236}">
                <a16:creationId xmlns:a16="http://schemas.microsoft.com/office/drawing/2014/main" id="{EE7A72DC-DA23-47C0-7268-78120F9BD419}"/>
              </a:ext>
            </a:extLst>
          </p:cNvPr>
          <p:cNvSpPr>
            <a:spLocks noGrp="1"/>
          </p:cNvSpPr>
          <p:nvPr>
            <p:ph type="subTitle" idx="1"/>
          </p:nvPr>
        </p:nvSpPr>
        <p:spPr>
          <a:xfrm>
            <a:off x="8127750" y="4608576"/>
            <a:ext cx="3205640" cy="774186"/>
          </a:xfrm>
        </p:spPr>
        <p:txBody>
          <a:bodyPr anchor="t">
            <a:normAutofit fontScale="25000" lnSpcReduction="20000"/>
          </a:bodyPr>
          <a:lstStyle/>
          <a:p>
            <a:r>
              <a:rPr lang="fr-FR" sz="2000"/>
              <a:t>Meriplex Communications</a:t>
            </a:r>
          </a:p>
          <a:p>
            <a:r>
              <a:rPr lang="fr-FR" sz="2000"/>
              <a:t>10111 Richmond Avenue</a:t>
            </a:r>
          </a:p>
          <a:p>
            <a:r>
              <a:rPr lang="fr-FR" sz="2000"/>
              <a:t>Suite 500</a:t>
            </a:r>
          </a:p>
          <a:p>
            <a:r>
              <a:rPr lang="fr-FR" sz="2000"/>
              <a:t>Houston, TX 77042</a:t>
            </a:r>
          </a:p>
          <a:p>
            <a:r>
              <a:rPr lang="fr-FR" sz="2000"/>
              <a:t>http://www.meriplex.com </a:t>
            </a:r>
          </a:p>
          <a:p>
            <a:endParaRPr lang="en-US" sz="2000"/>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22739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0CBC322-7264-FA4E-D4FA-35ED3DC19329}"/>
              </a:ext>
            </a:extLst>
          </p:cNvPr>
          <p:cNvPicPr>
            <a:picLocks noGrp="1" noChangeAspect="1"/>
          </p:cNvPicPr>
          <p:nvPr>
            <p:ph idx="1"/>
          </p:nvPr>
        </p:nvPicPr>
        <p:blipFill>
          <a:blip r:embed="rId2"/>
          <a:stretch>
            <a:fillRect/>
          </a:stretch>
        </p:blipFill>
        <p:spPr>
          <a:xfrm>
            <a:off x="2468012" y="640080"/>
            <a:ext cx="2607640" cy="5577840"/>
          </a:xfrm>
          <a:prstGeom prst="rect">
            <a:avLst/>
          </a:prstGeom>
        </p:spPr>
      </p:pic>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6" y="0"/>
            <a:ext cx="4641314" cy="6858000"/>
          </a:xfrm>
          <a:prstGeom prst="rect">
            <a:avLst/>
          </a:prstGeom>
          <a:solidFill>
            <a:srgbClr val="5E40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2ED457-09F0-7F3B-AE71-7FD21F0062D9}"/>
              </a:ext>
            </a:extLst>
          </p:cNvPr>
          <p:cNvSpPr>
            <a:spLocks noGrp="1"/>
          </p:cNvSpPr>
          <p:nvPr>
            <p:ph type="title"/>
          </p:nvPr>
        </p:nvSpPr>
        <p:spPr>
          <a:xfrm>
            <a:off x="8096885" y="640080"/>
            <a:ext cx="3659246" cy="2886144"/>
          </a:xfrm>
        </p:spPr>
        <p:txBody>
          <a:bodyPr vert="horz" lIns="91440" tIns="45720" rIns="91440" bIns="45720" rtlCol="0" anchor="b">
            <a:normAutofit/>
          </a:bodyPr>
          <a:lstStyle/>
          <a:p>
            <a:r>
              <a:rPr lang="en-US">
                <a:solidFill>
                  <a:srgbClr val="FFFFFF"/>
                </a:solidFill>
              </a:rPr>
              <a:t>NOC Ticket Workflow</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3"/>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52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6483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A69527-308A-93B8-264C-8645FCE9C474}"/>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Priority Identification System</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C302276-FCD6-EFC1-84EE-45092F4B350E}"/>
              </a:ext>
            </a:extLst>
          </p:cNvPr>
          <p:cNvSpPr>
            <a:spLocks noGrp="1"/>
          </p:cNvSpPr>
          <p:nvPr>
            <p:ph idx="1"/>
          </p:nvPr>
        </p:nvSpPr>
        <p:spPr>
          <a:xfrm>
            <a:off x="571752" y="2799654"/>
            <a:ext cx="3005462" cy="3189665"/>
          </a:xfrm>
        </p:spPr>
        <p:txBody>
          <a:bodyPr>
            <a:normAutofit fontScale="85000" lnSpcReduction="10000"/>
          </a:bodyPr>
          <a:lstStyle/>
          <a:p>
            <a:r>
              <a:rPr lang="en-US">
                <a:solidFill>
                  <a:srgbClr val="FFFFFF"/>
                </a:solidFill>
              </a:rPr>
              <a:t>Figure 9 is a detailed overview of the “Run Priority Identification System” shown in Figure 8. The rule-based system goes from left to right to satisfy the rules. The rule that is satisfied first will assign its priority to the ticket. If no rule is satisfied, the system will run the ML model for the priority classifier.</a:t>
            </a:r>
          </a:p>
          <a:p>
            <a:endParaRPr lang="en-US">
              <a:solidFill>
                <a:srgbClr val="FFFFFF"/>
              </a:solidFill>
            </a:endParaRPr>
          </a:p>
        </p:txBody>
      </p:sp>
      <p:pic>
        <p:nvPicPr>
          <p:cNvPr id="5" name="Content Placeholder 4">
            <a:extLst>
              <a:ext uri="{FF2B5EF4-FFF2-40B4-BE49-F238E27FC236}">
                <a16:creationId xmlns:a16="http://schemas.microsoft.com/office/drawing/2014/main" id="{7199B4E5-771C-64FF-284B-519AE629FFE1}"/>
              </a:ext>
            </a:extLst>
          </p:cNvPr>
          <p:cNvPicPr>
            <a:picLocks noChangeAspect="1"/>
          </p:cNvPicPr>
          <p:nvPr/>
        </p:nvPicPr>
        <p:blipFill>
          <a:blip r:embed="rId2"/>
          <a:stretch>
            <a:fillRect/>
          </a:stretch>
        </p:blipFill>
        <p:spPr>
          <a:xfrm>
            <a:off x="4742017" y="1330093"/>
            <a:ext cx="6798082" cy="4197814"/>
          </a:xfrm>
          <a:prstGeom prst="rect">
            <a:avLst/>
          </a:prstGeom>
        </p:spPr>
      </p:pic>
    </p:spTree>
    <p:extLst>
      <p:ext uri="{BB962C8B-B14F-4D97-AF65-F5344CB8AC3E}">
        <p14:creationId xmlns:p14="http://schemas.microsoft.com/office/powerpoint/2010/main" val="55519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E3F3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3CB4DC-EE66-7333-8FDA-2E309ED465CB}"/>
              </a:ext>
            </a:extLst>
          </p:cNvPr>
          <p:cNvSpPr>
            <a:spLocks noGrp="1"/>
          </p:cNvSpPr>
          <p:nvPr>
            <p:ph type="title"/>
          </p:nvPr>
        </p:nvSpPr>
        <p:spPr>
          <a:xfrm>
            <a:off x="492370" y="516836"/>
            <a:ext cx="3084844" cy="1961086"/>
          </a:xfrm>
        </p:spPr>
        <p:txBody>
          <a:bodyPr>
            <a:normAutofit fontScale="90000"/>
          </a:bodyPr>
          <a:lstStyle/>
          <a:p>
            <a:r>
              <a:rPr lang="en-US" sz="4000">
                <a:solidFill>
                  <a:srgbClr val="FFFFFF"/>
                </a:solidFill>
              </a:rPr>
              <a:t>MPS Rule-Based Validation System</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E8B8AA3-CA37-7603-ACBC-545F0E8932F3}"/>
              </a:ext>
            </a:extLst>
          </p:cNvPr>
          <p:cNvSpPr>
            <a:spLocks noGrp="1"/>
          </p:cNvSpPr>
          <p:nvPr>
            <p:ph idx="1"/>
          </p:nvPr>
        </p:nvSpPr>
        <p:spPr>
          <a:xfrm>
            <a:off x="571752" y="2799654"/>
            <a:ext cx="3005462" cy="3189665"/>
          </a:xfrm>
        </p:spPr>
        <p:txBody>
          <a:bodyPr>
            <a:normAutofit fontScale="85000" lnSpcReduction="20000"/>
          </a:bodyPr>
          <a:lstStyle/>
          <a:p>
            <a:r>
              <a:rPr lang="en-US">
                <a:solidFill>
                  <a:srgbClr val="FFFFFF"/>
                </a:solidFill>
              </a:rPr>
              <a:t>Figure 10 is a details overview of the “MPS Rule Based Validation” system shown in Figure 7.</a:t>
            </a:r>
          </a:p>
          <a:p>
            <a:r>
              <a:rPr lang="en-US">
                <a:solidFill>
                  <a:srgbClr val="FFFFFF"/>
                </a:solidFill>
              </a:rPr>
              <a:t>This system looks for keywords in the ticket. If the keyword exists in the ticket the system will execute the default workflow and if the keyword does not exist it will move the ticket to MPS - Service Desk board.</a:t>
            </a:r>
          </a:p>
        </p:txBody>
      </p:sp>
      <p:pic>
        <p:nvPicPr>
          <p:cNvPr id="5" name="Content Placeholder 4" descr="Diagram&#10;&#10;Description automatically generated">
            <a:extLst>
              <a:ext uri="{FF2B5EF4-FFF2-40B4-BE49-F238E27FC236}">
                <a16:creationId xmlns:a16="http://schemas.microsoft.com/office/drawing/2014/main" id="{27A5F39C-FC40-2A69-1726-1155904E952F}"/>
              </a:ext>
            </a:extLst>
          </p:cNvPr>
          <p:cNvPicPr>
            <a:picLocks noChangeAspect="1"/>
          </p:cNvPicPr>
          <p:nvPr/>
        </p:nvPicPr>
        <p:blipFill>
          <a:blip r:embed="rId2"/>
          <a:stretch>
            <a:fillRect/>
          </a:stretch>
        </p:blipFill>
        <p:spPr>
          <a:xfrm>
            <a:off x="6593208" y="640080"/>
            <a:ext cx="3095700" cy="5577840"/>
          </a:xfrm>
          <a:prstGeom prst="rect">
            <a:avLst/>
          </a:prstGeom>
        </p:spPr>
      </p:pic>
    </p:spTree>
    <p:extLst>
      <p:ext uri="{BB962C8B-B14F-4D97-AF65-F5344CB8AC3E}">
        <p14:creationId xmlns:p14="http://schemas.microsoft.com/office/powerpoint/2010/main" val="28450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0362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E5AFDA-CC64-0FFA-690B-645282869650}"/>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NOC Dispatch Workflow</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3CE9BCC-80CB-6882-1E23-22D6D9881E2D}"/>
              </a:ext>
            </a:extLst>
          </p:cNvPr>
          <p:cNvSpPr>
            <a:spLocks noGrp="1"/>
          </p:cNvSpPr>
          <p:nvPr>
            <p:ph idx="1"/>
          </p:nvPr>
        </p:nvSpPr>
        <p:spPr>
          <a:xfrm>
            <a:off x="571752" y="2799654"/>
            <a:ext cx="3005462" cy="3189665"/>
          </a:xfrm>
        </p:spPr>
        <p:txBody>
          <a:bodyPr>
            <a:normAutofit fontScale="62500" lnSpcReduction="20000"/>
          </a:bodyPr>
          <a:lstStyle/>
          <a:p>
            <a:r>
              <a:rPr lang="en-US">
                <a:solidFill>
                  <a:srgbClr val="FFFFFF"/>
                </a:solidFill>
              </a:rPr>
              <a:t>In this deployment, the tickets identified as MPS tickets will first pass through a validation system before being moved to the MPS board. The validation system looks for keywords identified by the Leamy.ai team. When the system finds any keywords in the ticket, it will apply the default workflow. If no keyword is found, it will move the ticket to the MPS board.</a:t>
            </a:r>
          </a:p>
          <a:p>
            <a:r>
              <a:rPr lang="en-US">
                <a:solidFill>
                  <a:srgbClr val="FFFFFF"/>
                </a:solidFill>
              </a:rPr>
              <a:t>A high-level change in the LIAS system can be seen in Figure 1. The change is highlighted in green. </a:t>
            </a:r>
          </a:p>
          <a:p>
            <a:r>
              <a:rPr lang="en-US">
                <a:solidFill>
                  <a:srgbClr val="FFFFFF"/>
                </a:solidFill>
              </a:rPr>
              <a:t>The list of keywords used by the MPS rule-based validation system is listed in Table 2, ID 7</a:t>
            </a:r>
          </a:p>
          <a:p>
            <a:endParaRPr lang="en-US">
              <a:solidFill>
                <a:srgbClr val="FFFFFF"/>
              </a:solidFill>
            </a:endParaRPr>
          </a:p>
        </p:txBody>
      </p:sp>
      <p:pic>
        <p:nvPicPr>
          <p:cNvPr id="5" name="Content Placeholder 4">
            <a:extLst>
              <a:ext uri="{FF2B5EF4-FFF2-40B4-BE49-F238E27FC236}">
                <a16:creationId xmlns:a16="http://schemas.microsoft.com/office/drawing/2014/main" id="{A8356BD1-F4EB-9303-2378-C086551AF2AF}"/>
              </a:ext>
            </a:extLst>
          </p:cNvPr>
          <p:cNvPicPr>
            <a:picLocks noChangeAspect="1"/>
          </p:cNvPicPr>
          <p:nvPr/>
        </p:nvPicPr>
        <p:blipFill>
          <a:blip r:embed="rId2"/>
          <a:stretch>
            <a:fillRect/>
          </a:stretch>
        </p:blipFill>
        <p:spPr>
          <a:xfrm>
            <a:off x="6126064" y="640080"/>
            <a:ext cx="4029988" cy="5577840"/>
          </a:xfrm>
          <a:prstGeom prst="rect">
            <a:avLst/>
          </a:prstGeom>
        </p:spPr>
      </p:pic>
    </p:spTree>
    <p:extLst>
      <p:ext uri="{BB962C8B-B14F-4D97-AF65-F5344CB8AC3E}">
        <p14:creationId xmlns:p14="http://schemas.microsoft.com/office/powerpoint/2010/main" val="293118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E3E3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178958-569C-26AD-6FEA-0B8786A34C3D}"/>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MPS Rule-Based Validation</a:t>
            </a:r>
          </a:p>
        </p:txBody>
      </p:sp>
      <p:cxnSp>
        <p:nvCxnSpPr>
          <p:cNvPr id="20"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ontent Placeholder 8">
            <a:extLst>
              <a:ext uri="{FF2B5EF4-FFF2-40B4-BE49-F238E27FC236}">
                <a16:creationId xmlns:a16="http://schemas.microsoft.com/office/drawing/2014/main" id="{839243EB-ADA1-811D-1612-78CF56F62CFC}"/>
              </a:ext>
            </a:extLst>
          </p:cNvPr>
          <p:cNvSpPr>
            <a:spLocks noGrp="1"/>
          </p:cNvSpPr>
          <p:nvPr>
            <p:ph idx="1"/>
          </p:nvPr>
        </p:nvSpPr>
        <p:spPr>
          <a:xfrm>
            <a:off x="571752" y="2799654"/>
            <a:ext cx="3005462" cy="3189665"/>
          </a:xfrm>
        </p:spPr>
        <p:txBody>
          <a:bodyPr>
            <a:normAutofit/>
          </a:bodyPr>
          <a:lstStyle/>
          <a:p>
            <a:r>
              <a:rPr lang="en-US">
                <a:solidFill>
                  <a:srgbClr val="FFFFFF"/>
                </a:solidFill>
              </a:rPr>
              <a:t>Detailed processing of the MPS Rule-Based Validation system can be seen in Figure 2.</a:t>
            </a:r>
          </a:p>
          <a:p>
            <a:r>
              <a:rPr lang="en-US">
                <a:solidFill>
                  <a:srgbClr val="FFFFFF"/>
                </a:solidFill>
              </a:rPr>
              <a:t>The list of keywords used by the MPS rule-based validation system is listed in Table 2, ID 7</a:t>
            </a:r>
          </a:p>
        </p:txBody>
      </p:sp>
      <p:pic>
        <p:nvPicPr>
          <p:cNvPr id="5" name="Content Placeholder 4">
            <a:extLst>
              <a:ext uri="{FF2B5EF4-FFF2-40B4-BE49-F238E27FC236}">
                <a16:creationId xmlns:a16="http://schemas.microsoft.com/office/drawing/2014/main" id="{14D8E4B3-2D7D-4837-37C1-6C342BDCC4E8}"/>
              </a:ext>
            </a:extLst>
          </p:cNvPr>
          <p:cNvPicPr>
            <a:picLocks noChangeAspect="1"/>
          </p:cNvPicPr>
          <p:nvPr/>
        </p:nvPicPr>
        <p:blipFill>
          <a:blip r:embed="rId2"/>
          <a:stretch>
            <a:fillRect/>
          </a:stretch>
        </p:blipFill>
        <p:spPr>
          <a:xfrm>
            <a:off x="6683847" y="640080"/>
            <a:ext cx="2914421" cy="5577840"/>
          </a:xfrm>
          <a:prstGeom prst="rect">
            <a:avLst/>
          </a:prstGeom>
        </p:spPr>
      </p:pic>
    </p:spTree>
    <p:extLst>
      <p:ext uri="{BB962C8B-B14F-4D97-AF65-F5344CB8AC3E}">
        <p14:creationId xmlns:p14="http://schemas.microsoft.com/office/powerpoint/2010/main" val="147143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125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20F919-954A-D5DD-CCE2-85EDA53B558F}"/>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MPS Alerts &amp; Events Tickets</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385C3E9-CBDE-A971-38A8-27397104F6B9}"/>
              </a:ext>
            </a:extLst>
          </p:cNvPr>
          <p:cNvSpPr>
            <a:spLocks noGrp="1"/>
          </p:cNvSpPr>
          <p:nvPr>
            <p:ph idx="1"/>
          </p:nvPr>
        </p:nvSpPr>
        <p:spPr>
          <a:xfrm>
            <a:off x="571752" y="2799654"/>
            <a:ext cx="3005462" cy="3189665"/>
          </a:xfrm>
        </p:spPr>
        <p:txBody>
          <a:bodyPr>
            <a:normAutofit fontScale="77500" lnSpcReduction="20000"/>
          </a:bodyPr>
          <a:lstStyle/>
          <a:p>
            <a:r>
              <a:rPr lang="en-US">
                <a:solidFill>
                  <a:srgbClr val="FFFFFF"/>
                </a:solidFill>
              </a:rPr>
              <a:t>The tickets identified as noise on the MPS - Alerts and Events board will no longer be moved to the NOC Spam board instead will remain on the MPS – Alerts and Events board and have their status changed to “&gt;Closed”. Further details are mentioned in</a:t>
            </a:r>
          </a:p>
          <a:p>
            <a:r>
              <a:rPr lang="en-US">
                <a:solidFill>
                  <a:srgbClr val="FFFFFF"/>
                </a:solidFill>
              </a:rPr>
              <a:t>Table 2, IDs 6.1 to 6.4 and Table 3, IDs 14.0 to 14.3. Figure 3 shows the change made in the workflow highlighted in green.</a:t>
            </a:r>
          </a:p>
        </p:txBody>
      </p:sp>
      <p:pic>
        <p:nvPicPr>
          <p:cNvPr id="5" name="Content Placeholder 4">
            <a:extLst>
              <a:ext uri="{FF2B5EF4-FFF2-40B4-BE49-F238E27FC236}">
                <a16:creationId xmlns:a16="http://schemas.microsoft.com/office/drawing/2014/main" id="{6EB8F581-30FD-2F7B-6FB6-0C63CE9F8916}"/>
              </a:ext>
            </a:extLst>
          </p:cNvPr>
          <p:cNvPicPr>
            <a:picLocks noChangeAspect="1"/>
          </p:cNvPicPr>
          <p:nvPr/>
        </p:nvPicPr>
        <p:blipFill>
          <a:blip r:embed="rId2"/>
          <a:stretch>
            <a:fillRect/>
          </a:stretch>
        </p:blipFill>
        <p:spPr>
          <a:xfrm>
            <a:off x="5472415" y="640080"/>
            <a:ext cx="5337286" cy="5577840"/>
          </a:xfrm>
          <a:prstGeom prst="rect">
            <a:avLst/>
          </a:prstGeom>
        </p:spPr>
      </p:pic>
    </p:spTree>
    <p:extLst>
      <p:ext uri="{BB962C8B-B14F-4D97-AF65-F5344CB8AC3E}">
        <p14:creationId xmlns:p14="http://schemas.microsoft.com/office/powerpoint/2010/main" val="255685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0585A5C-A53C-3D60-0B25-315C5C12CE9C}"/>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a:solidFill>
                  <a:srgbClr val="FFFFFF"/>
                </a:solidFill>
              </a:rPr>
              <a:t>Non-Functional Requirements</a:t>
            </a:r>
          </a:p>
        </p:txBody>
      </p:sp>
      <p:cxnSp>
        <p:nvCxnSpPr>
          <p:cNvPr id="32" name="Straight Connector 31">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61B1C322-D499-2DC8-B68F-E93F86BC62BB}"/>
              </a:ext>
            </a:extLst>
          </p:cNvPr>
          <p:cNvPicPr>
            <a:picLocks noChangeAspect="1"/>
          </p:cNvPicPr>
          <p:nvPr/>
        </p:nvPicPr>
        <p:blipFill>
          <a:blip r:embed="rId2"/>
          <a:stretch>
            <a:fillRect/>
          </a:stretch>
        </p:blipFill>
        <p:spPr>
          <a:xfrm>
            <a:off x="5908122" y="142875"/>
            <a:ext cx="5010849" cy="3991532"/>
          </a:xfrm>
          <a:prstGeom prst="rect">
            <a:avLst/>
          </a:prstGeom>
        </p:spPr>
      </p:pic>
      <p:pic>
        <p:nvPicPr>
          <p:cNvPr id="25" name="Picture 24">
            <a:extLst>
              <a:ext uri="{FF2B5EF4-FFF2-40B4-BE49-F238E27FC236}">
                <a16:creationId xmlns:a16="http://schemas.microsoft.com/office/drawing/2014/main" id="{0AB15774-77F1-FC27-DDCF-9056E3366C8F}"/>
              </a:ext>
            </a:extLst>
          </p:cNvPr>
          <p:cNvPicPr>
            <a:picLocks noChangeAspect="1"/>
          </p:cNvPicPr>
          <p:nvPr/>
        </p:nvPicPr>
        <p:blipFill>
          <a:blip r:embed="rId3"/>
          <a:stretch>
            <a:fillRect/>
          </a:stretch>
        </p:blipFill>
        <p:spPr>
          <a:xfrm>
            <a:off x="5908122" y="4124366"/>
            <a:ext cx="4991797" cy="1895740"/>
          </a:xfrm>
          <a:prstGeom prst="rect">
            <a:avLst/>
          </a:prstGeom>
        </p:spPr>
      </p:pic>
      <p:pic>
        <p:nvPicPr>
          <p:cNvPr id="29" name="Picture 28">
            <a:extLst>
              <a:ext uri="{FF2B5EF4-FFF2-40B4-BE49-F238E27FC236}">
                <a16:creationId xmlns:a16="http://schemas.microsoft.com/office/drawing/2014/main" id="{D74A7FF7-5D24-86AA-0D1D-9A9E33E0A9D0}"/>
              </a:ext>
            </a:extLst>
          </p:cNvPr>
          <p:cNvPicPr>
            <a:picLocks noChangeAspect="1"/>
          </p:cNvPicPr>
          <p:nvPr/>
        </p:nvPicPr>
        <p:blipFill>
          <a:blip r:embed="rId4"/>
          <a:stretch>
            <a:fillRect/>
          </a:stretch>
        </p:blipFill>
        <p:spPr>
          <a:xfrm>
            <a:off x="5912885" y="6006875"/>
            <a:ext cx="4982270" cy="714475"/>
          </a:xfrm>
          <a:prstGeom prst="rect">
            <a:avLst/>
          </a:prstGeom>
        </p:spPr>
      </p:pic>
    </p:spTree>
    <p:extLst>
      <p:ext uri="{BB962C8B-B14F-4D97-AF65-F5344CB8AC3E}">
        <p14:creationId xmlns:p14="http://schemas.microsoft.com/office/powerpoint/2010/main" val="168985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3" name="Straight Connector 6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5" name="Rectangle 64">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EAC77D-47B6-6611-7502-C0FFE9448F76}"/>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solidFill>
                  <a:srgbClr val="FFFFFF"/>
                </a:solidFill>
              </a:rPr>
              <a:t>Functional Requirements</a:t>
            </a:r>
          </a:p>
        </p:txBody>
      </p:sp>
      <p:pic>
        <p:nvPicPr>
          <p:cNvPr id="13" name="Picture 12">
            <a:extLst>
              <a:ext uri="{FF2B5EF4-FFF2-40B4-BE49-F238E27FC236}">
                <a16:creationId xmlns:a16="http://schemas.microsoft.com/office/drawing/2014/main" id="{009C7BD1-9E7D-8F85-981F-398FC27525B9}"/>
              </a:ext>
            </a:extLst>
          </p:cNvPr>
          <p:cNvPicPr>
            <a:picLocks noChangeAspect="1"/>
          </p:cNvPicPr>
          <p:nvPr/>
        </p:nvPicPr>
        <p:blipFill>
          <a:blip r:embed="rId2"/>
          <a:stretch>
            <a:fillRect/>
          </a:stretch>
        </p:blipFill>
        <p:spPr>
          <a:xfrm>
            <a:off x="6562725" y="425008"/>
            <a:ext cx="3922310" cy="2924858"/>
          </a:xfrm>
          <a:prstGeom prst="rect">
            <a:avLst/>
          </a:prstGeom>
        </p:spPr>
      </p:pic>
      <p:pic>
        <p:nvPicPr>
          <p:cNvPr id="10" name="Picture 9">
            <a:extLst>
              <a:ext uri="{FF2B5EF4-FFF2-40B4-BE49-F238E27FC236}">
                <a16:creationId xmlns:a16="http://schemas.microsoft.com/office/drawing/2014/main" id="{6A37FC1A-7C10-A208-1D6E-8245ABFD775C}"/>
              </a:ext>
            </a:extLst>
          </p:cNvPr>
          <p:cNvPicPr>
            <a:picLocks noChangeAspect="1"/>
          </p:cNvPicPr>
          <p:nvPr/>
        </p:nvPicPr>
        <p:blipFill>
          <a:blip r:embed="rId3"/>
          <a:stretch>
            <a:fillRect/>
          </a:stretch>
        </p:blipFill>
        <p:spPr>
          <a:xfrm>
            <a:off x="1706965" y="394265"/>
            <a:ext cx="3922310" cy="4079501"/>
          </a:xfrm>
          <a:prstGeom prst="rect">
            <a:avLst/>
          </a:prstGeom>
        </p:spPr>
      </p:pic>
      <p:cxnSp>
        <p:nvCxnSpPr>
          <p:cNvPr id="69" name="Straight Connector 68">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33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396AD-7FB8-24EE-5B2C-6C688000466F}"/>
              </a:ext>
            </a:extLst>
          </p:cNvPr>
          <p:cNvSpPr>
            <a:spLocks noGrp="1"/>
          </p:cNvSpPr>
          <p:nvPr>
            <p:ph type="title"/>
          </p:nvPr>
        </p:nvSpPr>
        <p:spPr>
          <a:xfrm>
            <a:off x="1097280" y="286603"/>
            <a:ext cx="10058400" cy="1450757"/>
          </a:xfrm>
        </p:spPr>
        <p:txBody>
          <a:bodyPr>
            <a:normAutofit/>
          </a:bodyPr>
          <a:lstStyle/>
          <a:p>
            <a:r>
              <a:rPr lang="en-US"/>
              <a:t>LIAS Triage System</a:t>
            </a:r>
          </a:p>
        </p:txBody>
      </p:sp>
      <p:cxnSp>
        <p:nvCxnSpPr>
          <p:cNvPr id="42" name="Straight Connector 41">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9B2E9D-BA88-CF4A-D381-BD15C708AD70}"/>
              </a:ext>
            </a:extLst>
          </p:cNvPr>
          <p:cNvSpPr>
            <a:spLocks noGrp="1"/>
          </p:cNvSpPr>
          <p:nvPr>
            <p:ph idx="1"/>
          </p:nvPr>
        </p:nvSpPr>
        <p:spPr>
          <a:xfrm>
            <a:off x="1097281" y="2108201"/>
            <a:ext cx="3557016" cy="3760891"/>
          </a:xfrm>
        </p:spPr>
        <p:txBody>
          <a:bodyPr>
            <a:normAutofit/>
          </a:bodyPr>
          <a:lstStyle/>
          <a:p>
            <a:pPr>
              <a:lnSpc>
                <a:spcPct val="110000"/>
              </a:lnSpc>
            </a:pPr>
            <a:r>
              <a:rPr lang="en-US" sz="1500"/>
              <a:t>The following flowcharts provide a high-level overview of the ticket triage logic. We have two copies of the codebase running on the production server. One copy processes the NOC Dispatch tickets, and the other processes MSP - Alerts &amp; Events tickets for noise tickets only.</a:t>
            </a:r>
          </a:p>
          <a:p>
            <a:pPr>
              <a:lnSpc>
                <a:spcPct val="110000"/>
              </a:lnSpc>
            </a:pPr>
            <a:r>
              <a:rPr lang="en-US" sz="1500"/>
              <a:t>Figure 4 shows the flow of MSP - Alerts &amp; Events ticket processing, and Figure 5 shows the flow of NOC Dispatch ticket processing.</a:t>
            </a:r>
          </a:p>
        </p:txBody>
      </p:sp>
      <p:pic>
        <p:nvPicPr>
          <p:cNvPr id="7" name="Picture 6">
            <a:extLst>
              <a:ext uri="{FF2B5EF4-FFF2-40B4-BE49-F238E27FC236}">
                <a16:creationId xmlns:a16="http://schemas.microsoft.com/office/drawing/2014/main" id="{CE5158E6-1717-842F-E4F6-BB5F004C5F71}"/>
              </a:ext>
            </a:extLst>
          </p:cNvPr>
          <p:cNvPicPr>
            <a:picLocks noChangeAspect="1"/>
          </p:cNvPicPr>
          <p:nvPr/>
        </p:nvPicPr>
        <p:blipFill>
          <a:blip r:embed="rId2"/>
          <a:stretch>
            <a:fillRect/>
          </a:stretch>
        </p:blipFill>
        <p:spPr>
          <a:xfrm>
            <a:off x="4976027" y="2669535"/>
            <a:ext cx="2939514" cy="2638213"/>
          </a:xfrm>
          <a:prstGeom prst="rect">
            <a:avLst/>
          </a:prstGeom>
        </p:spPr>
      </p:pic>
      <p:pic>
        <p:nvPicPr>
          <p:cNvPr id="5" name="Content Placeholder 4">
            <a:extLst>
              <a:ext uri="{FF2B5EF4-FFF2-40B4-BE49-F238E27FC236}">
                <a16:creationId xmlns:a16="http://schemas.microsoft.com/office/drawing/2014/main" id="{44463A67-30FF-F288-EF64-F1424F49C57A}"/>
              </a:ext>
            </a:extLst>
          </p:cNvPr>
          <p:cNvPicPr>
            <a:picLocks noChangeAspect="1"/>
          </p:cNvPicPr>
          <p:nvPr/>
        </p:nvPicPr>
        <p:blipFill>
          <a:blip r:embed="rId3"/>
          <a:stretch>
            <a:fillRect/>
          </a:stretch>
        </p:blipFill>
        <p:spPr>
          <a:xfrm>
            <a:off x="8216164" y="2515545"/>
            <a:ext cx="2939515" cy="2946181"/>
          </a:xfrm>
          <a:prstGeom prst="rect">
            <a:avLst/>
          </a:prstGeom>
        </p:spPr>
      </p:pic>
      <p:sp>
        <p:nvSpPr>
          <p:cNvPr id="44" name="Rectangle 4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404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3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35">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4285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F79ABA-B03D-101E-3F15-EEB4CF261DF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a:solidFill>
                  <a:srgbClr val="FFFFFF"/>
                </a:solidFill>
              </a:rPr>
              <a:t>MSP Alerts &amp; Events Processing</a:t>
            </a:r>
          </a:p>
        </p:txBody>
      </p:sp>
      <p:cxnSp>
        <p:nvCxnSpPr>
          <p:cNvPr id="40" name="Straight Connector 39">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468B487-3440-AC7A-8657-6AA9DB6C693B}"/>
              </a:ext>
            </a:extLst>
          </p:cNvPr>
          <p:cNvPicPr>
            <a:picLocks noGrp="1" noChangeAspect="1"/>
          </p:cNvPicPr>
          <p:nvPr>
            <p:ph idx="1"/>
          </p:nvPr>
        </p:nvPicPr>
        <p:blipFill>
          <a:blip r:embed="rId2"/>
          <a:stretch>
            <a:fillRect/>
          </a:stretch>
        </p:blipFill>
        <p:spPr>
          <a:xfrm>
            <a:off x="5282335" y="887682"/>
            <a:ext cx="6275667" cy="5082635"/>
          </a:xfrm>
          <a:prstGeom prst="rect">
            <a:avLst/>
          </a:prstGeom>
        </p:spPr>
      </p:pic>
    </p:spTree>
    <p:extLst>
      <p:ext uri="{BB962C8B-B14F-4D97-AF65-F5344CB8AC3E}">
        <p14:creationId xmlns:p14="http://schemas.microsoft.com/office/powerpoint/2010/main" val="315864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6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51DDEB11-EAB4-8AC8-4B06-31194800B099}"/>
              </a:ext>
            </a:extLst>
          </p:cNvPr>
          <p:cNvPicPr>
            <a:picLocks noGrp="1" noChangeAspect="1"/>
          </p:cNvPicPr>
          <p:nvPr>
            <p:ph idx="1"/>
          </p:nvPr>
        </p:nvPicPr>
        <p:blipFill>
          <a:blip r:embed="rId2"/>
          <a:stretch>
            <a:fillRect/>
          </a:stretch>
        </p:blipFill>
        <p:spPr>
          <a:xfrm>
            <a:off x="2286733" y="640080"/>
            <a:ext cx="2970199" cy="5577840"/>
          </a:xfrm>
          <a:prstGeom prst="rect">
            <a:avLst/>
          </a:prstGeom>
        </p:spPr>
      </p:pic>
      <p:sp>
        <p:nvSpPr>
          <p:cNvPr id="66" name="Rectangle 6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6" y="0"/>
            <a:ext cx="4641314" cy="6858000"/>
          </a:xfrm>
          <a:prstGeom prst="rect">
            <a:avLst/>
          </a:prstGeom>
          <a:solidFill>
            <a:srgbClr val="5C463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F79ABA-B03D-101E-3F15-EEB4CF261DF8}"/>
              </a:ext>
            </a:extLst>
          </p:cNvPr>
          <p:cNvSpPr>
            <a:spLocks noGrp="1"/>
          </p:cNvSpPr>
          <p:nvPr>
            <p:ph type="title"/>
          </p:nvPr>
        </p:nvSpPr>
        <p:spPr>
          <a:xfrm>
            <a:off x="8096885" y="640080"/>
            <a:ext cx="3659246" cy="2886144"/>
          </a:xfrm>
        </p:spPr>
        <p:txBody>
          <a:bodyPr vert="horz" lIns="91440" tIns="45720" rIns="91440" bIns="45720" rtlCol="0" anchor="b">
            <a:normAutofit/>
          </a:bodyPr>
          <a:lstStyle/>
          <a:p>
            <a:r>
              <a:rPr lang="en-US">
                <a:solidFill>
                  <a:srgbClr val="FFFFFF"/>
                </a:solidFill>
              </a:rPr>
              <a:t>NOC Dispatch Processing</a:t>
            </a:r>
          </a:p>
        </p:txBody>
      </p:sp>
      <p:cxnSp>
        <p:nvCxnSpPr>
          <p:cNvPr id="68" name="Straight Connector 6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3"/>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23531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RetrospectVTI</vt:lpstr>
      <vt:lpstr>Lamay.ai Process Analysis</vt:lpstr>
      <vt:lpstr>NOC Dispatch Workflow</vt:lpstr>
      <vt:lpstr>MPS Rule-Based Validation</vt:lpstr>
      <vt:lpstr>MPS Alerts &amp; Events Tickets</vt:lpstr>
      <vt:lpstr>Non-Functional Requirements</vt:lpstr>
      <vt:lpstr>Functional Requirements</vt:lpstr>
      <vt:lpstr>LIAS Triage System</vt:lpstr>
      <vt:lpstr>MSP Alerts &amp; Events Processing</vt:lpstr>
      <vt:lpstr>NOC Dispatch Processing</vt:lpstr>
      <vt:lpstr>NOC Ticket Workflow</vt:lpstr>
      <vt:lpstr>Priority Identification System</vt:lpstr>
      <vt:lpstr>MPS Rule-Based Validation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Lamay.ai Process Analysis</dc:title>
  <dc:creator>Ian Wheeler</dc:creator>
  <cp:revision>1</cp:revision>
  <dcterms:created xsi:type="dcterms:W3CDTF">2023-04-12T18:04:19Z</dcterms:created>
  <dcterms:modified xsi:type="dcterms:W3CDTF">2023-05-10T21:44:04Z</dcterms:modified>
</cp:coreProperties>
</file>