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546351-27A1-E8E2-F332-9BBCE69FF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32EF16B-B27B-E49D-86B2-077BE9B91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348099-0A1A-F856-116A-560D86BE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E33-C4D0-49E5-8390-93B73F0EE3EB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6233D9-AFB7-F815-4AC6-37BB053F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A01831-D0DB-AF2B-FB19-A837872D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ACEA-9A9F-42A8-8EFC-BB151E0DE0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60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73AE18-1462-0133-18EF-FB508B2E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3CCFF6-1E9D-EEBA-46A8-9267127AB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E2F82E-D404-3DED-9D47-9704D719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E33-C4D0-49E5-8390-93B73F0EE3EB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7073DB-B75F-0CA6-B4D6-DF6EA2A5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4146D4-73EB-38D9-FEDE-11BEEE2A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ACEA-9A9F-42A8-8EFC-BB151E0DE0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79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24B845C-2F18-214C-66D8-05FF277AA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050B723-A203-5565-F206-F5A24C97C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F6E68A-94FA-78DF-C1A5-750B6E64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E33-C4D0-49E5-8390-93B73F0EE3EB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FF2674-E00F-B9C6-074C-EC93B2CD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93908C-1778-E9A2-9146-D99ADBF1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ACEA-9A9F-42A8-8EFC-BB151E0DE0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343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E2964C-BFA7-B8A0-D418-DF5103B4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22F9C8-69BE-D61E-5A49-3FFFE5F53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ECB590-E567-70B6-BD49-A14D2D07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E33-C4D0-49E5-8390-93B73F0EE3EB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A0276B-F970-3DA1-08C5-193EEF33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EE84BC-786E-0097-8914-6B978323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ACEA-9A9F-42A8-8EFC-BB151E0DE0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31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34E645-C7B6-960B-733E-9DD67405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2F7BD7-5B7B-BB6B-9B64-EA4F9265B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3D55AD-7423-F7FF-70B0-12776919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E33-C4D0-49E5-8390-93B73F0EE3EB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A0CE65-6B69-6BD0-4F7F-AF06E3EE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005792-384F-5689-C2EA-BCC6DAD6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ACEA-9A9F-42A8-8EFC-BB151E0DE0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62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60C3A-1711-CC52-A791-67F4CC54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CD6332-33AB-3386-0657-03498DF42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70EAFF-5AA9-8D8B-0099-44CD059F3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3BD511-7FD0-D59C-D447-3C773F75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E33-C4D0-49E5-8390-93B73F0EE3EB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96D50F-7003-F181-BDD2-5EB34AD5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EC06F5-F5B7-CB3A-D368-BD2A77F8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ACEA-9A9F-42A8-8EFC-BB151E0DE0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46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94FB7E-0E1B-3448-1A9A-F42F940C5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8B69B8-852A-E288-67CD-D5A3E7F2E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4A2E736-BD97-2A27-4D7E-6F105E9B0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95ADB42-B1CC-AB56-3FEB-3ACC7A16D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B03CE89-0318-E8B2-E7EE-F221A9FC8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0F81A73-C00B-6BC6-FE1E-96CE7B35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E33-C4D0-49E5-8390-93B73F0EE3EB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511B13D-C2A0-A38B-8220-E2C81328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C1DBE72-FEB8-7F6B-B75E-0764C855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ACEA-9A9F-42A8-8EFC-BB151E0DE0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71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554092-FE40-68BA-702D-AE0362CD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BA4117E-319A-DC9B-F68F-3F779E8C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E33-C4D0-49E5-8390-93B73F0EE3EB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03AFB3-20EB-3B5A-83BC-1DF402E7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81549DB-CA43-2E80-2ECD-1D4F1BA0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ACEA-9A9F-42A8-8EFC-BB151E0DE0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96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F9BC86F-FF5A-2E8D-78D3-D4179651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E33-C4D0-49E5-8390-93B73F0EE3EB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BF4B7DC-4AC9-31CA-2458-D3BB2192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BF494B-E7D5-425D-3FB8-7F9171F9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ACEA-9A9F-42A8-8EFC-BB151E0DE0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78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597F4E-177C-A022-3EA7-817C7C7F5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A9A49F-3E0F-EEB6-DA05-5F2A9CE3C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9B4D816-B5E9-8909-A68B-5F112E4EF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DCCA2D-9C2D-4762-5572-D7BBBF578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E33-C4D0-49E5-8390-93B73F0EE3EB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BC83CF-4FFD-B43A-BADD-B8186D91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70772C-CC83-62EF-4AB0-CF2EBCA6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ACEA-9A9F-42A8-8EFC-BB151E0DE0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70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7437C8-FFD1-9F30-356F-96033F27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3AEE13C-84B4-22C8-AF57-606E22644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7038F7-A2AA-6223-36E3-0E206804A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EFE8C9-A949-9455-A4AC-4245B166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E33-C4D0-49E5-8390-93B73F0EE3EB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C3DAFF-1189-124D-0C15-179E09F9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B156CE-3499-DEE1-952E-A2F1EE28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ACEA-9A9F-42A8-8EFC-BB151E0DE0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80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9E9151B-A7D8-4BC8-1B0D-632FBF526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BBE950-6752-4BA9-7179-B162A0564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CE500-8F48-D7BF-E5B8-8656A6039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A5FE33-C4D0-49E5-8390-93B73F0EE3EB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4ACCAB-5676-A402-3B72-49A47C9C4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1873F2-3B10-421B-D3A3-978F08670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3CACEA-9A9F-42A8-8EFC-BB151E0DE0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96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E65895-4519-90AB-7FDD-BE519604C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184" y="896119"/>
            <a:ext cx="9144000" cy="2387600"/>
          </a:xfrm>
        </p:spPr>
        <p:txBody>
          <a:bodyPr/>
          <a:lstStyle/>
          <a:p>
            <a:r>
              <a:rPr lang="zh-TW" altLang="en-US" dirty="0"/>
              <a:t>道路偵測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E622BC-4512-9BE5-4712-B0F31144C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2024" y="4177073"/>
            <a:ext cx="9144000" cy="1655762"/>
          </a:xfrm>
        </p:spPr>
        <p:txBody>
          <a:bodyPr/>
          <a:lstStyle/>
          <a:p>
            <a:r>
              <a:rPr lang="zh-TW" altLang="en-US" dirty="0"/>
              <a:t>曾鈺恩</a:t>
            </a:r>
            <a:r>
              <a:rPr lang="en-US" altLang="zh-TW" dirty="0"/>
              <a:t>F113112139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05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E1E84-44DA-5E26-5196-A91AC3620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Breakdown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81C6D1-826F-1A66-61A7-0E2747776EC1}"/>
              </a:ext>
            </a:extLst>
          </p:cNvPr>
          <p:cNvSpPr/>
          <p:nvPr/>
        </p:nvSpPr>
        <p:spPr>
          <a:xfrm>
            <a:off x="4694548" y="886119"/>
            <a:ext cx="2447827" cy="9992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馬路分割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CABB2A8-A886-DF84-A3DB-6D67ED5E6ABF}"/>
              </a:ext>
            </a:extLst>
          </p:cNvPr>
          <p:cNvCxnSpPr>
            <a:cxnSpLocks/>
          </p:cNvCxnSpPr>
          <p:nvPr/>
        </p:nvCxnSpPr>
        <p:spPr>
          <a:xfrm>
            <a:off x="1545996" y="2384981"/>
            <a:ext cx="81730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CE2DA94-3FF8-8DA3-2C19-09B67FF9B5A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918462" y="1885361"/>
            <a:ext cx="0" cy="499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CCDCCD3-8B37-080D-42BF-5A4DA4ED8F09}"/>
              </a:ext>
            </a:extLst>
          </p:cNvPr>
          <p:cNvCxnSpPr>
            <a:cxnSpLocks/>
          </p:cNvCxnSpPr>
          <p:nvPr/>
        </p:nvCxnSpPr>
        <p:spPr>
          <a:xfrm flipV="1">
            <a:off x="1545996" y="2384981"/>
            <a:ext cx="0" cy="499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E9D4C62A-5E9F-7D5C-28B9-1013A08CDE81}"/>
              </a:ext>
            </a:extLst>
          </p:cNvPr>
          <p:cNvSpPr/>
          <p:nvPr/>
        </p:nvSpPr>
        <p:spPr>
          <a:xfrm>
            <a:off x="730577" y="2891671"/>
            <a:ext cx="1630837" cy="804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前處理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0DFEDF5C-8654-FC45-667C-D9D54F734D57}"/>
              </a:ext>
            </a:extLst>
          </p:cNvPr>
          <p:cNvCxnSpPr>
            <a:cxnSpLocks/>
          </p:cNvCxnSpPr>
          <p:nvPr/>
        </p:nvCxnSpPr>
        <p:spPr>
          <a:xfrm flipV="1">
            <a:off x="1545995" y="3696237"/>
            <a:ext cx="0" cy="499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9A51D360-6426-4D36-242F-76BA46197342}"/>
              </a:ext>
            </a:extLst>
          </p:cNvPr>
          <p:cNvCxnSpPr>
            <a:cxnSpLocks/>
          </p:cNvCxnSpPr>
          <p:nvPr/>
        </p:nvCxnSpPr>
        <p:spPr>
          <a:xfrm>
            <a:off x="729792" y="4195857"/>
            <a:ext cx="19804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806C7B3E-7DF1-E46E-5D19-F727BCB802ED}"/>
              </a:ext>
            </a:extLst>
          </p:cNvPr>
          <p:cNvCxnSpPr>
            <a:cxnSpLocks/>
          </p:cNvCxnSpPr>
          <p:nvPr/>
        </p:nvCxnSpPr>
        <p:spPr>
          <a:xfrm flipV="1">
            <a:off x="2710206" y="4195857"/>
            <a:ext cx="0" cy="499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EB7576C7-A029-8E2B-520E-3618547A7952}"/>
              </a:ext>
            </a:extLst>
          </p:cNvPr>
          <p:cNvCxnSpPr>
            <a:cxnSpLocks/>
          </p:cNvCxnSpPr>
          <p:nvPr/>
        </p:nvCxnSpPr>
        <p:spPr>
          <a:xfrm flipV="1">
            <a:off x="729792" y="4195857"/>
            <a:ext cx="0" cy="499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3F650FE2-DB60-B85A-16A1-78D1EC851E1F}"/>
              </a:ext>
            </a:extLst>
          </p:cNvPr>
          <p:cNvSpPr/>
          <p:nvPr/>
        </p:nvSpPr>
        <p:spPr>
          <a:xfrm>
            <a:off x="1951348" y="4695477"/>
            <a:ext cx="1489436" cy="73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sobel</a:t>
            </a:r>
            <a:endParaRPr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E71F85A-9EEE-F129-5F3C-1F2BDB521578}"/>
              </a:ext>
            </a:extLst>
          </p:cNvPr>
          <p:cNvSpPr/>
          <p:nvPr/>
        </p:nvSpPr>
        <p:spPr>
          <a:xfrm>
            <a:off x="47134" y="4706762"/>
            <a:ext cx="1489436" cy="73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灰階</a:t>
            </a: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2E5B591-AEC4-9CA1-53EF-E19BA77A7527}"/>
              </a:ext>
            </a:extLst>
          </p:cNvPr>
          <p:cNvCxnSpPr>
            <a:cxnSpLocks/>
          </p:cNvCxnSpPr>
          <p:nvPr/>
        </p:nvCxnSpPr>
        <p:spPr>
          <a:xfrm flipV="1">
            <a:off x="3846137" y="2392051"/>
            <a:ext cx="0" cy="499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AB42DE1A-4306-A75F-E398-FA09BB21E9E7}"/>
              </a:ext>
            </a:extLst>
          </p:cNvPr>
          <p:cNvSpPr/>
          <p:nvPr/>
        </p:nvSpPr>
        <p:spPr>
          <a:xfrm>
            <a:off x="3101419" y="2891671"/>
            <a:ext cx="1489436" cy="73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紋路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773A483-00D5-ADAD-036C-0F4A494A0805}"/>
              </a:ext>
            </a:extLst>
          </p:cNvPr>
          <p:cNvSpPr/>
          <p:nvPr/>
        </p:nvSpPr>
        <p:spPr>
          <a:xfrm>
            <a:off x="6903565" y="2884601"/>
            <a:ext cx="1489436" cy="73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馬路搜尋</a:t>
            </a: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BD7CF289-2BE6-DA34-F31C-197F9981E250}"/>
              </a:ext>
            </a:extLst>
          </p:cNvPr>
          <p:cNvCxnSpPr>
            <a:cxnSpLocks/>
          </p:cNvCxnSpPr>
          <p:nvPr/>
        </p:nvCxnSpPr>
        <p:spPr>
          <a:xfrm flipV="1">
            <a:off x="7640428" y="2392051"/>
            <a:ext cx="0" cy="499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B9874A93-DBDB-0CCE-5577-DF35CD6D04F4}"/>
              </a:ext>
            </a:extLst>
          </p:cNvPr>
          <p:cNvCxnSpPr>
            <a:cxnSpLocks/>
          </p:cNvCxnSpPr>
          <p:nvPr/>
        </p:nvCxnSpPr>
        <p:spPr>
          <a:xfrm flipV="1">
            <a:off x="5414129" y="2425044"/>
            <a:ext cx="0" cy="499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8324515D-0BF5-841F-0ABE-FF7422BC2C2E}"/>
              </a:ext>
            </a:extLst>
          </p:cNvPr>
          <p:cNvSpPr/>
          <p:nvPr/>
        </p:nvSpPr>
        <p:spPr>
          <a:xfrm>
            <a:off x="4887797" y="2891671"/>
            <a:ext cx="1489436" cy="73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LBP</a:t>
            </a:r>
            <a:r>
              <a:rPr lang="zh-TW" altLang="en-US" dirty="0"/>
              <a:t>直方圖</a:t>
            </a: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884D0B01-78DE-4483-BF8D-33B8E7743686}"/>
              </a:ext>
            </a:extLst>
          </p:cNvPr>
          <p:cNvCxnSpPr>
            <a:cxnSpLocks/>
          </p:cNvCxnSpPr>
          <p:nvPr/>
        </p:nvCxnSpPr>
        <p:spPr>
          <a:xfrm flipV="1">
            <a:off x="9719035" y="2384981"/>
            <a:ext cx="0" cy="499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1BF5F54-9AA5-1808-F9E6-63CE69131BC0}"/>
              </a:ext>
            </a:extLst>
          </p:cNvPr>
          <p:cNvSpPr/>
          <p:nvPr/>
        </p:nvSpPr>
        <p:spPr>
          <a:xfrm>
            <a:off x="8974317" y="2882244"/>
            <a:ext cx="1489436" cy="73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上色</a:t>
            </a:r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2E8EF00F-04DC-8BC0-2381-4F5A20BECD9A}"/>
              </a:ext>
            </a:extLst>
          </p:cNvPr>
          <p:cNvCxnSpPr>
            <a:cxnSpLocks/>
          </p:cNvCxnSpPr>
          <p:nvPr/>
        </p:nvCxnSpPr>
        <p:spPr>
          <a:xfrm flipV="1">
            <a:off x="7648283" y="3616604"/>
            <a:ext cx="0" cy="499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89A5FF68-715A-711E-3284-402C18AB9786}"/>
              </a:ext>
            </a:extLst>
          </p:cNvPr>
          <p:cNvCxnSpPr>
            <a:cxnSpLocks/>
          </p:cNvCxnSpPr>
          <p:nvPr/>
        </p:nvCxnSpPr>
        <p:spPr>
          <a:xfrm flipV="1">
            <a:off x="3846137" y="3626031"/>
            <a:ext cx="0" cy="499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7D0B276C-935B-9D08-7808-F0B53A05ED0C}"/>
              </a:ext>
            </a:extLst>
          </p:cNvPr>
          <p:cNvSpPr/>
          <p:nvPr/>
        </p:nvSpPr>
        <p:spPr>
          <a:xfrm>
            <a:off x="6903565" y="4078487"/>
            <a:ext cx="1489436" cy="73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LBP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89E79F3-D752-0473-F6D8-8E5A0D398AAA}"/>
              </a:ext>
            </a:extLst>
          </p:cNvPr>
          <p:cNvSpPr/>
          <p:nvPr/>
        </p:nvSpPr>
        <p:spPr>
          <a:xfrm>
            <a:off x="3525624" y="4119074"/>
            <a:ext cx="1489436" cy="73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BFS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827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DE70A-29B5-458B-B996-E8F6787D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D9BC1E6-74E0-174D-DB2F-87072D50D087}"/>
              </a:ext>
            </a:extLst>
          </p:cNvPr>
          <p:cNvSpPr txBox="1"/>
          <p:nvPr/>
        </p:nvSpPr>
        <p:spPr>
          <a:xfrm>
            <a:off x="621383" y="1690688"/>
            <a:ext cx="243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讀取圖片轉灰階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8F1C4E-BFA3-14CB-6D3C-624480B41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65390"/>
              </p:ext>
            </p:extLst>
          </p:nvPr>
        </p:nvGraphicFramePr>
        <p:xfrm>
          <a:off x="838200" y="2252433"/>
          <a:ext cx="9088226" cy="1794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4113">
                  <a:extLst>
                    <a:ext uri="{9D8B030D-6E8A-4147-A177-3AD203B41FA5}">
                      <a16:colId xmlns:a16="http://schemas.microsoft.com/office/drawing/2014/main" val="3762263208"/>
                    </a:ext>
                  </a:extLst>
                </a:gridCol>
                <a:gridCol w="4544113">
                  <a:extLst>
                    <a:ext uri="{9D8B030D-6E8A-4147-A177-3AD203B41FA5}">
                      <a16:colId xmlns:a16="http://schemas.microsoft.com/office/drawing/2014/main" val="2372617071"/>
                    </a:ext>
                  </a:extLst>
                </a:gridCol>
              </a:tblGrid>
              <a:tr h="412614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Img</a:t>
                      </a:r>
                      <a:r>
                        <a:rPr lang="en-US" altLang="zh-TW" dirty="0"/>
                        <a:t>(RGB)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5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Img</a:t>
                      </a:r>
                      <a:r>
                        <a:rPr lang="en-US" altLang="zh-TW" dirty="0"/>
                        <a:t>(gray)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Cv2.cvtColor(img,cv2.COLOR_RGB2GRAY)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74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</a:t>
                      </a:r>
                      <a:r>
                        <a:rPr lang="en-US" altLang="zh-TW" dirty="0"/>
                        <a:t>(CV2.cvtCOLOR)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選擇需要做灰階的圖片</a:t>
                      </a:r>
                      <a:r>
                        <a:rPr lang="en-US" altLang="zh-TW" dirty="0"/>
                        <a:t>,</a:t>
                      </a:r>
                      <a:r>
                        <a:rPr lang="zh-TW" altLang="en-US" dirty="0"/>
                        <a:t>利用</a:t>
                      </a:r>
                      <a:r>
                        <a:rPr lang="en-US" altLang="zh-TW" dirty="0"/>
                        <a:t>OPENCV</a:t>
                      </a:r>
                      <a:r>
                        <a:rPr lang="zh-TW" altLang="en-US" dirty="0"/>
                        <a:t>內建程式庫做</a:t>
                      </a:r>
                      <a:r>
                        <a:rPr lang="en-US" altLang="zh-TW" dirty="0"/>
                        <a:t>RGB</a:t>
                      </a:r>
                      <a:r>
                        <a:rPr lang="zh-TW" altLang="en-US" dirty="0"/>
                        <a:t>轉</a:t>
                      </a:r>
                      <a:r>
                        <a:rPr lang="en-US" altLang="zh-TW" dirty="0"/>
                        <a:t>GRAY</a:t>
                      </a:r>
                      <a:r>
                        <a:rPr lang="zh-TW" altLang="en-US" dirty="0"/>
                        <a:t>動作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47717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6686A7BD-F9E5-B57F-FBC2-89FC898B8729}"/>
              </a:ext>
            </a:extLst>
          </p:cNvPr>
          <p:cNvSpPr txBox="1"/>
          <p:nvPr/>
        </p:nvSpPr>
        <p:spPr>
          <a:xfrm>
            <a:off x="621383" y="4406180"/>
            <a:ext cx="46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需要做大小更改可用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1C53495-D006-31E5-9DA1-24051AB9E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011792"/>
              </p:ext>
            </p:extLst>
          </p:nvPr>
        </p:nvGraphicFramePr>
        <p:xfrm>
          <a:off x="838200" y="4950666"/>
          <a:ext cx="9088226" cy="1442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4113">
                  <a:extLst>
                    <a:ext uri="{9D8B030D-6E8A-4147-A177-3AD203B41FA5}">
                      <a16:colId xmlns:a16="http://schemas.microsoft.com/office/drawing/2014/main" val="3762263208"/>
                    </a:ext>
                  </a:extLst>
                </a:gridCol>
                <a:gridCol w="4544113">
                  <a:extLst>
                    <a:ext uri="{9D8B030D-6E8A-4147-A177-3AD203B41FA5}">
                      <a16:colId xmlns:a16="http://schemas.microsoft.com/office/drawing/2014/main" val="2372617071"/>
                    </a:ext>
                  </a:extLst>
                </a:gridCol>
              </a:tblGrid>
              <a:tr h="507017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隨意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59509"/>
                  </a:ext>
                </a:extLst>
              </a:tr>
              <a:tr h="467642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Img</a:t>
                      </a:r>
                      <a:r>
                        <a:rPr lang="en-US" altLang="zh-TW" dirty="0"/>
                        <a:t>(resize)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1442"/>
                  </a:ext>
                </a:extLst>
              </a:tr>
              <a:tr h="467642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Cv2.resize(</a:t>
                      </a:r>
                      <a:r>
                        <a:rPr lang="en-US" altLang="zh-TW" dirty="0" err="1"/>
                        <a:t>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寬數值</a:t>
                      </a:r>
                      <a:r>
                        <a:rPr lang="en-US" altLang="zh-TW" dirty="0"/>
                        <a:t>,</a:t>
                      </a:r>
                      <a:r>
                        <a:rPr lang="zh-TW" altLang="en-US" dirty="0"/>
                        <a:t>高數值</a:t>
                      </a:r>
                      <a:r>
                        <a:rPr lang="en-US" altLang="zh-TW" dirty="0"/>
                        <a:t>))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74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81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B305A2-2EE4-9D8A-8ADC-8C7E70E6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8E5BE42-BBCE-2854-3D9E-C038E7D9AE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946556"/>
              </p:ext>
            </p:extLst>
          </p:nvPr>
        </p:nvGraphicFramePr>
        <p:xfrm>
          <a:off x="508262" y="2160616"/>
          <a:ext cx="10515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8668085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45816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Img</a:t>
                      </a:r>
                      <a:r>
                        <a:rPr lang="en-US" altLang="zh-TW" dirty="0"/>
                        <a:t>(gray)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Img</a:t>
                      </a:r>
                      <a:r>
                        <a:rPr lang="en-US" altLang="zh-TW" dirty="0"/>
                        <a:t>(blur)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193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Cv2.GaussianBlur(</a:t>
                      </a:r>
                      <a:r>
                        <a:rPr lang="en-US" altLang="zh-TW" dirty="0" err="1"/>
                        <a:t>img</a:t>
                      </a:r>
                      <a:r>
                        <a:rPr lang="en-US" altLang="zh-TW" dirty="0"/>
                        <a:t>(gray),(</a:t>
                      </a:r>
                      <a:r>
                        <a:rPr lang="en-US" altLang="zh-TW" dirty="0" err="1"/>
                        <a:t>kernal</a:t>
                      </a:r>
                      <a:r>
                        <a:rPr lang="en-US" altLang="zh-TW" dirty="0"/>
                        <a:t> size),0)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208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</a:t>
                      </a:r>
                      <a:r>
                        <a:rPr lang="en-US" altLang="zh-TW" dirty="0"/>
                        <a:t>(Cv2.GaussianBlur)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想做高斯模糊圖片</a:t>
                      </a:r>
                      <a:r>
                        <a:rPr lang="en-US" altLang="zh-TW" dirty="0"/>
                        <a:t>,</a:t>
                      </a:r>
                      <a:r>
                        <a:rPr lang="zh-TW" altLang="en-US" dirty="0"/>
                        <a:t>圖片處理</a:t>
                      </a:r>
                      <a:r>
                        <a:rPr lang="en-US" altLang="zh-TW" dirty="0"/>
                        <a:t>kernel size</a:t>
                      </a:r>
                      <a:r>
                        <a:rPr lang="zh-TW" altLang="en-US" dirty="0"/>
                        <a:t>大小</a:t>
                      </a:r>
                      <a:r>
                        <a:rPr lang="en-US" altLang="zh-TW" dirty="0"/>
                        <a:t>,0</a:t>
                      </a:r>
                      <a:r>
                        <a:rPr lang="zh-TW" altLang="en-US" dirty="0"/>
                        <a:t>代表自動計算合適的值</a:t>
                      </a:r>
                      <a:r>
                        <a:rPr lang="en-US" altLang="zh-TW" dirty="0"/>
                        <a:t>(sigma</a:t>
                      </a:r>
                      <a:r>
                        <a:rPr lang="zh-TW" altLang="en-US" dirty="0"/>
                        <a:t>值</a:t>
                      </a:r>
                      <a:r>
                        <a:rPr lang="en-US" altLang="zh-TW" dirty="0"/>
                        <a:t>))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57082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D598FD7-DD29-B87E-424C-2808D79FE8BF}"/>
              </a:ext>
            </a:extLst>
          </p:cNvPr>
          <p:cNvSpPr txBox="1"/>
          <p:nvPr/>
        </p:nvSpPr>
        <p:spPr>
          <a:xfrm>
            <a:off x="508262" y="1690688"/>
            <a:ext cx="243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灰階轉高斯模糊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2B06377-BBAD-3AD6-5EEF-7487F818FAAD}"/>
              </a:ext>
            </a:extLst>
          </p:cNvPr>
          <p:cNvSpPr txBox="1"/>
          <p:nvPr/>
        </p:nvSpPr>
        <p:spPr>
          <a:xfrm>
            <a:off x="508262" y="4046382"/>
            <a:ext cx="336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Blur</a:t>
            </a:r>
            <a:r>
              <a:rPr lang="zh-TW" altLang="en-US" dirty="0"/>
              <a:t>轉</a:t>
            </a:r>
            <a:r>
              <a:rPr lang="en-US" altLang="zh-TW" dirty="0" err="1"/>
              <a:t>sobel</a:t>
            </a:r>
            <a:r>
              <a:rPr lang="zh-TW" altLang="en-US" dirty="0"/>
              <a:t> </a:t>
            </a:r>
            <a:r>
              <a:rPr lang="en-US" altLang="zh-TW" dirty="0"/>
              <a:t>XY</a:t>
            </a:r>
            <a:r>
              <a:rPr lang="zh-TW" altLang="en-US" dirty="0"/>
              <a:t>梯度</a:t>
            </a:r>
            <a:r>
              <a:rPr lang="en-US" altLang="zh-TW" dirty="0"/>
              <a:t>(u64)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6C2A87E-CBD8-F251-6651-EB88FA0A4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816605"/>
              </p:ext>
            </p:extLst>
          </p:nvPr>
        </p:nvGraphicFramePr>
        <p:xfrm>
          <a:off x="508261" y="4480560"/>
          <a:ext cx="10515600" cy="226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70064194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91247437"/>
                    </a:ext>
                  </a:extLst>
                </a:gridCol>
              </a:tblGrid>
              <a:tr h="348324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Img(blur)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348386"/>
                  </a:ext>
                </a:extLst>
              </a:tr>
              <a:tr h="348324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Img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sobelX</a:t>
                      </a:r>
                      <a:r>
                        <a:rPr lang="en-US" altLang="zh-TW" dirty="0"/>
                        <a:t>), </a:t>
                      </a:r>
                      <a:r>
                        <a:rPr lang="en-US" altLang="zh-TW" dirty="0" err="1"/>
                        <a:t>Img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sobelY</a:t>
                      </a:r>
                      <a:r>
                        <a:rPr lang="en-US" altLang="zh-TW" dirty="0"/>
                        <a:t>),</a:t>
                      </a:r>
                      <a:r>
                        <a:rPr lang="en-US" altLang="zh-TW" dirty="0" err="1"/>
                        <a:t>sobelXY</a:t>
                      </a:r>
                      <a:r>
                        <a:rPr lang="zh-TW" altLang="en-US" dirty="0"/>
                        <a:t>梯度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316424"/>
                  </a:ext>
                </a:extLst>
              </a:tr>
              <a:tr h="348324">
                <a:tc>
                  <a:txBody>
                    <a:bodyPr/>
                    <a:lstStyle/>
                    <a:p>
                      <a:r>
                        <a:rPr lang="zh-TW" altLang="en-US"/>
                        <a:t>程式碼</a:t>
                      </a:r>
                      <a:r>
                        <a:rPr lang="en-US" altLang="zh-TW"/>
                        <a:t>(x</a:t>
                      </a:r>
                      <a:r>
                        <a:rPr lang="zh-TW" altLang="en-US"/>
                        <a:t>軸</a:t>
                      </a:r>
                      <a:r>
                        <a:rPr lang="en-US" altLang="zh-TW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Cv2.sobel(</a:t>
                      </a:r>
                      <a:r>
                        <a:rPr lang="en-US" altLang="zh-TW" dirty="0" err="1"/>
                        <a:t>img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blr</a:t>
                      </a:r>
                      <a:r>
                        <a:rPr lang="en-US" altLang="zh-TW" dirty="0"/>
                        <a:t>),cv2.CV_64F,1,0,kernel size)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71896"/>
                  </a:ext>
                </a:extLst>
              </a:tr>
              <a:tr h="348324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程式碼</a:t>
                      </a:r>
                      <a:r>
                        <a:rPr lang="en-US" altLang="zh-TW" dirty="0"/>
                        <a:t>(y</a:t>
                      </a:r>
                      <a:r>
                        <a:rPr lang="zh-TW" altLang="en-US" dirty="0"/>
                        <a:t>軸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Cv2.sobel(</a:t>
                      </a:r>
                      <a:r>
                        <a:rPr lang="en-US" altLang="zh-TW" dirty="0" err="1"/>
                        <a:t>img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blr</a:t>
                      </a:r>
                      <a:r>
                        <a:rPr lang="en-US" altLang="zh-TW" dirty="0"/>
                        <a:t>),cv2.CV_64F,0,1,kernel size)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841921"/>
                  </a:ext>
                </a:extLst>
              </a:tr>
              <a:tr h="7992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參數</a:t>
                      </a:r>
                      <a:r>
                        <a:rPr lang="en-US" altLang="zh-TW" dirty="0"/>
                        <a:t>(Cv2.sobel)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輸入需進行</a:t>
                      </a:r>
                      <a:r>
                        <a:rPr lang="en-US" altLang="zh-TW" dirty="0" err="1"/>
                        <a:t>sobel</a:t>
                      </a:r>
                      <a:r>
                        <a:rPr lang="zh-TW" altLang="en-US" dirty="0"/>
                        <a:t>處理圖片</a:t>
                      </a:r>
                      <a:r>
                        <a:rPr lang="en-US" altLang="zh-TW" dirty="0"/>
                        <a:t>,</a:t>
                      </a:r>
                      <a:r>
                        <a:rPr lang="zh-TW" altLang="en-US" dirty="0"/>
                        <a:t>利用</a:t>
                      </a:r>
                      <a:r>
                        <a:rPr lang="en-US" altLang="zh-TW" dirty="0" err="1"/>
                        <a:t>opencv</a:t>
                      </a:r>
                      <a:r>
                        <a:rPr lang="zh-TW" altLang="en-US" dirty="0"/>
                        <a:t>處理</a:t>
                      </a:r>
                      <a:r>
                        <a:rPr lang="en-US" altLang="zh-TW" dirty="0"/>
                        <a:t>64</a:t>
                      </a:r>
                      <a:r>
                        <a:rPr lang="zh-TW" altLang="en-US" dirty="0"/>
                        <a:t>位元梯度</a:t>
                      </a:r>
                      <a:r>
                        <a:rPr lang="en-US" altLang="zh-TW" dirty="0"/>
                        <a:t>,</a:t>
                      </a:r>
                      <a:r>
                        <a:rPr lang="zh-TW" altLang="en-US" dirty="0"/>
                        <a:t>處理時的</a:t>
                      </a:r>
                      <a:r>
                        <a:rPr lang="en-US" altLang="zh-TW" dirty="0"/>
                        <a:t>kernel</a:t>
                      </a:r>
                      <a:r>
                        <a:rPr lang="zh-TW" altLang="en-US" dirty="0"/>
                        <a:t>大小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778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2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4AA8E-2055-DA06-669A-F12DF0D7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E295FBF-7DEB-DB5C-916A-19478850F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459830"/>
              </p:ext>
            </p:extLst>
          </p:nvPr>
        </p:nvGraphicFramePr>
        <p:xfrm>
          <a:off x="640237" y="2233521"/>
          <a:ext cx="10515600" cy="1593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085">
                  <a:extLst>
                    <a:ext uri="{9D8B030D-6E8A-4147-A177-3AD203B41FA5}">
                      <a16:colId xmlns:a16="http://schemas.microsoft.com/office/drawing/2014/main" val="2483901787"/>
                    </a:ext>
                  </a:extLst>
                </a:gridCol>
                <a:gridCol w="8299515">
                  <a:extLst>
                    <a:ext uri="{9D8B030D-6E8A-4147-A177-3AD203B41FA5}">
                      <a16:colId xmlns:a16="http://schemas.microsoft.com/office/drawing/2014/main" val="1145541086"/>
                    </a:ext>
                  </a:extLst>
                </a:gridCol>
              </a:tblGrid>
              <a:tr h="398493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Img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sobel</a:t>
                      </a:r>
                      <a:r>
                        <a:rPr lang="en-US" altLang="zh-TW" dirty="0"/>
                        <a:t>)</a:t>
                      </a:r>
                      <a:r>
                        <a:rPr lang="en-US" altLang="zh-TW" dirty="0" err="1"/>
                        <a:t>xy</a:t>
                      </a:r>
                      <a:r>
                        <a:rPr lang="zh-TW" altLang="en-US" dirty="0"/>
                        <a:t>梯度</a:t>
                      </a:r>
                      <a:r>
                        <a:rPr lang="en-US" altLang="zh-TW" dirty="0"/>
                        <a:t>(u64)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309960"/>
                  </a:ext>
                </a:extLst>
              </a:tr>
              <a:tr h="398493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Img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sobel</a:t>
                      </a:r>
                      <a:r>
                        <a:rPr lang="en-US" altLang="zh-TW" dirty="0"/>
                        <a:t> combine)(u64)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073396"/>
                  </a:ext>
                </a:extLst>
              </a:tr>
              <a:tr h="398493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Cv2.magnitude(</a:t>
                      </a:r>
                      <a:r>
                        <a:rPr lang="en-US" altLang="zh-TW" dirty="0" err="1"/>
                        <a:t>Img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sobelX</a:t>
                      </a:r>
                      <a:r>
                        <a:rPr lang="en-US" altLang="zh-TW" dirty="0"/>
                        <a:t>), </a:t>
                      </a:r>
                      <a:r>
                        <a:rPr lang="en-US" altLang="zh-TW" dirty="0" err="1"/>
                        <a:t>Img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sobelY</a:t>
                      </a:r>
                      <a:r>
                        <a:rPr lang="en-US" altLang="zh-TW" dirty="0"/>
                        <a:t>))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852120"/>
                  </a:ext>
                </a:extLst>
              </a:tr>
              <a:tr h="398493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sobelX</a:t>
                      </a:r>
                      <a:r>
                        <a:rPr lang="zh-TW" altLang="en-US" dirty="0"/>
                        <a:t>梯度</a:t>
                      </a:r>
                      <a:r>
                        <a:rPr lang="en-US" altLang="zh-TW" dirty="0"/>
                        <a:t>,</a:t>
                      </a:r>
                      <a:r>
                        <a:rPr lang="en-US" altLang="zh-TW" dirty="0" err="1"/>
                        <a:t>sobelY</a:t>
                      </a:r>
                      <a:r>
                        <a:rPr lang="zh-TW" altLang="en-US" dirty="0"/>
                        <a:t>梯度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542457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2EFF2FB-FB73-0986-A9F0-A5D2BE5305C6}"/>
              </a:ext>
            </a:extLst>
          </p:cNvPr>
          <p:cNvSpPr txBox="1"/>
          <p:nvPr/>
        </p:nvSpPr>
        <p:spPr>
          <a:xfrm>
            <a:off x="640237" y="1777438"/>
            <a:ext cx="278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Sobel X,Y</a:t>
            </a:r>
            <a:r>
              <a:rPr lang="zh-TW" altLang="en-US" dirty="0"/>
              <a:t>梯度合併</a:t>
            </a:r>
            <a:r>
              <a:rPr lang="en-US" altLang="zh-TW" dirty="0"/>
              <a:t>(u64)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C17B07C-ADB3-3521-1954-8EAD50273081}"/>
              </a:ext>
            </a:extLst>
          </p:cNvPr>
          <p:cNvSpPr txBox="1"/>
          <p:nvPr/>
        </p:nvSpPr>
        <p:spPr>
          <a:xfrm>
            <a:off x="640237" y="4000994"/>
            <a:ext cx="428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由</a:t>
            </a:r>
            <a:r>
              <a:rPr lang="en-US" altLang="zh-TW" dirty="0"/>
              <a:t>64</a:t>
            </a:r>
            <a:r>
              <a:rPr lang="zh-TW" altLang="en-US" dirty="0"/>
              <a:t>位元轉</a:t>
            </a:r>
            <a:r>
              <a:rPr lang="en-US" altLang="zh-TW" dirty="0"/>
              <a:t>8 (0~255)</a:t>
            </a:r>
            <a:r>
              <a:rPr lang="zh-TW" altLang="en-US" dirty="0"/>
              <a:t>位元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B59417C-A109-9353-3C9C-E12417102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434044"/>
              </p:ext>
            </p:extLst>
          </p:nvPr>
        </p:nvGraphicFramePr>
        <p:xfrm>
          <a:off x="640237" y="4557283"/>
          <a:ext cx="10515600" cy="1593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085">
                  <a:extLst>
                    <a:ext uri="{9D8B030D-6E8A-4147-A177-3AD203B41FA5}">
                      <a16:colId xmlns:a16="http://schemas.microsoft.com/office/drawing/2014/main" val="2483901787"/>
                    </a:ext>
                  </a:extLst>
                </a:gridCol>
                <a:gridCol w="8299515">
                  <a:extLst>
                    <a:ext uri="{9D8B030D-6E8A-4147-A177-3AD203B41FA5}">
                      <a16:colId xmlns:a16="http://schemas.microsoft.com/office/drawing/2014/main" val="1145541086"/>
                    </a:ext>
                  </a:extLst>
                </a:gridCol>
              </a:tblGrid>
              <a:tr h="398493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Img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sobel</a:t>
                      </a:r>
                      <a:r>
                        <a:rPr lang="en-US" altLang="zh-TW" dirty="0"/>
                        <a:t> combine)(u64)(array)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309960"/>
                  </a:ext>
                </a:extLst>
              </a:tr>
              <a:tr h="398493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Img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sobel</a:t>
                      </a:r>
                      <a:r>
                        <a:rPr lang="en-US" altLang="zh-TW" dirty="0"/>
                        <a:t> combine)(u8) (array)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073396"/>
                  </a:ext>
                </a:extLst>
              </a:tr>
              <a:tr h="398493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np.uint8(</a:t>
                      </a:r>
                      <a:r>
                        <a:rPr lang="en-US" altLang="zh-TW" dirty="0" err="1"/>
                        <a:t>Img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sobel_combined</a:t>
                      </a:r>
                      <a:r>
                        <a:rPr lang="en-US" altLang="zh-TW" dirty="0"/>
                        <a:t>))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852120"/>
                  </a:ext>
                </a:extLst>
              </a:tr>
              <a:tr h="398493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直接輸入一個須轉</a:t>
                      </a:r>
                      <a:r>
                        <a:rPr lang="en-US" altLang="zh-TW" dirty="0"/>
                        <a:t>8</a:t>
                      </a:r>
                      <a:r>
                        <a:rPr lang="zh-TW" altLang="en-US" dirty="0"/>
                        <a:t>位元的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542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58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0703EC-3F1C-B044-E8C7-2B8E04A7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3053D32-1F0C-2B39-3F31-FCE1B2E8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504985"/>
              </p:ext>
            </p:extLst>
          </p:nvPr>
        </p:nvGraphicFramePr>
        <p:xfrm>
          <a:off x="768808" y="223787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576">
                  <a:extLst>
                    <a:ext uri="{9D8B030D-6E8A-4147-A177-3AD203B41FA5}">
                      <a16:colId xmlns:a16="http://schemas.microsoft.com/office/drawing/2014/main" val="3984120953"/>
                    </a:ext>
                  </a:extLst>
                </a:gridCol>
                <a:gridCol w="6370424">
                  <a:extLst>
                    <a:ext uri="{9D8B030D-6E8A-4147-A177-3AD203B41FA5}">
                      <a16:colId xmlns:a16="http://schemas.microsoft.com/office/drawing/2014/main" val="993260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Img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sobel</a:t>
                      </a:r>
                      <a:r>
                        <a:rPr lang="en-US" altLang="zh-TW" dirty="0"/>
                        <a:t> combine)(u8) (array[k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k])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072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Array(256)histogram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5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local_binary_pattern</a:t>
                      </a:r>
                      <a:r>
                        <a:rPr lang="en-US" altLang="zh-TW" dirty="0"/>
                        <a:t>(image, </a:t>
                      </a:r>
                      <a:r>
                        <a:rPr lang="en-US" altLang="zh-TW" dirty="0" err="1"/>
                        <a:t>n_points</a:t>
                      </a:r>
                      <a:r>
                        <a:rPr lang="en-US" altLang="zh-TW" dirty="0"/>
                        <a:t>, radius, method)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688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需做</a:t>
                      </a:r>
                      <a:r>
                        <a:rPr lang="en-US" altLang="zh-TW" dirty="0"/>
                        <a:t>LBP</a:t>
                      </a:r>
                      <a:r>
                        <a:rPr lang="zh-TW" altLang="en-US" dirty="0"/>
                        <a:t>的圖片</a:t>
                      </a:r>
                      <a:r>
                        <a:rPr lang="en-US" altLang="zh-TW" dirty="0"/>
                        <a:t>,</a:t>
                      </a:r>
                      <a:r>
                        <a:rPr lang="zh-TW" altLang="en-US" dirty="0"/>
                        <a:t>周圍點</a:t>
                      </a:r>
                      <a:r>
                        <a:rPr lang="en-US" altLang="zh-TW" dirty="0"/>
                        <a:t>,</a:t>
                      </a:r>
                      <a:r>
                        <a:rPr lang="zh-TW" altLang="en-US" dirty="0"/>
                        <a:t>半徑</a:t>
                      </a:r>
                      <a:r>
                        <a:rPr lang="en-US" altLang="zh-TW" dirty="0"/>
                        <a:t>,</a:t>
                      </a:r>
                      <a:r>
                        <a:rPr lang="zh-TW" altLang="en-US" dirty="0"/>
                        <a:t>使用</a:t>
                      </a:r>
                      <a:r>
                        <a:rPr lang="en-US" altLang="zh-TW" dirty="0"/>
                        <a:t>LBP</a:t>
                      </a:r>
                      <a:r>
                        <a:rPr lang="zh-TW" altLang="en-US" dirty="0"/>
                        <a:t>方式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971647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E95EC98-3DB7-AAAC-748B-25BB922EF52E}"/>
              </a:ext>
            </a:extLst>
          </p:cNvPr>
          <p:cNvSpPr txBox="1"/>
          <p:nvPr/>
        </p:nvSpPr>
        <p:spPr>
          <a:xfrm>
            <a:off x="838200" y="1690688"/>
            <a:ext cx="260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LBP</a:t>
            </a:r>
            <a:r>
              <a:rPr lang="zh-TW" altLang="en-US" dirty="0"/>
              <a:t>抓邊</a:t>
            </a:r>
            <a:r>
              <a:rPr lang="en-US" altLang="zh-TW" dirty="0"/>
              <a:t>his histogram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3B2B2BD-6065-AABF-34F9-51E0AF810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64794"/>
            <a:ext cx="5953956" cy="1025481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CCEA3B3-03C2-706F-CCC5-AE65E9476C70}"/>
              </a:ext>
            </a:extLst>
          </p:cNvPr>
          <p:cNvSpPr txBox="1"/>
          <p:nvPr/>
        </p:nvSpPr>
        <p:spPr>
          <a:xfrm>
            <a:off x="924025" y="4268414"/>
            <a:ext cx="18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丟進</a:t>
            </a:r>
            <a:r>
              <a:rPr lang="en-US" altLang="zh-TW" dirty="0"/>
              <a:t>histogram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2620246-FA77-83E0-4024-E7EEE5214546}"/>
              </a:ext>
            </a:extLst>
          </p:cNvPr>
          <p:cNvSpPr txBox="1"/>
          <p:nvPr/>
        </p:nvSpPr>
        <p:spPr>
          <a:xfrm>
            <a:off x="2458016" y="4268414"/>
            <a:ext cx="13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找尋數值</a:t>
            </a:r>
          </a:p>
        </p:txBody>
      </p:sp>
    </p:spTree>
    <p:extLst>
      <p:ext uri="{BB962C8B-B14F-4D97-AF65-F5344CB8AC3E}">
        <p14:creationId xmlns:p14="http://schemas.microsoft.com/office/powerpoint/2010/main" val="274834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84887-BEC0-19C7-244F-911465E4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9BEDC0C-9A31-0BA0-597D-BE755FD612B8}"/>
              </a:ext>
            </a:extLst>
          </p:cNvPr>
          <p:cNvSpPr txBox="1"/>
          <p:nvPr/>
        </p:nvSpPr>
        <p:spPr>
          <a:xfrm>
            <a:off x="914400" y="1337248"/>
            <a:ext cx="121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Bfs</a:t>
            </a:r>
            <a:r>
              <a:rPr lang="zh-TW" altLang="en-US" dirty="0"/>
              <a:t>演算法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915E6C6-C6B5-6CFB-48B2-CCF26D98F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588945"/>
              </p:ext>
            </p:extLst>
          </p:nvPr>
        </p:nvGraphicFramePr>
        <p:xfrm>
          <a:off x="1020278" y="2074169"/>
          <a:ext cx="8128000" cy="772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576">
                  <a:extLst>
                    <a:ext uri="{9D8B030D-6E8A-4147-A177-3AD203B41FA5}">
                      <a16:colId xmlns:a16="http://schemas.microsoft.com/office/drawing/2014/main" val="3984120953"/>
                    </a:ext>
                  </a:extLst>
                </a:gridCol>
                <a:gridCol w="6370424">
                  <a:extLst>
                    <a:ext uri="{9D8B030D-6E8A-4147-A177-3AD203B41FA5}">
                      <a16:colId xmlns:a16="http://schemas.microsoft.com/office/drawing/2014/main" val="993260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Img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sobel</a:t>
                      </a:r>
                      <a:r>
                        <a:rPr lang="en-US" altLang="zh-TW" dirty="0"/>
                        <a:t> combine)(u8) (array[k</a:t>
                      </a:r>
                      <a:r>
                        <a:rPr lang="zh-TW" altLang="en-US" dirty="0"/>
                        <a:t>*</a:t>
                      </a:r>
                      <a:r>
                        <a:rPr lang="en-US" altLang="zh-TW" dirty="0"/>
                        <a:t>k])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072062"/>
                  </a:ext>
                </a:extLst>
              </a:tr>
              <a:tr h="401886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Road_mask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5603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3FDC6E2-E6CB-7A6C-7CB2-4AC1BE48F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78" y="3429000"/>
            <a:ext cx="5191850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8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3214CD-CEBA-F084-2498-C5DE2F024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4D173CB-C6EA-3817-697A-BE93CD510791}"/>
              </a:ext>
            </a:extLst>
          </p:cNvPr>
          <p:cNvSpPr txBox="1"/>
          <p:nvPr/>
        </p:nvSpPr>
        <p:spPr>
          <a:xfrm>
            <a:off x="970962" y="1690688"/>
            <a:ext cx="24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Road</a:t>
            </a:r>
            <a:r>
              <a:rPr lang="zh-TW" altLang="en-US" dirty="0"/>
              <a:t>上色並重疊圖片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6DF314B-CAD5-6376-6058-3B24F1293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5" y="3985926"/>
            <a:ext cx="3267531" cy="73352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B6CFF07-C800-F5F0-9F14-8D7E5E198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59725"/>
            <a:ext cx="3305636" cy="323895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9043E32-783D-9BF4-82DE-F3F1A809B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693063"/>
              </p:ext>
            </p:extLst>
          </p:nvPr>
        </p:nvGraphicFramePr>
        <p:xfrm>
          <a:off x="970962" y="2099349"/>
          <a:ext cx="8128000" cy="772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576">
                  <a:extLst>
                    <a:ext uri="{9D8B030D-6E8A-4147-A177-3AD203B41FA5}">
                      <a16:colId xmlns:a16="http://schemas.microsoft.com/office/drawing/2014/main" val="3984120953"/>
                    </a:ext>
                  </a:extLst>
                </a:gridCol>
                <a:gridCol w="6370424">
                  <a:extLst>
                    <a:ext uri="{9D8B030D-6E8A-4147-A177-3AD203B41FA5}">
                      <a16:colId xmlns:a16="http://schemas.microsoft.com/office/drawing/2014/main" val="993260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Road_mask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072062"/>
                  </a:ext>
                </a:extLst>
              </a:tr>
              <a:tr h="401886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Road(</a:t>
                      </a:r>
                      <a:r>
                        <a:rPr lang="zh-TW" altLang="en-US" dirty="0"/>
                        <a:t>透明綠色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56039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39E75C4-2A01-5D3F-BEF6-8605A19E8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07018"/>
              </p:ext>
            </p:extLst>
          </p:nvPr>
        </p:nvGraphicFramePr>
        <p:xfrm>
          <a:off x="970962" y="3016251"/>
          <a:ext cx="8128000" cy="772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576">
                  <a:extLst>
                    <a:ext uri="{9D8B030D-6E8A-4147-A177-3AD203B41FA5}">
                      <a16:colId xmlns:a16="http://schemas.microsoft.com/office/drawing/2014/main" val="3984120953"/>
                    </a:ext>
                  </a:extLst>
                </a:gridCol>
                <a:gridCol w="6370424">
                  <a:extLst>
                    <a:ext uri="{9D8B030D-6E8A-4147-A177-3AD203B41FA5}">
                      <a16:colId xmlns:a16="http://schemas.microsoft.com/office/drawing/2014/main" val="993260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Road(</a:t>
                      </a:r>
                      <a:r>
                        <a:rPr lang="zh-TW" altLang="en-US" dirty="0"/>
                        <a:t>透明綠色</a:t>
                      </a:r>
                      <a:r>
                        <a:rPr lang="en-US" altLang="zh-TW" dirty="0"/>
                        <a:t>), </a:t>
                      </a:r>
                      <a:r>
                        <a:rPr lang="en-US" altLang="zh-TW" dirty="0" err="1"/>
                        <a:t>Img</a:t>
                      </a:r>
                      <a:r>
                        <a:rPr lang="en-US" altLang="zh-TW" dirty="0"/>
                        <a:t>(RGB)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072062"/>
                  </a:ext>
                </a:extLst>
              </a:tr>
              <a:tr h="401886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重疊圖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56039"/>
                  </a:ext>
                </a:extLst>
              </a:tr>
            </a:tbl>
          </a:graphicData>
        </a:graphic>
      </p:graphicFrame>
      <p:pic>
        <p:nvPicPr>
          <p:cNvPr id="13" name="圖片 12">
            <a:extLst>
              <a:ext uri="{FF2B5EF4-FFF2-40B4-BE49-F238E27FC236}">
                <a16:creationId xmlns:a16="http://schemas.microsoft.com/office/drawing/2014/main" id="{48529C26-B7FF-AC98-3587-FC75A1ADE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450" y="4403014"/>
            <a:ext cx="2936477" cy="194698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38D4876-F342-D5EB-CA39-48D45BF7A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3624" y="4403014"/>
            <a:ext cx="2947050" cy="19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63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487</Words>
  <Application>Microsoft Office PowerPoint</Application>
  <PresentationFormat>寬螢幕</PresentationFormat>
  <Paragraphs>98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佈景主題</vt:lpstr>
      <vt:lpstr>道路偵測</vt:lpstr>
      <vt:lpstr>Breakdown</vt:lpstr>
      <vt:lpstr>API</vt:lpstr>
      <vt:lpstr>API</vt:lpstr>
      <vt:lpstr>API</vt:lpstr>
      <vt:lpstr>API</vt:lpstr>
      <vt:lpstr>API</vt:lpstr>
      <vt:lpstr>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曾鈺恩</dc:creator>
  <cp:lastModifiedBy>曾鈺恩</cp:lastModifiedBy>
  <cp:revision>2</cp:revision>
  <dcterms:created xsi:type="dcterms:W3CDTF">2024-11-12T04:38:27Z</dcterms:created>
  <dcterms:modified xsi:type="dcterms:W3CDTF">2024-11-13T09:45:44Z</dcterms:modified>
</cp:coreProperties>
</file>