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3"/>
  </p:notesMasterIdLst>
  <p:sldIdLst>
    <p:sldId id="306" r:id="rId5"/>
    <p:sldId id="314" r:id="rId6"/>
    <p:sldId id="317" r:id="rId7"/>
    <p:sldId id="321" r:id="rId8"/>
    <p:sldId id="322" r:id="rId9"/>
    <p:sldId id="319" r:id="rId10"/>
    <p:sldId id="327" r:id="rId11"/>
    <p:sldId id="323" r:id="rId12"/>
    <p:sldId id="324" r:id="rId13"/>
    <p:sldId id="325" r:id="rId14"/>
    <p:sldId id="326" r:id="rId15"/>
    <p:sldId id="328" r:id="rId16"/>
    <p:sldId id="329" r:id="rId17"/>
    <p:sldId id="330" r:id="rId18"/>
    <p:sldId id="333" r:id="rId19"/>
    <p:sldId id="334" r:id="rId20"/>
    <p:sldId id="335" r:id="rId21"/>
    <p:sldId id="31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E787"/>
    <a:srgbClr val="100614"/>
    <a:srgbClr val="6E40C9"/>
    <a:srgbClr val="461959"/>
    <a:srgbClr val="F2B800"/>
    <a:srgbClr val="4D2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84967" autoAdjust="0"/>
  </p:normalViewPr>
  <p:slideViewPr>
    <p:cSldViewPr snapToGrid="0">
      <p:cViewPr>
        <p:scale>
          <a:sx n="100" d="100"/>
          <a:sy n="100" d="100"/>
        </p:scale>
        <p:origin x="276" y="25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5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53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55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4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4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2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1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8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5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8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8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EE787"/>
            </a:gs>
            <a:gs pos="58000">
              <a:srgbClr val="6E40C9"/>
            </a:gs>
            <a:gs pos="17000">
              <a:srgbClr val="46195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384" y="1166622"/>
            <a:ext cx="6236208" cy="2843784"/>
          </a:xfrm>
        </p:spPr>
        <p:txBody>
          <a:bodyPr>
            <a:noAutofit/>
          </a:bodyPr>
          <a:lstStyle/>
          <a:p>
            <a:r>
              <a:rPr lang="en-US" sz="4800" spc="400" dirty="0">
                <a:solidFill>
                  <a:schemeClr val="bg1"/>
                </a:solidFill>
                <a:latin typeface="Montserrat" panose="00000500000000000000" pitchFamily="2" charset="0"/>
              </a:rPr>
              <a:t>Unlocking Git</a:t>
            </a:r>
            <a:br>
              <a:rPr lang="en-US" sz="3200" b="0" spc="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3200" b="0" spc="400" dirty="0">
                <a:solidFill>
                  <a:schemeClr val="bg1"/>
                </a:solidFill>
                <a:latin typeface="Montserrat" panose="00000500000000000000" pitchFamily="2" charset="0"/>
              </a:rPr>
              <a:t>A Beginner's Guide to Version Control</a:t>
            </a:r>
            <a:endParaRPr lang="en-US" sz="4800" b="0" dirty="0">
              <a:latin typeface="Montserrat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7608" y="5879592"/>
            <a:ext cx="5093208" cy="466344"/>
          </a:xfrm>
        </p:spPr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Teaching Demo by Regel Cabrales</a:t>
            </a:r>
          </a:p>
        </p:txBody>
      </p:sp>
      <p:pic>
        <p:nvPicPr>
          <p:cNvPr id="5" name="Picture 4" descr="A black cat silhouette in a circle&#10;&#10;Description automatically generated">
            <a:extLst>
              <a:ext uri="{FF2B5EF4-FFF2-40B4-BE49-F238E27FC236}">
                <a16:creationId xmlns:a16="http://schemas.microsoft.com/office/drawing/2014/main" id="{36750831-FB62-717B-C1F0-CE61FD6B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071116"/>
            <a:ext cx="1225296" cy="1225296"/>
          </a:xfrm>
          <a:prstGeom prst="rect">
            <a:avLst/>
          </a:prstGeom>
        </p:spPr>
      </p:pic>
      <p:pic>
        <p:nvPicPr>
          <p:cNvPr id="1030" name="Picture 6" descr="Planet png images | PNGWing">
            <a:extLst>
              <a:ext uri="{FF2B5EF4-FFF2-40B4-BE49-F238E27FC236}">
                <a16:creationId xmlns:a16="http://schemas.microsoft.com/office/drawing/2014/main" id="{BD0BEB34-4050-1CC9-874F-BDA42360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77" b="91518" l="6304" r="91522">
                        <a14:foregroundMark x1="13804" y1="29424" x2="7935" y2="49948"/>
                        <a14:foregroundMark x1="7935" y1="49948" x2="8261" y2="58115"/>
                        <a14:foregroundMark x1="8261" y1="58115" x2="10652" y2="63979"/>
                        <a14:foregroundMark x1="88478" y1="35288" x2="91522" y2="42932"/>
                        <a14:foregroundMark x1="91522" y1="42932" x2="89674" y2="64084"/>
                        <a14:foregroundMark x1="59130" y1="89634" x2="39348" y2="87958"/>
                        <a14:foregroundMark x1="36304" y1="11518" x2="50000" y2="8377"/>
                        <a14:foregroundMark x1="50000" y1="8377" x2="61522" y2="9215"/>
                        <a14:foregroundMark x1="42609" y1="88691" x2="55326" y2="91623"/>
                        <a14:foregroundMark x1="55326" y1="91623" x2="58804" y2="90157"/>
                        <a14:foregroundMark x1="9348" y1="35707" x2="6304" y2="49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01768">
            <a:off x="8072396" y="-3153355"/>
            <a:ext cx="6831032" cy="7090355"/>
          </a:xfrm>
          <a:prstGeom prst="rect">
            <a:avLst/>
          </a:prstGeom>
          <a:noFill/>
          <a:effectLst>
            <a:glow rad="1244600">
              <a:srgbClr val="461959">
                <a:alpha val="56000"/>
              </a:srgb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91" y="982662"/>
            <a:ext cx="6112383" cy="117957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Repositories (Repo’s)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B29A9-4FC9-5C87-5907-02834106B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4" y="1498807"/>
            <a:ext cx="2904838" cy="2904838"/>
          </a:xfrm>
          <a:prstGeom prst="rect">
            <a:avLst/>
          </a:prstGeom>
        </p:spPr>
      </p:pic>
      <p:pic>
        <p:nvPicPr>
          <p:cNvPr id="9" name="Graphic 8" descr="Open folder with solid fill">
            <a:extLst>
              <a:ext uri="{FF2B5EF4-FFF2-40B4-BE49-F238E27FC236}">
                <a16:creationId xmlns:a16="http://schemas.microsoft.com/office/drawing/2014/main" id="{CEEA0092-7990-D120-DD54-A7C166E73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538" y="2219037"/>
            <a:ext cx="732189" cy="732189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AF30069-D7A9-9DAB-051A-99F1BAD5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727" y="2390136"/>
            <a:ext cx="2521610" cy="2305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My Project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.</a:t>
            </a:r>
            <a:r>
              <a:rPr lang="en-US" sz="2400" b="1" dirty="0">
                <a:solidFill>
                  <a:srgbClr val="100614"/>
                </a:solidFill>
                <a:latin typeface="Montserrat" panose="00000500000000000000" pitchFamily="2" charset="0"/>
              </a:rPr>
              <a:t>git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index.html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style.css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</a:t>
            </a:r>
          </a:p>
        </p:txBody>
      </p:sp>
      <p:pic>
        <p:nvPicPr>
          <p:cNvPr id="11" name="Graphic 10" descr="Open folder with solid fill">
            <a:extLst>
              <a:ext uri="{FF2B5EF4-FFF2-40B4-BE49-F238E27FC236}">
                <a16:creationId xmlns:a16="http://schemas.microsoft.com/office/drawing/2014/main" id="{8D090C40-407B-1861-2B5B-6D2A5BF93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2202" y="4083300"/>
            <a:ext cx="640689" cy="640689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C223D81-E77A-2AF6-5218-F33D88D238F0}"/>
              </a:ext>
            </a:extLst>
          </p:cNvPr>
          <p:cNvSpPr txBox="1">
            <a:spLocks/>
          </p:cNvSpPr>
          <p:nvPr/>
        </p:nvSpPr>
        <p:spPr>
          <a:xfrm>
            <a:off x="2925267" y="4180391"/>
            <a:ext cx="2610798" cy="148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assets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logo.png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banner.png</a:t>
            </a:r>
          </a:p>
        </p:txBody>
      </p:sp>
    </p:spTree>
    <p:extLst>
      <p:ext uri="{BB962C8B-B14F-4D97-AF65-F5344CB8AC3E}">
        <p14:creationId xmlns:p14="http://schemas.microsoft.com/office/powerpoint/2010/main" val="417385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91" y="982662"/>
            <a:ext cx="6112383" cy="117957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Repositories (Repo’s)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B29A9-4FC9-5C87-5907-02834106B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4" y="1498807"/>
            <a:ext cx="2904838" cy="2904838"/>
          </a:xfrm>
          <a:prstGeom prst="rect">
            <a:avLst/>
          </a:prstGeom>
        </p:spPr>
      </p:pic>
      <p:pic>
        <p:nvPicPr>
          <p:cNvPr id="9" name="Graphic 8" descr="Open folder with solid fill">
            <a:extLst>
              <a:ext uri="{FF2B5EF4-FFF2-40B4-BE49-F238E27FC236}">
                <a16:creationId xmlns:a16="http://schemas.microsoft.com/office/drawing/2014/main" id="{CEEA0092-7990-D120-DD54-A7C166E73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538" y="2219037"/>
            <a:ext cx="732189" cy="732189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AF30069-D7A9-9DAB-051A-99F1BAD5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727" y="2390136"/>
            <a:ext cx="2521610" cy="2305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My Project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index.html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style.css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</a:t>
            </a:r>
          </a:p>
        </p:txBody>
      </p:sp>
      <p:pic>
        <p:nvPicPr>
          <p:cNvPr id="11" name="Graphic 10" descr="Open folder with solid fill">
            <a:extLst>
              <a:ext uri="{FF2B5EF4-FFF2-40B4-BE49-F238E27FC236}">
                <a16:creationId xmlns:a16="http://schemas.microsoft.com/office/drawing/2014/main" id="{8D090C40-407B-1861-2B5B-6D2A5BF93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1727" y="3632148"/>
            <a:ext cx="640689" cy="640689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C223D81-E77A-2AF6-5218-F33D88D238F0}"/>
              </a:ext>
            </a:extLst>
          </p:cNvPr>
          <p:cNvSpPr txBox="1">
            <a:spLocks/>
          </p:cNvSpPr>
          <p:nvPr/>
        </p:nvSpPr>
        <p:spPr>
          <a:xfrm>
            <a:off x="2934792" y="3808916"/>
            <a:ext cx="2610798" cy="1486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assets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</a:t>
            </a:r>
            <a:r>
              <a:rPr lang="en-US" sz="2400" b="1" dirty="0">
                <a:solidFill>
                  <a:srgbClr val="100614"/>
                </a:solidFill>
                <a:latin typeface="Montserrat" panose="00000500000000000000" pitchFamily="2" charset="0"/>
              </a:rPr>
              <a:t>.git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logo.png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banner.png</a:t>
            </a:r>
          </a:p>
        </p:txBody>
      </p:sp>
    </p:spTree>
    <p:extLst>
      <p:ext uri="{BB962C8B-B14F-4D97-AF65-F5344CB8AC3E}">
        <p14:creationId xmlns:p14="http://schemas.microsoft.com/office/powerpoint/2010/main" val="2376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91" y="982662"/>
            <a:ext cx="611238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Commits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766" y="2372343"/>
            <a:ext cx="6190488" cy="319978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These are snapshots of the different stages of your project.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You can go back to these snapshots anytime you need to.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Reduce the risk of losing progress on your project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endParaRPr lang="en-US" sz="24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</p:spTree>
    <p:extLst>
      <p:ext uri="{BB962C8B-B14F-4D97-AF65-F5344CB8AC3E}">
        <p14:creationId xmlns:p14="http://schemas.microsoft.com/office/powerpoint/2010/main" val="416266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504509"/>
            <a:ext cx="611238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Commits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C0AEABE-789E-DFE0-43AD-432B5A90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234" y="1655510"/>
            <a:ext cx="2369059" cy="47563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First commit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F0D94ED-325A-CD6C-F075-562A648D7930}"/>
              </a:ext>
            </a:extLst>
          </p:cNvPr>
          <p:cNvSpPr txBox="1">
            <a:spLocks/>
          </p:cNvSpPr>
          <p:nvPr/>
        </p:nvSpPr>
        <p:spPr>
          <a:xfrm>
            <a:off x="4970411" y="1655510"/>
            <a:ext cx="2975254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Second commit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0360DA9-B990-54AA-4EFD-33C2E0B1840E}"/>
              </a:ext>
            </a:extLst>
          </p:cNvPr>
          <p:cNvSpPr txBox="1">
            <a:spLocks/>
          </p:cNvSpPr>
          <p:nvPr/>
        </p:nvSpPr>
        <p:spPr>
          <a:xfrm>
            <a:off x="8712253" y="1655510"/>
            <a:ext cx="2975254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Third commit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557508-126B-8983-8DED-045882C9E046}"/>
              </a:ext>
            </a:extLst>
          </p:cNvPr>
          <p:cNvCxnSpPr>
            <a:cxnSpLocks/>
          </p:cNvCxnSpPr>
          <p:nvPr/>
        </p:nvCxnSpPr>
        <p:spPr>
          <a:xfrm>
            <a:off x="1377255" y="4905375"/>
            <a:ext cx="108814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F3E0488C-5243-E82C-FBD0-0588AC3056FF}"/>
              </a:ext>
            </a:extLst>
          </p:cNvPr>
          <p:cNvSpPr txBox="1">
            <a:spLocks/>
          </p:cNvSpPr>
          <p:nvPr/>
        </p:nvSpPr>
        <p:spPr>
          <a:xfrm>
            <a:off x="125610" y="4662796"/>
            <a:ext cx="1175445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100614"/>
                </a:solidFill>
                <a:latin typeface="Montserrat" panose="00000500000000000000" pitchFamily="2" charset="0"/>
              </a:rPr>
              <a:t>Start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5B6966-5F5B-A2ED-EF98-DECE3A6A3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92" y="2084134"/>
            <a:ext cx="3353692" cy="21412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CB53C29-F8BE-8CDC-4E2A-97696B7AD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681" y="2084134"/>
            <a:ext cx="3582985" cy="21412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C744A32-5E74-6266-FED7-92164942F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83" y="2117894"/>
            <a:ext cx="3286834" cy="210753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4AFFC5-F757-3335-66F0-990B7DA3890C}"/>
              </a:ext>
            </a:extLst>
          </p:cNvPr>
          <p:cNvCxnSpPr>
            <a:cxnSpLocks/>
          </p:cNvCxnSpPr>
          <p:nvPr/>
        </p:nvCxnSpPr>
        <p:spPr>
          <a:xfrm flipV="1">
            <a:off x="2705100" y="4505325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73B1B0-B79B-5F3D-66C9-CD5D5C159366}"/>
              </a:ext>
            </a:extLst>
          </p:cNvPr>
          <p:cNvCxnSpPr>
            <a:cxnSpLocks/>
          </p:cNvCxnSpPr>
          <p:nvPr/>
        </p:nvCxnSpPr>
        <p:spPr>
          <a:xfrm flipV="1">
            <a:off x="6448425" y="4514850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ED2D17-8B12-454E-7FC6-54193A83371E}"/>
              </a:ext>
            </a:extLst>
          </p:cNvPr>
          <p:cNvCxnSpPr>
            <a:cxnSpLocks/>
          </p:cNvCxnSpPr>
          <p:nvPr/>
        </p:nvCxnSpPr>
        <p:spPr>
          <a:xfrm flipV="1">
            <a:off x="10315575" y="4505325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9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504509"/>
            <a:ext cx="611238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Commits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C0AEABE-789E-DFE0-43AD-432B5A90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234" y="1684085"/>
            <a:ext cx="2369059" cy="47563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First commit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F0D94ED-325A-CD6C-F075-562A648D7930}"/>
              </a:ext>
            </a:extLst>
          </p:cNvPr>
          <p:cNvSpPr txBox="1">
            <a:spLocks/>
          </p:cNvSpPr>
          <p:nvPr/>
        </p:nvSpPr>
        <p:spPr>
          <a:xfrm>
            <a:off x="4970411" y="1684085"/>
            <a:ext cx="2975254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Second commit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0360DA9-B990-54AA-4EFD-33C2E0B1840E}"/>
              </a:ext>
            </a:extLst>
          </p:cNvPr>
          <p:cNvSpPr txBox="1">
            <a:spLocks/>
          </p:cNvSpPr>
          <p:nvPr/>
        </p:nvSpPr>
        <p:spPr>
          <a:xfrm>
            <a:off x="8712253" y="1684085"/>
            <a:ext cx="2975254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Third commit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557508-126B-8983-8DED-045882C9E046}"/>
              </a:ext>
            </a:extLst>
          </p:cNvPr>
          <p:cNvCxnSpPr>
            <a:cxnSpLocks/>
          </p:cNvCxnSpPr>
          <p:nvPr/>
        </p:nvCxnSpPr>
        <p:spPr>
          <a:xfrm>
            <a:off x="1377255" y="4933950"/>
            <a:ext cx="108814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F8127B7-3765-1A5F-C25E-BABB1B36378B}"/>
              </a:ext>
            </a:extLst>
          </p:cNvPr>
          <p:cNvSpPr txBox="1">
            <a:spLocks/>
          </p:cNvSpPr>
          <p:nvPr/>
        </p:nvSpPr>
        <p:spPr>
          <a:xfrm>
            <a:off x="1377255" y="5516206"/>
            <a:ext cx="2729016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Finished header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2635E78-FA4E-EF58-EF22-C043F9F81A32}"/>
              </a:ext>
            </a:extLst>
          </p:cNvPr>
          <p:cNvSpPr txBox="1">
            <a:spLocks/>
          </p:cNvSpPr>
          <p:nvPr/>
        </p:nvSpPr>
        <p:spPr>
          <a:xfrm>
            <a:off x="4970411" y="5516206"/>
            <a:ext cx="2729016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Added styles.css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C40A68FC-3512-AE6B-FA39-C585001F3D20}"/>
              </a:ext>
            </a:extLst>
          </p:cNvPr>
          <p:cNvSpPr txBox="1">
            <a:spLocks/>
          </p:cNvSpPr>
          <p:nvPr/>
        </p:nvSpPr>
        <p:spPr>
          <a:xfrm>
            <a:off x="8835372" y="5505243"/>
            <a:ext cx="2729016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Finished footer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BF6A35-8A21-1943-AFD0-BC97AE2D3A19}"/>
              </a:ext>
            </a:extLst>
          </p:cNvPr>
          <p:cNvCxnSpPr/>
          <p:nvPr/>
        </p:nvCxnSpPr>
        <p:spPr>
          <a:xfrm>
            <a:off x="2705100" y="4533900"/>
            <a:ext cx="0" cy="7905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5CC06D-A29A-AFC1-A5EE-86384A198085}"/>
              </a:ext>
            </a:extLst>
          </p:cNvPr>
          <p:cNvCxnSpPr/>
          <p:nvPr/>
        </p:nvCxnSpPr>
        <p:spPr>
          <a:xfrm>
            <a:off x="6448425" y="4543425"/>
            <a:ext cx="0" cy="7905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6991F-9135-2AF5-BC1A-C0EA95CA03FD}"/>
              </a:ext>
            </a:extLst>
          </p:cNvPr>
          <p:cNvCxnSpPr/>
          <p:nvPr/>
        </p:nvCxnSpPr>
        <p:spPr>
          <a:xfrm>
            <a:off x="10315575" y="4533900"/>
            <a:ext cx="0" cy="7905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F3E0488C-5243-E82C-FBD0-0588AC3056FF}"/>
              </a:ext>
            </a:extLst>
          </p:cNvPr>
          <p:cNvSpPr txBox="1">
            <a:spLocks/>
          </p:cNvSpPr>
          <p:nvPr/>
        </p:nvSpPr>
        <p:spPr>
          <a:xfrm>
            <a:off x="125610" y="4691371"/>
            <a:ext cx="1175445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100614"/>
                </a:solidFill>
                <a:latin typeface="Montserrat" panose="00000500000000000000" pitchFamily="2" charset="0"/>
              </a:rPr>
              <a:t>Start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5B6966-5F5B-A2ED-EF98-DECE3A6A3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92" y="2112709"/>
            <a:ext cx="3353692" cy="21412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CB53C29-F8BE-8CDC-4E2A-97696B7AD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681" y="2112709"/>
            <a:ext cx="3582985" cy="21412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C744A32-5E74-6266-FED7-92164942F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83" y="2146469"/>
            <a:ext cx="3286834" cy="21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3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B908C5B-0BA8-5925-0126-98737899CB30}"/>
              </a:ext>
            </a:extLst>
          </p:cNvPr>
          <p:cNvSpPr/>
          <p:nvPr/>
        </p:nvSpPr>
        <p:spPr>
          <a:xfrm>
            <a:off x="7781926" y="1103630"/>
            <a:ext cx="4200522" cy="3675924"/>
          </a:xfrm>
          <a:prstGeom prst="ellipse">
            <a:avLst/>
          </a:prstGeom>
          <a:solidFill>
            <a:srgbClr val="7EE7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rgbClr val="7EE78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41" y="1000743"/>
            <a:ext cx="611238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Branches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75" y="2153269"/>
            <a:ext cx="6798183" cy="414275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800" dirty="0">
                <a:solidFill>
                  <a:srgbClr val="100614"/>
                </a:solidFill>
                <a:latin typeface="Montserrat" panose="00000500000000000000" pitchFamily="2" charset="0"/>
              </a:rPr>
              <a:t>Master Branch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Starting branch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Stable version of your code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Branch that is published</a:t>
            </a:r>
            <a:endParaRPr lang="en-US" sz="24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B85EC75-9AF1-7D17-4C0F-F2787D69151F}"/>
              </a:ext>
            </a:extLst>
          </p:cNvPr>
          <p:cNvSpPr/>
          <p:nvPr/>
        </p:nvSpPr>
        <p:spPr>
          <a:xfrm>
            <a:off x="9185710" y="1979675"/>
            <a:ext cx="1343025" cy="3952875"/>
          </a:xfrm>
          <a:prstGeom prst="triangle">
            <a:avLst/>
          </a:prstGeom>
          <a:solidFill>
            <a:srgbClr val="10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467E665-B056-FC1E-2A6F-F645FC4C8182}"/>
              </a:ext>
            </a:extLst>
          </p:cNvPr>
          <p:cNvSpPr txBox="1">
            <a:spLocks/>
          </p:cNvSpPr>
          <p:nvPr/>
        </p:nvSpPr>
        <p:spPr>
          <a:xfrm>
            <a:off x="9158561" y="4932864"/>
            <a:ext cx="1397322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3212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B908C5B-0BA8-5925-0126-98737899CB30}"/>
              </a:ext>
            </a:extLst>
          </p:cNvPr>
          <p:cNvSpPr/>
          <p:nvPr/>
        </p:nvSpPr>
        <p:spPr>
          <a:xfrm>
            <a:off x="7781926" y="1103630"/>
            <a:ext cx="4200522" cy="3675924"/>
          </a:xfrm>
          <a:prstGeom prst="ellipse">
            <a:avLst/>
          </a:prstGeom>
          <a:solidFill>
            <a:srgbClr val="7EE7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rgbClr val="7EE78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41" y="1000743"/>
            <a:ext cx="611238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Branches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75" y="2153269"/>
            <a:ext cx="6798183" cy="46380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800" dirty="0">
                <a:solidFill>
                  <a:srgbClr val="100614"/>
                </a:solidFill>
                <a:latin typeface="Montserrat" panose="00000500000000000000" pitchFamily="2" charset="0"/>
              </a:rPr>
              <a:t>Master Branch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Starting branch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Stable version of your code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Branch that is published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800" dirty="0">
                <a:solidFill>
                  <a:srgbClr val="100614"/>
                </a:solidFill>
                <a:latin typeface="Montserrat" panose="00000500000000000000" pitchFamily="2" charset="0"/>
              </a:rPr>
              <a:t>Additional Branches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Copy state of code in master branch into a new branch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Isolated environment where we can try out features and changes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If deleted or modified, these will not affect the master branch</a:t>
            </a:r>
            <a:endParaRPr lang="en-US" sz="24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B85EC75-9AF1-7D17-4C0F-F2787D69151F}"/>
              </a:ext>
            </a:extLst>
          </p:cNvPr>
          <p:cNvSpPr/>
          <p:nvPr/>
        </p:nvSpPr>
        <p:spPr>
          <a:xfrm>
            <a:off x="9185710" y="1979675"/>
            <a:ext cx="1343025" cy="3952875"/>
          </a:xfrm>
          <a:prstGeom prst="triangle">
            <a:avLst/>
          </a:prstGeom>
          <a:solidFill>
            <a:srgbClr val="10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4AF0F30-0010-E68A-C724-DF10D5BA4DD6}"/>
              </a:ext>
            </a:extLst>
          </p:cNvPr>
          <p:cNvSpPr/>
          <p:nvPr/>
        </p:nvSpPr>
        <p:spPr>
          <a:xfrm rot="18667513">
            <a:off x="8637551" y="2257095"/>
            <a:ext cx="653406" cy="2326203"/>
          </a:xfrm>
          <a:prstGeom prst="triangle">
            <a:avLst/>
          </a:prstGeom>
          <a:solidFill>
            <a:srgbClr val="10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A698BCE-7A66-7D5D-87B8-EF665FBE7316}"/>
              </a:ext>
            </a:extLst>
          </p:cNvPr>
          <p:cNvSpPr/>
          <p:nvPr/>
        </p:nvSpPr>
        <p:spPr>
          <a:xfrm rot="3612385">
            <a:off x="10518117" y="2002829"/>
            <a:ext cx="655893" cy="2389128"/>
          </a:xfrm>
          <a:prstGeom prst="triangle">
            <a:avLst/>
          </a:prstGeom>
          <a:solidFill>
            <a:srgbClr val="10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467E665-B056-FC1E-2A6F-F645FC4C8182}"/>
              </a:ext>
            </a:extLst>
          </p:cNvPr>
          <p:cNvSpPr txBox="1">
            <a:spLocks/>
          </p:cNvSpPr>
          <p:nvPr/>
        </p:nvSpPr>
        <p:spPr>
          <a:xfrm>
            <a:off x="9158561" y="4932864"/>
            <a:ext cx="1397322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Master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B8AE6AE-F0CA-4AFC-7C9C-F4973AFFDBC1}"/>
              </a:ext>
            </a:extLst>
          </p:cNvPr>
          <p:cNvSpPr txBox="1">
            <a:spLocks/>
          </p:cNvSpPr>
          <p:nvPr/>
        </p:nvSpPr>
        <p:spPr>
          <a:xfrm rot="1856342">
            <a:off x="8281142" y="2864227"/>
            <a:ext cx="1397322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Montserrat" panose="00000500000000000000" pitchFamily="2" charset="0"/>
              </a:rPr>
              <a:t>Branch 1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E00B2A-6F12-1D40-6AED-F179B7F82AE1}"/>
              </a:ext>
            </a:extLst>
          </p:cNvPr>
          <p:cNvSpPr txBox="1">
            <a:spLocks/>
          </p:cNvSpPr>
          <p:nvPr/>
        </p:nvSpPr>
        <p:spPr>
          <a:xfrm rot="20357278">
            <a:off x="10143224" y="2647746"/>
            <a:ext cx="1397322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Montserrat" panose="00000500000000000000" pitchFamily="2" charset="0"/>
              </a:rPr>
              <a:t>Branch 2</a:t>
            </a:r>
          </a:p>
        </p:txBody>
      </p:sp>
    </p:spTree>
    <p:extLst>
      <p:ext uri="{BB962C8B-B14F-4D97-AF65-F5344CB8AC3E}">
        <p14:creationId xmlns:p14="http://schemas.microsoft.com/office/powerpoint/2010/main" val="245581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EE787"/>
            </a:gs>
            <a:gs pos="58000">
              <a:srgbClr val="6E40C9"/>
            </a:gs>
            <a:gs pos="17000">
              <a:srgbClr val="46195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B9235A07-4F91-2AAC-688F-223D53B4A362}"/>
              </a:ext>
            </a:extLst>
          </p:cNvPr>
          <p:cNvSpPr txBox="1">
            <a:spLocks/>
          </p:cNvSpPr>
          <p:nvPr/>
        </p:nvSpPr>
        <p:spPr>
          <a:xfrm>
            <a:off x="1080516" y="1069530"/>
            <a:ext cx="10030968" cy="704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all" spc="400" dirty="0" err="1">
                <a:solidFill>
                  <a:schemeClr val="bg1"/>
                </a:solidFill>
                <a:latin typeface="+mn-lt"/>
              </a:rPr>
              <a:t>REcap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DC76EF8-822B-0C8F-FE1B-E314C093B142}"/>
              </a:ext>
            </a:extLst>
          </p:cNvPr>
          <p:cNvSpPr txBox="1">
            <a:spLocks/>
          </p:cNvSpPr>
          <p:nvPr/>
        </p:nvSpPr>
        <p:spPr>
          <a:xfrm>
            <a:off x="1381697" y="1860486"/>
            <a:ext cx="6853809" cy="311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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Version Control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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Git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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Git Concepts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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Repositories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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Commits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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Branches</a:t>
            </a:r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1214FE2D-C6D8-0D82-F4E2-CF50B9DA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218649" y="1677923"/>
            <a:ext cx="3314383" cy="365125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Unlocking Git &amp;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  <a:endParaRPr 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4EE88D67-A815-C413-2703-76A0E966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 descr="Planet png images | PNGWing">
            <a:extLst>
              <a:ext uri="{FF2B5EF4-FFF2-40B4-BE49-F238E27FC236}">
                <a16:creationId xmlns:a16="http://schemas.microsoft.com/office/drawing/2014/main" id="{5504BE0B-C96E-B9E1-57DD-36E747FC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1342" l="6881" r="92661">
                        <a14:foregroundMark x1="10092" y1="32468" x2="6881" y2="56277"/>
                        <a14:foregroundMark x1="6881" y1="56277" x2="9174" y2="66234"/>
                        <a14:foregroundMark x1="39450" y1="9524" x2="62385" y2="9091"/>
                        <a14:foregroundMark x1="62385" y1="9091" x2="62385" y2="9091"/>
                        <a14:foregroundMark x1="92661" y1="36797" x2="90826" y2="61472"/>
                        <a14:foregroundMark x1="69725" y1="87879" x2="38073" y2="91342"/>
                        <a14:foregroundMark x1="38073" y1="91342" x2="35780" y2="904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26411"/>
            <a:ext cx="5055033" cy="5356479"/>
          </a:xfrm>
          <a:prstGeom prst="rect">
            <a:avLst/>
          </a:prstGeom>
          <a:noFill/>
          <a:effectLst>
            <a:glow rad="520700">
              <a:srgbClr val="461959">
                <a:alpha val="40000"/>
              </a:srgb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00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EE787"/>
            </a:gs>
            <a:gs pos="55000">
              <a:srgbClr val="6E40C9"/>
            </a:gs>
            <a:gs pos="0">
              <a:srgbClr val="461959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UNLOCKING GIT &amp; GITHUB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Thank you</a:t>
            </a:r>
          </a:p>
        </p:txBody>
      </p:sp>
      <p:pic>
        <p:nvPicPr>
          <p:cNvPr id="18" name="Picture 6" descr="Planet png images | PNGWing">
            <a:extLst>
              <a:ext uri="{FF2B5EF4-FFF2-40B4-BE49-F238E27FC236}">
                <a16:creationId xmlns:a16="http://schemas.microsoft.com/office/drawing/2014/main" id="{E97FDA93-A40F-C28B-33C3-DA117AEF3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77" b="91518" l="6304" r="91522">
                        <a14:foregroundMark x1="13804" y1="29424" x2="7935" y2="49948"/>
                        <a14:foregroundMark x1="7935" y1="49948" x2="8261" y2="58115"/>
                        <a14:foregroundMark x1="8261" y1="58115" x2="10652" y2="63979"/>
                        <a14:foregroundMark x1="88478" y1="35288" x2="91522" y2="42932"/>
                        <a14:foregroundMark x1="91522" y1="42932" x2="89674" y2="64084"/>
                        <a14:foregroundMark x1="59130" y1="89634" x2="39348" y2="87958"/>
                        <a14:foregroundMark x1="36304" y1="11518" x2="50000" y2="8377"/>
                        <a14:foregroundMark x1="50000" y1="8377" x2="61522" y2="9215"/>
                        <a14:foregroundMark x1="42609" y1="88691" x2="55326" y2="91623"/>
                        <a14:foregroundMark x1="55326" y1="91623" x2="58804" y2="90157"/>
                        <a14:foregroundMark x1="9348" y1="35707" x2="6304" y2="49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6165">
            <a:off x="2616018" y="2871689"/>
            <a:ext cx="5619861" cy="5833205"/>
          </a:xfrm>
          <a:prstGeom prst="rect">
            <a:avLst/>
          </a:prstGeom>
          <a:noFill/>
          <a:effectLst>
            <a:glow rad="571500">
              <a:srgbClr val="461959">
                <a:alpha val="32000"/>
              </a:srgb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lanet png images | PNGWing">
            <a:extLst>
              <a:ext uri="{FF2B5EF4-FFF2-40B4-BE49-F238E27FC236}">
                <a16:creationId xmlns:a16="http://schemas.microsoft.com/office/drawing/2014/main" id="{079A8274-5A84-047E-1CD0-DA61B9B6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342" l="6881" r="92661">
                        <a14:foregroundMark x1="10092" y1="32468" x2="6881" y2="56277"/>
                        <a14:foregroundMark x1="6881" y1="56277" x2="9174" y2="66234"/>
                        <a14:foregroundMark x1="39450" y1="9524" x2="62385" y2="9091"/>
                        <a14:foregroundMark x1="62385" y1="9091" x2="62385" y2="9091"/>
                        <a14:foregroundMark x1="92661" y1="36797" x2="90826" y2="61472"/>
                        <a14:foregroundMark x1="69725" y1="87879" x2="38073" y2="91342"/>
                        <a14:foregroundMark x1="38073" y1="91342" x2="35780" y2="904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19479">
            <a:off x="1838202" y="-612267"/>
            <a:ext cx="3112698" cy="3298317"/>
          </a:xfrm>
          <a:prstGeom prst="rect">
            <a:avLst/>
          </a:prstGeom>
          <a:noFill/>
          <a:effectLst>
            <a:glow rad="520700">
              <a:srgbClr val="461959">
                <a:alpha val="40000"/>
              </a:srgb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EE787"/>
            </a:gs>
            <a:gs pos="58000">
              <a:srgbClr val="6E40C9"/>
            </a:gs>
            <a:gs pos="17000">
              <a:srgbClr val="46195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B9235A07-4F91-2AAC-688F-223D53B4A362}"/>
              </a:ext>
            </a:extLst>
          </p:cNvPr>
          <p:cNvSpPr txBox="1">
            <a:spLocks/>
          </p:cNvSpPr>
          <p:nvPr/>
        </p:nvSpPr>
        <p:spPr>
          <a:xfrm>
            <a:off x="1080516" y="1069530"/>
            <a:ext cx="10030968" cy="704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Learning objectives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DC76EF8-822B-0C8F-FE1B-E314C093B142}"/>
              </a:ext>
            </a:extLst>
          </p:cNvPr>
          <p:cNvSpPr txBox="1">
            <a:spLocks/>
          </p:cNvSpPr>
          <p:nvPr/>
        </p:nvSpPr>
        <p:spPr>
          <a:xfrm>
            <a:off x="1381697" y="1860486"/>
            <a:ext cx="6853809" cy="311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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Understand Version Control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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Install and Setup Git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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Explore Git Concepts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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Creating Repositories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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Stage and Commit Changes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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Create, Manage, and Merge Branches</a:t>
            </a:r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1214FE2D-C6D8-0D82-F4E2-CF50B9DA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218649" y="1677923"/>
            <a:ext cx="3314383" cy="365125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Unlocking Git &amp;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  <a:endParaRPr 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4EE88D67-A815-C413-2703-76A0E966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074" name="Picture 2" descr="Planet png images | PNGWing">
            <a:extLst>
              <a:ext uri="{FF2B5EF4-FFF2-40B4-BE49-F238E27FC236}">
                <a16:creationId xmlns:a16="http://schemas.microsoft.com/office/drawing/2014/main" id="{5504BE0B-C96E-B9E1-57DD-36E747FC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1342" l="6881" r="92661">
                        <a14:foregroundMark x1="10092" y1="32468" x2="6881" y2="56277"/>
                        <a14:foregroundMark x1="6881" y1="56277" x2="9174" y2="66234"/>
                        <a14:foregroundMark x1="39450" y1="9524" x2="62385" y2="9091"/>
                        <a14:foregroundMark x1="62385" y1="9091" x2="62385" y2="9091"/>
                        <a14:foregroundMark x1="92661" y1="36797" x2="90826" y2="61472"/>
                        <a14:foregroundMark x1="69725" y1="87879" x2="38073" y2="91342"/>
                        <a14:foregroundMark x1="38073" y1="91342" x2="35780" y2="904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26411"/>
            <a:ext cx="5055033" cy="5356479"/>
          </a:xfrm>
          <a:prstGeom prst="rect">
            <a:avLst/>
          </a:prstGeom>
          <a:noFill/>
          <a:effectLst>
            <a:glow rad="520700">
              <a:srgbClr val="461959">
                <a:alpha val="40000"/>
              </a:srgb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9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33" y="921430"/>
            <a:ext cx="6190488" cy="117957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What is</a:t>
            </a:r>
            <a:br>
              <a:rPr lang="en-US" sz="4400" dirty="0">
                <a:solidFill>
                  <a:srgbClr val="100614"/>
                </a:solidFill>
                <a:latin typeface="Montserrat" panose="00000500000000000000" pitchFamily="2" charset="0"/>
              </a:rPr>
            </a:br>
            <a:r>
              <a:rPr lang="en-US" sz="4400" dirty="0">
                <a:solidFill>
                  <a:srgbClr val="100614"/>
                </a:solidFill>
                <a:latin typeface="Montserrat" panose="00000500000000000000" pitchFamily="2" charset="0"/>
              </a:rPr>
              <a:t>Version Control?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Understanding Version Control</a:t>
            </a:r>
          </a:p>
        </p:txBody>
      </p:sp>
      <p:pic>
        <p:nvPicPr>
          <p:cNvPr id="6" name="Picture 5" descr="A colorful circles with black text&#10;&#10;Description automatically generated">
            <a:extLst>
              <a:ext uri="{FF2B5EF4-FFF2-40B4-BE49-F238E27FC236}">
                <a16:creationId xmlns:a16="http://schemas.microsoft.com/office/drawing/2014/main" id="{8E426C6A-3F35-2048-585E-F3878319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1" y="1050216"/>
            <a:ext cx="1337882" cy="1337882"/>
          </a:xfrm>
          <a:prstGeom prst="rect">
            <a:avLst/>
          </a:prstGeom>
        </p:spPr>
      </p:pic>
      <p:pic>
        <p:nvPicPr>
          <p:cNvPr id="12" name="Picture 11" descr="A screenshot of a login form&#10;&#10;Description automatically generated">
            <a:extLst>
              <a:ext uri="{FF2B5EF4-FFF2-40B4-BE49-F238E27FC236}">
                <a16:creationId xmlns:a16="http://schemas.microsoft.com/office/drawing/2014/main" id="{F7A656FC-2D2D-B605-1A4C-D9B729712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18" y="2181225"/>
            <a:ext cx="2038832" cy="43053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4198D8-F3BC-6AD5-AC51-0C7C37CBEA50}"/>
              </a:ext>
            </a:extLst>
          </p:cNvPr>
          <p:cNvSpPr txBox="1">
            <a:spLocks/>
          </p:cNvSpPr>
          <p:nvPr/>
        </p:nvSpPr>
        <p:spPr>
          <a:xfrm>
            <a:off x="1777914" y="2154354"/>
            <a:ext cx="1479604" cy="46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Version 1:</a:t>
            </a:r>
          </a:p>
        </p:txBody>
      </p:sp>
    </p:spTree>
    <p:extLst>
      <p:ext uri="{BB962C8B-B14F-4D97-AF65-F5344CB8AC3E}">
        <p14:creationId xmlns:p14="http://schemas.microsoft.com/office/powerpoint/2010/main" val="66418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33" y="921430"/>
            <a:ext cx="6190488" cy="117957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What is</a:t>
            </a:r>
            <a:br>
              <a:rPr lang="en-US" sz="4400" dirty="0">
                <a:solidFill>
                  <a:srgbClr val="100614"/>
                </a:solidFill>
                <a:latin typeface="Montserrat" panose="00000500000000000000" pitchFamily="2" charset="0"/>
              </a:rPr>
            </a:br>
            <a:r>
              <a:rPr lang="en-US" sz="4400" dirty="0">
                <a:solidFill>
                  <a:srgbClr val="100614"/>
                </a:solidFill>
                <a:latin typeface="Montserrat" panose="00000500000000000000" pitchFamily="2" charset="0"/>
              </a:rPr>
              <a:t>Version Control?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Understanding Version Control</a:t>
            </a:r>
          </a:p>
        </p:txBody>
      </p:sp>
      <p:pic>
        <p:nvPicPr>
          <p:cNvPr id="6" name="Picture 5" descr="A colorful circles with black text&#10;&#10;Description automatically generated">
            <a:extLst>
              <a:ext uri="{FF2B5EF4-FFF2-40B4-BE49-F238E27FC236}">
                <a16:creationId xmlns:a16="http://schemas.microsoft.com/office/drawing/2014/main" id="{8E426C6A-3F35-2048-585E-F3878319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1" y="1050216"/>
            <a:ext cx="1337882" cy="1337882"/>
          </a:xfrm>
          <a:prstGeom prst="rect">
            <a:avLst/>
          </a:prstGeom>
        </p:spPr>
      </p:pic>
      <p:pic>
        <p:nvPicPr>
          <p:cNvPr id="5" name="Picture 4" descr="A screen shot of a login form&#10;&#10;Description automatically generated">
            <a:extLst>
              <a:ext uri="{FF2B5EF4-FFF2-40B4-BE49-F238E27FC236}">
                <a16:creationId xmlns:a16="http://schemas.microsoft.com/office/drawing/2014/main" id="{6A0BA549-2D1B-5A05-715E-526FF5BE6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361" y="2181225"/>
            <a:ext cx="2038832" cy="43053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screenshot of a login form&#10;&#10;Description automatically generated">
            <a:extLst>
              <a:ext uri="{FF2B5EF4-FFF2-40B4-BE49-F238E27FC236}">
                <a16:creationId xmlns:a16="http://schemas.microsoft.com/office/drawing/2014/main" id="{F7A656FC-2D2D-B605-1A4C-D9B729712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518" y="2181225"/>
            <a:ext cx="2038832" cy="43053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4198D8-F3BC-6AD5-AC51-0C7C37CBEA50}"/>
              </a:ext>
            </a:extLst>
          </p:cNvPr>
          <p:cNvSpPr txBox="1">
            <a:spLocks/>
          </p:cNvSpPr>
          <p:nvPr/>
        </p:nvSpPr>
        <p:spPr>
          <a:xfrm>
            <a:off x="1777914" y="2154354"/>
            <a:ext cx="1479604" cy="46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Version 1: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C6F892B-7158-55CC-6247-C47DF93FB100}"/>
              </a:ext>
            </a:extLst>
          </p:cNvPr>
          <p:cNvSpPr txBox="1">
            <a:spLocks/>
          </p:cNvSpPr>
          <p:nvPr/>
        </p:nvSpPr>
        <p:spPr>
          <a:xfrm>
            <a:off x="5856961" y="2154354"/>
            <a:ext cx="1479604" cy="46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Version 2:</a:t>
            </a:r>
          </a:p>
        </p:txBody>
      </p:sp>
    </p:spTree>
    <p:extLst>
      <p:ext uri="{BB962C8B-B14F-4D97-AF65-F5344CB8AC3E}">
        <p14:creationId xmlns:p14="http://schemas.microsoft.com/office/powerpoint/2010/main" val="199448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33" y="921430"/>
            <a:ext cx="6190488" cy="117957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What is</a:t>
            </a:r>
            <a:br>
              <a:rPr lang="en-US" sz="4400" dirty="0">
                <a:solidFill>
                  <a:srgbClr val="100614"/>
                </a:solidFill>
                <a:latin typeface="Montserrat" panose="00000500000000000000" pitchFamily="2" charset="0"/>
              </a:rPr>
            </a:br>
            <a:r>
              <a:rPr lang="en-US" sz="4400" dirty="0">
                <a:solidFill>
                  <a:srgbClr val="100614"/>
                </a:solidFill>
                <a:latin typeface="Montserrat" panose="00000500000000000000" pitchFamily="2" charset="0"/>
              </a:rPr>
              <a:t>Version Control?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Understanding Version Control</a:t>
            </a:r>
          </a:p>
        </p:txBody>
      </p:sp>
      <p:pic>
        <p:nvPicPr>
          <p:cNvPr id="6" name="Picture 5" descr="A colorful circles with black text&#10;&#10;Description automatically generated">
            <a:extLst>
              <a:ext uri="{FF2B5EF4-FFF2-40B4-BE49-F238E27FC236}">
                <a16:creationId xmlns:a16="http://schemas.microsoft.com/office/drawing/2014/main" id="{8E426C6A-3F35-2048-585E-F3878319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1" y="1050216"/>
            <a:ext cx="1337882" cy="1337882"/>
          </a:xfrm>
          <a:prstGeom prst="rect">
            <a:avLst/>
          </a:prstGeom>
        </p:spPr>
      </p:pic>
      <p:pic>
        <p:nvPicPr>
          <p:cNvPr id="5" name="Picture 4" descr="A screen shot of a login form&#10;&#10;Description automatically generated">
            <a:extLst>
              <a:ext uri="{FF2B5EF4-FFF2-40B4-BE49-F238E27FC236}">
                <a16:creationId xmlns:a16="http://schemas.microsoft.com/office/drawing/2014/main" id="{6A0BA549-2D1B-5A05-715E-526FF5BE6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361" y="2181225"/>
            <a:ext cx="2038832" cy="43053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screenshot of a login form&#10;&#10;Description automatically generated">
            <a:extLst>
              <a:ext uri="{FF2B5EF4-FFF2-40B4-BE49-F238E27FC236}">
                <a16:creationId xmlns:a16="http://schemas.microsoft.com/office/drawing/2014/main" id="{F7A656FC-2D2D-B605-1A4C-D9B729712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518" y="2181225"/>
            <a:ext cx="2038832" cy="43053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4198D8-F3BC-6AD5-AC51-0C7C37CBEA50}"/>
              </a:ext>
            </a:extLst>
          </p:cNvPr>
          <p:cNvSpPr txBox="1">
            <a:spLocks/>
          </p:cNvSpPr>
          <p:nvPr/>
        </p:nvSpPr>
        <p:spPr>
          <a:xfrm>
            <a:off x="1777914" y="2154354"/>
            <a:ext cx="1479604" cy="46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Version 1: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C6F892B-7158-55CC-6247-C47DF93FB100}"/>
              </a:ext>
            </a:extLst>
          </p:cNvPr>
          <p:cNvSpPr txBox="1">
            <a:spLocks/>
          </p:cNvSpPr>
          <p:nvPr/>
        </p:nvSpPr>
        <p:spPr>
          <a:xfrm>
            <a:off x="5856961" y="2154354"/>
            <a:ext cx="1479604" cy="46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Version 2:</a:t>
            </a:r>
          </a:p>
        </p:txBody>
      </p:sp>
      <p:pic>
        <p:nvPicPr>
          <p:cNvPr id="4" name="Graphic 3" descr="Arrow: Straight with solid fill">
            <a:extLst>
              <a:ext uri="{FF2B5EF4-FFF2-40B4-BE49-F238E27FC236}">
                <a16:creationId xmlns:a16="http://schemas.microsoft.com/office/drawing/2014/main" id="{18DFC221-2EB0-0C7E-C9DF-C8994EDC32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3102" y="3559884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7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05661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00614"/>
                </a:solidFill>
                <a:latin typeface="Montserrat" panose="00000500000000000000" pitchFamily="2" charset="0"/>
              </a:rPr>
              <a:t>What is</a:t>
            </a:r>
            <a:br>
              <a:rPr lang="en-US" sz="5400" dirty="0">
                <a:solidFill>
                  <a:srgbClr val="100614"/>
                </a:solidFill>
                <a:latin typeface="Montserrat" panose="00000500000000000000" pitchFamily="2" charset="0"/>
              </a:rPr>
            </a:br>
            <a:r>
              <a:rPr lang="en-US" sz="5400" dirty="0">
                <a:solidFill>
                  <a:srgbClr val="100614"/>
                </a:solidFill>
                <a:latin typeface="Montserrat" panose="00000500000000000000" pitchFamily="2" charset="0"/>
              </a:rPr>
              <a:t>Version Control?</a:t>
            </a:r>
            <a:endParaRPr lang="en-US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42" y="2570987"/>
            <a:ext cx="6190488" cy="214604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Keeping track of changes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Collaborating with other developers </a:t>
            </a:r>
            <a:endParaRPr lang="en-US" dirty="0">
              <a:solidFill>
                <a:srgbClr val="100614"/>
              </a:solidFill>
              <a:latin typeface="Montserrat" panose="00000500000000000000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Undoing mistakes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S</a:t>
            </a: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eeing our progress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E</a:t>
            </a: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xperimenting Safely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Understanding Version Control</a:t>
            </a:r>
          </a:p>
        </p:txBody>
      </p:sp>
      <p:pic>
        <p:nvPicPr>
          <p:cNvPr id="6" name="Picture 5" descr="A colorful circles with black text&#10;&#10;Description automatically generated">
            <a:extLst>
              <a:ext uri="{FF2B5EF4-FFF2-40B4-BE49-F238E27FC236}">
                <a16:creationId xmlns:a16="http://schemas.microsoft.com/office/drawing/2014/main" id="{8E426C6A-3F35-2048-585E-F3878319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94" y="1433130"/>
            <a:ext cx="2675764" cy="26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742" y="742950"/>
            <a:ext cx="122415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Git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942" y="2058636"/>
            <a:ext cx="6190488" cy="43993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A </a:t>
            </a:r>
            <a:r>
              <a:rPr lang="en-US" sz="2000" b="1" dirty="0">
                <a:solidFill>
                  <a:srgbClr val="100614"/>
                </a:solidFill>
                <a:latin typeface="Montserrat" panose="00000500000000000000" pitchFamily="2" charset="0"/>
              </a:rPr>
              <a:t>version control </a:t>
            </a: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system that records changes to our files at any given time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Collaborate on projects and have local versions of the project on your computer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Store revisions of a project in just one directory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Go back to a different version of the project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Work on new features without messing up the main codebase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endParaRPr lang="en-US" sz="20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D68A4-76A4-D29F-B567-B7D87FD74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07" y="1156524"/>
            <a:ext cx="3329751" cy="3329751"/>
          </a:xfrm>
          <a:prstGeom prst="rect">
            <a:avLst/>
          </a:prstGeom>
        </p:spPr>
      </p:pic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8474" y="636587"/>
            <a:ext cx="3800476" cy="365125"/>
          </a:xfrm>
        </p:spPr>
        <p:txBody>
          <a:bodyPr/>
          <a:lstStyle/>
          <a:p>
            <a:r>
              <a:rPr lang="en-US" sz="1400" dirty="0"/>
              <a:t>What is Git</a:t>
            </a:r>
          </a:p>
        </p:txBody>
      </p:sp>
    </p:spTree>
    <p:extLst>
      <p:ext uri="{BB962C8B-B14F-4D97-AF65-F5344CB8AC3E}">
        <p14:creationId xmlns:p14="http://schemas.microsoft.com/office/powerpoint/2010/main" val="65713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742" y="742950"/>
            <a:ext cx="458838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Installing Git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942" y="2058636"/>
            <a:ext cx="6190488" cy="43993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Download </a:t>
            </a:r>
            <a:r>
              <a:rPr lang="en-US" b="1" dirty="0">
                <a:solidFill>
                  <a:srgbClr val="100614"/>
                </a:solidFill>
                <a:latin typeface="Montserrat" panose="00000500000000000000" pitchFamily="2" charset="0"/>
              </a:rPr>
              <a:t>Git</a:t>
            </a: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 - </a:t>
            </a:r>
            <a:r>
              <a:rPr lang="en-US" u="sng" dirty="0">
                <a:solidFill>
                  <a:srgbClr val="100614"/>
                </a:solidFill>
                <a:latin typeface="Montserrat" panose="00000500000000000000" pitchFamily="2" charset="0"/>
              </a:rPr>
              <a:t>https://git-scm.com/downloads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Download </a:t>
            </a:r>
            <a:r>
              <a:rPr lang="en-US" b="1" dirty="0" err="1">
                <a:solidFill>
                  <a:srgbClr val="100614"/>
                </a:solidFill>
                <a:latin typeface="Montserrat" panose="00000500000000000000" pitchFamily="2" charset="0"/>
              </a:rPr>
              <a:t>cmder</a:t>
            </a: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 - </a:t>
            </a:r>
            <a:r>
              <a:rPr lang="en-US" u="sng" dirty="0">
                <a:solidFill>
                  <a:srgbClr val="100614"/>
                </a:solidFill>
                <a:latin typeface="Montserrat" panose="00000500000000000000" pitchFamily="2" charset="0"/>
              </a:rPr>
              <a:t>https://cmder.app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Download </a:t>
            </a:r>
            <a:r>
              <a:rPr lang="en-US" b="1" dirty="0">
                <a:solidFill>
                  <a:srgbClr val="100614"/>
                </a:solidFill>
                <a:latin typeface="Montserrat" panose="00000500000000000000" pitchFamily="2" charset="0"/>
              </a:rPr>
              <a:t>VS Code </a:t>
            </a: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- </a:t>
            </a:r>
            <a:r>
              <a:rPr lang="en-US" u="sng" dirty="0">
                <a:solidFill>
                  <a:srgbClr val="100614"/>
                </a:solidFill>
                <a:latin typeface="Montserrat" panose="00000500000000000000" pitchFamily="2" charset="0"/>
              </a:rPr>
              <a:t>https://code.visualstudio.com</a:t>
            </a:r>
            <a:endParaRPr lang="en-US" sz="2000" u="sng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D68A4-76A4-D29F-B567-B7D87FD74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07" y="1156524"/>
            <a:ext cx="3329751" cy="3329751"/>
          </a:xfrm>
          <a:prstGeom prst="rect">
            <a:avLst/>
          </a:prstGeom>
        </p:spPr>
      </p:pic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07782" y="627062"/>
            <a:ext cx="3800476" cy="365125"/>
          </a:xfrm>
        </p:spPr>
        <p:txBody>
          <a:bodyPr/>
          <a:lstStyle/>
          <a:p>
            <a:r>
              <a:rPr lang="en-US" sz="1400" dirty="0"/>
              <a:t>Install and Setup Git</a:t>
            </a:r>
          </a:p>
        </p:txBody>
      </p:sp>
    </p:spTree>
    <p:extLst>
      <p:ext uri="{BB962C8B-B14F-4D97-AF65-F5344CB8AC3E}">
        <p14:creationId xmlns:p14="http://schemas.microsoft.com/office/powerpoint/2010/main" val="41858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91" y="982662"/>
            <a:ext cx="6112383" cy="117957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Repositories (Repo’s)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41" y="2430111"/>
            <a:ext cx="6190488" cy="22085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Container for a project you want to track with Git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Local or Remote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There can be multiple repo’s for different projects on your computer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B29A9-4FC9-5C87-5907-02834106B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4" y="1498807"/>
            <a:ext cx="2904838" cy="29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775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D909BD3F-B240-4348-8BE3-67FDD68BA7A7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67D12-FAB5-406C-9279-3EAA5A20A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{8BDF6BAD-B1CB-4DE0-90B3-E481196FA609}tf89338750_win32</Template>
  <TotalTime>450</TotalTime>
  <Words>502</Words>
  <Application>Microsoft Office PowerPoint</Application>
  <PresentationFormat>Widescreen</PresentationFormat>
  <Paragraphs>131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Montserrat</vt:lpstr>
      <vt:lpstr>Univers</vt:lpstr>
      <vt:lpstr>Wingdings</vt:lpstr>
      <vt:lpstr>Custom</vt:lpstr>
      <vt:lpstr>Unlocking Git A Beginner's Guide to Version Control</vt:lpstr>
      <vt:lpstr>PowerPoint Presentation</vt:lpstr>
      <vt:lpstr>What is Version Control?</vt:lpstr>
      <vt:lpstr>What is Version Control?</vt:lpstr>
      <vt:lpstr>What is Version Control?</vt:lpstr>
      <vt:lpstr>What is Version Control?</vt:lpstr>
      <vt:lpstr>Git</vt:lpstr>
      <vt:lpstr>Installing Git</vt:lpstr>
      <vt:lpstr>Repositories (Repo’s)</vt:lpstr>
      <vt:lpstr>Repositories (Repo’s)</vt:lpstr>
      <vt:lpstr>Repositories (Repo’s)</vt:lpstr>
      <vt:lpstr>Commits</vt:lpstr>
      <vt:lpstr>Commits</vt:lpstr>
      <vt:lpstr>Commits</vt:lpstr>
      <vt:lpstr>Branches</vt:lpstr>
      <vt:lpstr>Branches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Git and GitHub:  A Beginner's Guide to Version Control</dc:title>
  <dc:creator>Ysa Cabrales</dc:creator>
  <cp:lastModifiedBy>Ysa Cabrales</cp:lastModifiedBy>
  <cp:revision>18</cp:revision>
  <dcterms:created xsi:type="dcterms:W3CDTF">2023-08-31T07:50:51Z</dcterms:created>
  <dcterms:modified xsi:type="dcterms:W3CDTF">2023-08-31T15:40:08Z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2023-08-31T08:09:40Z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89fd3020-5382-47b5-a69a-4208e5707082</vt:lpwstr>
  </property>
  <property fmtid="{D5CDD505-2E9C-101B-9397-08002B2CF9AE}" pid="8" name="MSIP_Label_defa4170-0d19-0005-0004-bc88714345d2_ActionId">
    <vt:lpwstr>66177adb-e1c8-4b48-925c-9797e88e8da8</vt:lpwstr>
  </property>
  <property fmtid="{D5CDD505-2E9C-101B-9397-08002B2CF9AE}" pid="9" name="MSIP_Label_defa4170-0d19-0005-0004-bc88714345d2_ContentBits">
    <vt:lpwstr>0</vt:lpwstr>
  </property>
</Properties>
</file>