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829" r:id="rId3"/>
    <p:sldId id="541" r:id="rId4"/>
    <p:sldId id="1083" r:id="rId5"/>
    <p:sldId id="353" r:id="rId6"/>
    <p:sldId id="830" r:id="rId7"/>
    <p:sldId id="828" r:id="rId8"/>
    <p:sldId id="1138" r:id="rId9"/>
    <p:sldId id="625" r:id="rId10"/>
    <p:sldId id="1139" r:id="rId11"/>
    <p:sldId id="1137" r:id="rId12"/>
    <p:sldId id="1127" r:id="rId13"/>
    <p:sldId id="1133" r:id="rId14"/>
    <p:sldId id="1145" r:id="rId15"/>
    <p:sldId id="1140" r:id="rId16"/>
    <p:sldId id="1142" r:id="rId17"/>
    <p:sldId id="1143" r:id="rId18"/>
    <p:sldId id="1141" r:id="rId19"/>
    <p:sldId id="1129" r:id="rId20"/>
    <p:sldId id="1130" r:id="rId21"/>
    <p:sldId id="1135" r:id="rId22"/>
    <p:sldId id="1144" r:id="rId23"/>
    <p:sldId id="1131" r:id="rId24"/>
    <p:sldId id="1132" r:id="rId25"/>
    <p:sldId id="1125" r:id="rId26"/>
    <p:sldId id="1126" r:id="rId27"/>
    <p:sldId id="827" r:id="rId28"/>
    <p:sldId id="544" r:id="rId29"/>
    <p:sldId id="831" r:id="rId30"/>
    <p:sldId id="1146" r:id="rId31"/>
    <p:sldId id="832" r:id="rId32"/>
    <p:sldId id="1149" r:id="rId33"/>
    <p:sldId id="545" r:id="rId34"/>
    <p:sldId id="1147" r:id="rId35"/>
    <p:sldId id="1084" r:id="rId36"/>
    <p:sldId id="404" r:id="rId37"/>
    <p:sldId id="1148" r:id="rId38"/>
    <p:sldId id="1150" r:id="rId39"/>
    <p:sldId id="323" r:id="rId40"/>
    <p:sldId id="1163" r:id="rId41"/>
    <p:sldId id="1164" r:id="rId42"/>
    <p:sldId id="1171" r:id="rId43"/>
    <p:sldId id="1165" r:id="rId44"/>
    <p:sldId id="1166" r:id="rId45"/>
    <p:sldId id="1167" r:id="rId46"/>
    <p:sldId id="1168" r:id="rId47"/>
    <p:sldId id="1169" r:id="rId48"/>
    <p:sldId id="1170" r:id="rId49"/>
    <p:sldId id="952" r:id="rId50"/>
    <p:sldId id="1151" r:id="rId51"/>
    <p:sldId id="1152" r:id="rId52"/>
    <p:sldId id="1153" r:id="rId53"/>
    <p:sldId id="963" r:id="rId54"/>
    <p:sldId id="1154" r:id="rId55"/>
    <p:sldId id="1123" r:id="rId56"/>
    <p:sldId id="999" r:id="rId57"/>
    <p:sldId id="1000" r:id="rId58"/>
    <p:sldId id="982" r:id="rId59"/>
    <p:sldId id="981" r:id="rId60"/>
    <p:sldId id="980" r:id="rId61"/>
    <p:sldId id="1004" r:id="rId62"/>
    <p:sldId id="983" r:id="rId63"/>
    <p:sldId id="984" r:id="rId64"/>
    <p:sldId id="979" r:id="rId65"/>
    <p:sldId id="1124" r:id="rId66"/>
    <p:sldId id="1002" r:id="rId67"/>
    <p:sldId id="985" r:id="rId68"/>
    <p:sldId id="1003" r:id="rId69"/>
    <p:sldId id="986" r:id="rId70"/>
    <p:sldId id="987" r:id="rId71"/>
    <p:sldId id="989" r:id="rId72"/>
    <p:sldId id="1155" r:id="rId73"/>
    <p:sldId id="988" r:id="rId74"/>
    <p:sldId id="990" r:id="rId75"/>
    <p:sldId id="991" r:id="rId76"/>
    <p:sldId id="1006" r:id="rId77"/>
    <p:sldId id="1005" r:id="rId78"/>
    <p:sldId id="1007" r:id="rId79"/>
    <p:sldId id="1008" r:id="rId80"/>
    <p:sldId id="1009" r:id="rId81"/>
    <p:sldId id="1010" r:id="rId82"/>
    <p:sldId id="1011" r:id="rId83"/>
    <p:sldId id="1012" r:id="rId84"/>
    <p:sldId id="967" r:id="rId85"/>
    <p:sldId id="962" r:id="rId86"/>
    <p:sldId id="1156" r:id="rId87"/>
    <p:sldId id="1157" r:id="rId88"/>
    <p:sldId id="1092" r:id="rId89"/>
    <p:sldId id="1122" r:id="rId90"/>
    <p:sldId id="1088" r:id="rId91"/>
    <p:sldId id="1093" r:id="rId92"/>
    <p:sldId id="1100" r:id="rId93"/>
    <p:sldId id="1094" r:id="rId94"/>
    <p:sldId id="1095" r:id="rId95"/>
    <p:sldId id="1108" r:id="rId96"/>
    <p:sldId id="1101" r:id="rId97"/>
    <p:sldId id="1102" r:id="rId98"/>
    <p:sldId id="1103" r:id="rId99"/>
    <p:sldId id="1104" r:id="rId100"/>
    <p:sldId id="1107" r:id="rId101"/>
    <p:sldId id="1105" r:id="rId102"/>
    <p:sldId id="1106" r:id="rId103"/>
    <p:sldId id="1109" r:id="rId104"/>
    <p:sldId id="1110" r:id="rId105"/>
    <p:sldId id="1111" r:id="rId106"/>
    <p:sldId id="1112" r:id="rId107"/>
    <p:sldId id="1113" r:id="rId108"/>
    <p:sldId id="1114" r:id="rId109"/>
    <p:sldId id="1115" r:id="rId110"/>
    <p:sldId id="1116" r:id="rId111"/>
    <p:sldId id="1117" r:id="rId112"/>
    <p:sldId id="1118" r:id="rId113"/>
    <p:sldId id="1119" r:id="rId114"/>
    <p:sldId id="1120" r:id="rId115"/>
    <p:sldId id="1121" r:id="rId116"/>
    <p:sldId id="1096" r:id="rId117"/>
    <p:sldId id="1160" r:id="rId118"/>
    <p:sldId id="1162" r:id="rId119"/>
    <p:sldId id="1036" r:id="rId120"/>
    <p:sldId id="491" r:id="rId121"/>
    <p:sldId id="1158" r:id="rId122"/>
    <p:sldId id="1159" r:id="rId123"/>
    <p:sldId id="1038" r:id="rId124"/>
    <p:sldId id="1043" r:id="rId125"/>
    <p:sldId id="1042" r:id="rId126"/>
    <p:sldId id="1041" r:id="rId127"/>
    <p:sldId id="1047" r:id="rId128"/>
    <p:sldId id="1046" r:id="rId129"/>
    <p:sldId id="1045" r:id="rId130"/>
    <p:sldId id="1044" r:id="rId131"/>
    <p:sldId id="1048" r:id="rId132"/>
    <p:sldId id="1039" r:id="rId133"/>
    <p:sldId id="1050" r:id="rId134"/>
    <p:sldId id="1052" r:id="rId135"/>
    <p:sldId id="1053" r:id="rId136"/>
    <p:sldId id="1054" r:id="rId137"/>
    <p:sldId id="1055" r:id="rId138"/>
    <p:sldId id="1056" r:id="rId139"/>
    <p:sldId id="1057" r:id="rId140"/>
    <p:sldId id="1058" r:id="rId141"/>
    <p:sldId id="1059" r:id="rId142"/>
    <p:sldId id="1060" r:id="rId143"/>
    <p:sldId id="1049" r:id="rId144"/>
    <p:sldId id="1061" r:id="rId145"/>
    <p:sldId id="1063" r:id="rId146"/>
    <p:sldId id="1065" r:id="rId147"/>
    <p:sldId id="1067" r:id="rId148"/>
    <p:sldId id="1066" r:id="rId149"/>
    <p:sldId id="1068" r:id="rId150"/>
    <p:sldId id="1069" r:id="rId151"/>
    <p:sldId id="1070" r:id="rId152"/>
    <p:sldId id="1071" r:id="rId153"/>
    <p:sldId id="1072" r:id="rId154"/>
    <p:sldId id="1073" r:id="rId155"/>
    <p:sldId id="1074" r:id="rId156"/>
    <p:sldId id="1075" r:id="rId157"/>
    <p:sldId id="1076" r:id="rId158"/>
    <p:sldId id="1077" r:id="rId159"/>
    <p:sldId id="1078" r:id="rId160"/>
    <p:sldId id="1079" r:id="rId161"/>
    <p:sldId id="1080" r:id="rId162"/>
    <p:sldId id="1081" r:id="rId1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FF"/>
    <a:srgbClr val="0080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85" d="100"/>
          <a:sy n="85" d="100"/>
        </p:scale>
        <p:origin x="99" y="64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189001"/>
            <a:ext cx="8640000" cy="341999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6292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8064056" cy="4176030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551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2000" y="548639"/>
            <a:ext cx="9000000" cy="576072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T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T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ReverseVecIterator( </a:t>
            </a:r>
            <a:r>
              <a:rPr lang="es-E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&amp;iteratorToCopy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T&amp; operator*()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operator++()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operator--()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ReverseVecIterator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operator+(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ReverseVecIterator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operator-(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T *ptr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088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176029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ReverseListIteratorint( 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761664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176029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7908225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5811766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流程圖: 程序 70"/>
          <p:cNvSpPr/>
          <p:nvPr/>
        </p:nvSpPr>
        <p:spPr>
          <a:xfrm>
            <a:off x="442799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442799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3851994" y="5157012"/>
            <a:ext cx="864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4218944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20221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9"/>
            <a:ext cx="6912049" cy="403202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ptr-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&gt;next;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ptr = ptr-&gt;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矩形 70"/>
          <p:cNvSpPr/>
          <p:nvPr/>
        </p:nvSpPr>
        <p:spPr>
          <a:xfrm>
            <a:off x="5292005" y="1988990"/>
            <a:ext cx="2880020" cy="11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operator*()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34011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9"/>
            <a:ext cx="6912049" cy="403202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ptr-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&gt;next;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ptr = ptr-&gt;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矩形 70"/>
          <p:cNvSpPr/>
          <p:nvPr/>
        </p:nvSpPr>
        <p:spPr>
          <a:xfrm>
            <a:off x="5292005" y="1988990"/>
            <a:ext cx="2880020" cy="11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5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operator*()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50149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9"/>
            <a:ext cx="6912049" cy="403202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ptr-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&gt;next;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ptr = ptr-&gt;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1547979" y="5157012"/>
            <a:ext cx="576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6" idx="0"/>
          </p:cNvCxnSpPr>
          <p:nvPr/>
        </p:nvCxnSpPr>
        <p:spPr bwMode="auto">
          <a:xfrm>
            <a:off x="6012011" y="5013011"/>
            <a:ext cx="864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矩形 70"/>
          <p:cNvSpPr/>
          <p:nvPr/>
        </p:nvSpPr>
        <p:spPr>
          <a:xfrm>
            <a:off x="5292005" y="1988990"/>
            <a:ext cx="2880020" cy="11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5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operator*()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66648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8" idx="0"/>
          </p:cNvCxnSpPr>
          <p:nvPr/>
        </p:nvCxnSpPr>
        <p:spPr bwMode="auto">
          <a:xfrm flipH="1">
            <a:off x="1547978" y="5157012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6" idx="0"/>
          </p:cNvCxnSpPr>
          <p:nvPr/>
        </p:nvCxnSpPr>
        <p:spPr bwMode="auto">
          <a:xfrm>
            <a:off x="6012011" y="5013011"/>
            <a:ext cx="864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3651714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8" idx="0"/>
          </p:cNvCxnSpPr>
          <p:nvPr/>
        </p:nvCxnSpPr>
        <p:spPr bwMode="auto">
          <a:xfrm flipH="1">
            <a:off x="1547978" y="5157012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6" idx="0"/>
          </p:cNvCxnSpPr>
          <p:nvPr/>
        </p:nvCxnSpPr>
        <p:spPr bwMode="auto">
          <a:xfrm>
            <a:off x="6012011" y="5013011"/>
            <a:ext cx="864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流程圖: 程序 70"/>
          <p:cNvSpPr/>
          <p:nvPr/>
        </p:nvSpPr>
        <p:spPr>
          <a:xfrm>
            <a:off x="442799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442799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3851994" y="5157012"/>
            <a:ext cx="864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6986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8639"/>
            <a:ext cx="8820000" cy="3780361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ReverseVecIteratorint( </a:t>
            </a:r>
            <a:r>
              <a:rPr lang="es-E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&amp;iteratorToCopy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operator++()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operator--()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*ptr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603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8" idx="0"/>
          </p:cNvCxnSpPr>
          <p:nvPr/>
        </p:nvCxnSpPr>
        <p:spPr bwMode="auto">
          <a:xfrm flipH="1">
            <a:off x="1547978" y="5157012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6" idx="0"/>
          </p:cNvCxnSpPr>
          <p:nvPr/>
        </p:nvCxnSpPr>
        <p:spPr bwMode="auto">
          <a:xfrm>
            <a:off x="6012011" y="5013011"/>
            <a:ext cx="864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2180341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9"/>
            <a:ext cx="6912049" cy="403202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ptr-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&gt;next;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ptr = ptr-&gt;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1547979" y="5157012"/>
            <a:ext cx="576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6" idx="0"/>
          </p:cNvCxnSpPr>
          <p:nvPr/>
        </p:nvCxnSpPr>
        <p:spPr bwMode="auto">
          <a:xfrm>
            <a:off x="6012011" y="5013011"/>
            <a:ext cx="864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矩形 70"/>
          <p:cNvSpPr/>
          <p:nvPr/>
        </p:nvSpPr>
        <p:spPr>
          <a:xfrm>
            <a:off x="5292005" y="1988990"/>
            <a:ext cx="2880020" cy="11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5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operator*()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71136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9"/>
            <a:ext cx="6912049" cy="403202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ptr-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&gt;next;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ptr = ptr-&gt;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1547979" y="5157012"/>
            <a:ext cx="576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6" idx="0"/>
          </p:cNvCxnSpPr>
          <p:nvPr/>
        </p:nvCxnSpPr>
        <p:spPr bwMode="auto">
          <a:xfrm>
            <a:off x="6012011" y="5013011"/>
            <a:ext cx="864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矩形 70"/>
          <p:cNvSpPr/>
          <p:nvPr/>
        </p:nvSpPr>
        <p:spPr>
          <a:xfrm>
            <a:off x="5292005" y="1988990"/>
            <a:ext cx="2880020" cy="11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5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operator*()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7892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9"/>
            <a:ext cx="6912049" cy="403202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ptr-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&gt;next;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ptr = ptr-&gt;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16" idx="0"/>
          </p:cNvCxnSpPr>
          <p:nvPr/>
        </p:nvCxnSpPr>
        <p:spPr bwMode="auto">
          <a:xfrm>
            <a:off x="2123983" y="5157012"/>
            <a:ext cx="172801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47" idx="0"/>
          </p:cNvCxnSpPr>
          <p:nvPr/>
        </p:nvCxnSpPr>
        <p:spPr bwMode="auto">
          <a:xfrm>
            <a:off x="6012011" y="5013011"/>
            <a:ext cx="2016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矩形 70"/>
          <p:cNvSpPr/>
          <p:nvPr/>
        </p:nvSpPr>
        <p:spPr>
          <a:xfrm>
            <a:off x="5292005" y="1988990"/>
            <a:ext cx="2880020" cy="11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5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operator*()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89812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16" idx="0"/>
          </p:cNvCxnSpPr>
          <p:nvPr/>
        </p:nvCxnSpPr>
        <p:spPr bwMode="auto">
          <a:xfrm>
            <a:off x="2123984" y="5157012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47" idx="0"/>
          </p:cNvCxnSpPr>
          <p:nvPr/>
        </p:nvCxnSpPr>
        <p:spPr bwMode="auto">
          <a:xfrm>
            <a:off x="6012011" y="5013011"/>
            <a:ext cx="2016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0783414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3200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sz="11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sz="8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ptr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800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16" idx="0"/>
          </p:cNvCxnSpPr>
          <p:nvPr/>
        </p:nvCxnSpPr>
        <p:spPr bwMode="auto">
          <a:xfrm>
            <a:off x="2123984" y="5157012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47" idx="0"/>
          </p:cNvCxnSpPr>
          <p:nvPr/>
        </p:nvCxnSpPr>
        <p:spPr bwMode="auto">
          <a:xfrm>
            <a:off x="6012011" y="5013011"/>
            <a:ext cx="2016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1" name="流程圖: 程序 70"/>
          <p:cNvSpPr/>
          <p:nvPr/>
        </p:nvSpPr>
        <p:spPr>
          <a:xfrm>
            <a:off x="442799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442799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3851994" y="5157012"/>
            <a:ext cx="864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568782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2631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1"/>
            <a:ext cx="792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&amp; 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= 0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operator+(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operator-(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operator*(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operator/(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operator%(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&amp;operator</a:t>
            </a:r>
            <a:r>
              <a:rPr lang="en-US" altLang="zh-TW" dirty="0" smtClean="0">
                <a:ea typeface="細明體" panose="02020509000000000000" pitchFamily="49" charset="-120"/>
              </a:rPr>
              <a:t>++();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operator++(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&amp;operator-</a:t>
            </a:r>
            <a:r>
              <a:rPr lang="en-US" altLang="zh-TW" dirty="0" smtClean="0">
                <a:ea typeface="細明體" panose="02020509000000000000" pitchFamily="49" charset="-120"/>
              </a:rPr>
              <a:t>-();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operator--(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convert( T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652000" y="5049000"/>
            <a:ext cx="3240000" cy="162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 integer;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helpDecrement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900243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2000" y="369000"/>
            <a:ext cx="9000000" cy="576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operator&lt;&lt;(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= 0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&amp;operator=(</a:t>
            </a:r>
            <a:r>
              <a:rPr lang="en-US" altLang="zh-TW" sz="8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</a:t>
            </a:r>
            <a:r>
              <a:rPr lang="en-US" altLang="zh-TW" sz="8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operator+(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operator-(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operator*(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operator/(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operator%(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</a:t>
            </a:r>
            <a:r>
              <a:rPr lang="en-US" altLang="zh-TW" dirty="0" smtClean="0">
                <a:ea typeface="細明體" panose="02020509000000000000" pitchFamily="49" charset="-120"/>
              </a:rPr>
              <a:t>++();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operator++(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&amp;operator-</a:t>
            </a:r>
            <a:r>
              <a:rPr lang="en-US" altLang="zh-TW" dirty="0" smtClean="0">
                <a:ea typeface="細明體" panose="02020509000000000000" pitchFamily="49" charset="-120"/>
              </a:rPr>
              <a:t>-();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operator--(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652000" y="5049000"/>
            <a:ext cx="3240000" cy="162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 err="1" smtClean="0"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integer;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helpDecrement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899801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999"/>
            <a:ext cx="8280000" cy="594039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err="1"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HugeIntegervectorint</a:t>
            </a:r>
            <a:r>
              <a:rPr lang="en-US" altLang="zh-TW" dirty="0">
                <a:ea typeface="細明體" panose="02020509000000000000" pitchFamily="49" charset="-120"/>
              </a:rPr>
              <a:t> &amp;n1,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 err="1">
                <a:ea typeface="細明體" panose="02020509000000000000" pitchFamily="49" charset="-120"/>
              </a:rPr>
              <a:t>HugeIntegervectorint</a:t>
            </a:r>
            <a:r>
              <a:rPr lang="en-US" altLang="zh-TW" dirty="0">
                <a:ea typeface="細明體" panose="02020509000000000000" pitchFamily="49" charset="-120"/>
              </a:rPr>
              <a:t> &amp;n2 )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+ 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n1.operator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+( n2 )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n1 &lt; n2 )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'-' &lt;&lt; n2 - n1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n1 - n2 &lt;&lt; endl;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* n2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n2.isZero()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ea typeface="細明體" panose="02020509000000000000" pitchFamily="49" charset="-120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/ n2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n2.isZero()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ea typeface="細明體" panose="02020509000000000000" pitchFamily="49" charset="-120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n1 % n2 &lt;&lt; endl;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3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7" y="548631"/>
            <a:ext cx="8821127" cy="576073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vector&amp; 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unsigned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472000" y="4689000"/>
            <a:ext cx="3240000" cy="1440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*myFirst = </a:t>
            </a:r>
            <a:r>
              <a:rPr lang="en-US" altLang="zh-TW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*myLast = </a:t>
            </a:r>
            <a:r>
              <a:rPr lang="en-US" altLang="zh-TW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*myEnd = </a:t>
            </a:r>
            <a:r>
              <a:rPr lang="en-US" altLang="zh-TW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6891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8"/>
          </a:xfrm>
        </p:spPr>
        <p:txBody>
          <a:bodyPr lIns="90000" rIns="90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&gt;::operator+(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&gt;= op2Size ) ?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op2Size;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::iterator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::iterator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T::iterator it2 = op2.integer.begin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T::iterator it4 = it3;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++it4; it4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++it3, ++it4 )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*it4 )++;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4432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8"/>
          </a:xfrm>
        </p:spPr>
        <p:txBody>
          <a:bodyPr lIns="90000" rIns="90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::operator+(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&gt;= op2Size ) ?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op2Size;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::iterator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it2 = op2.integer.begin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it4 = it3;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++it4; it4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++it3, ++it4 )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*it4 )++;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143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8"/>
          </a:xfrm>
        </p:spPr>
        <p:txBody>
          <a:bodyPr lIns="90000" rIns="90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::operator+(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HugeIntegerlistint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&gt;= op2Size ) ?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op2Size;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op2.integer.begin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 = it3;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++it4; it4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++it3, ++it4 )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*it4 )++;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8434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118376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5" name="流程圖: 程序 94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6" name="流程圖: 程序 95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0909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5" name="流程圖: 程序 94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6" name="流程圖: 程序 95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5472115" y="1808793"/>
            <a:ext cx="108013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460963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940414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5" name="流程圖: 程序 94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6" name="流程圖: 程序 95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5472115" y="1808793"/>
            <a:ext cx="108013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7532708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3983488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0" name="流程圖: 程序 99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8519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0" name="流程圖: 程序 99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03" name="直線單箭頭接點 102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6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7" y="369000"/>
            <a:ext cx="8640553" cy="61199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unsigned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37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0" name="流程圖: 程序 99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03" name="直線單箭頭接點 102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704444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ListIteratorint( ListNodeint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fr-FR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myHead</a:t>
            </a:r>
            <a:r>
              <a:rPr lang="en-US" altLang="zh-TW" dirty="0" smtClean="0"/>
              <a:t>-</a:t>
            </a:r>
            <a:r>
              <a:rPr lang="en-US" altLang="zh-TW" dirty="0"/>
              <a:t>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59276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6624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&gt;::end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ListIteratorint( </a:t>
            </a:r>
            <a:r>
              <a:rPr lang="fr-FR" altLang="zh-TW" dirty="0" smtClean="0"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ea typeface="細明體" panose="02020509000000000000" pitchFamily="49" charset="-120"/>
              </a:rPr>
              <a:t>*p = 0 )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630821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&gt;::end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ListIteratorint( </a:t>
            </a:r>
            <a:r>
              <a:rPr lang="fr-FR" altLang="zh-TW" dirty="0" smtClean="0"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ea typeface="細明體" panose="02020509000000000000" pitchFamily="49" charset="-120"/>
              </a:rPr>
              <a:t>*p = 0 )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2352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&gt;::end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ListIteratorint( </a:t>
            </a:r>
            <a:r>
              <a:rPr lang="fr-FR" altLang="zh-TW" dirty="0" smtClean="0"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ea typeface="細明體" panose="02020509000000000000" pitchFamily="49" charset="-120"/>
              </a:rPr>
              <a:t>*p = 0 )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146337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831180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endCxn id="14" idx="0"/>
          </p:cNvCxnSpPr>
          <p:nvPr/>
        </p:nvCxnSpPr>
        <p:spPr>
          <a:xfrm>
            <a:off x="6372230" y="1808793"/>
            <a:ext cx="17999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848541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5652138" y="1808793"/>
            <a:ext cx="720092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5652138" y="5049207"/>
            <a:ext cx="720092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910082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5652138" y="1808793"/>
            <a:ext cx="720092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5652138" y="5049207"/>
            <a:ext cx="720092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7602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7" y="369000"/>
            <a:ext cx="8640553" cy="61199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latin typeface="+mn-lt"/>
                <a:ea typeface="細明體" panose="02020509000000000000" pitchFamily="49" charset="-120"/>
              </a:rPr>
              <a:t>vectorint</a:t>
            </a:r>
            <a:r>
              <a:rPr lang="en-US" altLang="zh-TW" sz="1500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unsigned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3690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4211954" y="5049207"/>
            <a:ext cx="216027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2" name="直線單箭頭接點 41"/>
          <p:cNvCxnSpPr/>
          <p:nvPr/>
        </p:nvCxnSpPr>
        <p:spPr>
          <a:xfrm flipH="1">
            <a:off x="4211954" y="1808793"/>
            <a:ext cx="216027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586020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4211954" y="5049207"/>
            <a:ext cx="216027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2" name="直線單箭頭接點 41"/>
          <p:cNvCxnSpPr/>
          <p:nvPr/>
        </p:nvCxnSpPr>
        <p:spPr>
          <a:xfrm flipH="1">
            <a:off x="4211954" y="1808793"/>
            <a:ext cx="216027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2509138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684055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pPr lvl="0"/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352484" y="2888933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45236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81241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17245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553" y="2708909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2771770" y="3429000"/>
            <a:ext cx="5580712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2771769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3311838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3311838" y="3248977"/>
            <a:ext cx="55807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532507" y="270890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012183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37222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73227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571999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93204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529209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9" name="文字方塊 49"/>
          <p:cNvSpPr txBox="1">
            <a:spLocks noChangeArrowheads="1"/>
          </p:cNvSpPr>
          <p:nvPr/>
        </p:nvSpPr>
        <p:spPr bwMode="auto">
          <a:xfrm>
            <a:off x="3131815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50"/>
          <p:cNvSpPr txBox="1">
            <a:spLocks noChangeArrowheads="1"/>
          </p:cNvSpPr>
          <p:nvPr/>
        </p:nvSpPr>
        <p:spPr bwMode="auto">
          <a:xfrm>
            <a:off x="3491861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3851907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4211954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5652138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7092322" y="2708908"/>
            <a:ext cx="540068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V="1">
            <a:off x="4031931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 flipV="1">
            <a:off x="5472115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 flipV="1">
            <a:off x="6912299" y="2888931"/>
            <a:ext cx="540068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 flipV="1">
            <a:off x="2771769" y="288893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7" y="368609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n9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[0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184" y="728655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2771770" y="5049207"/>
            <a:ext cx="360046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5112069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5112070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2093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95" name="直線單箭頭接點 94"/>
          <p:cNvCxnSpPr>
            <a:endCxn id="5" idx="0"/>
          </p:cNvCxnSpPr>
          <p:nvPr/>
        </p:nvCxnSpPr>
        <p:spPr>
          <a:xfrm>
            <a:off x="5472115" y="1808793"/>
            <a:ext cx="252029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2" name="直線單箭頭接點 41"/>
          <p:cNvCxnSpPr/>
          <p:nvPr/>
        </p:nvCxnSpPr>
        <p:spPr>
          <a:xfrm>
            <a:off x="6372230" y="1808793"/>
            <a:ext cx="108013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022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9709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5940759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52253" y="368609"/>
            <a:ext cx="234030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n10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[0].integer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92" y="162877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2" name="直線單箭頭接點 41"/>
          <p:cNvCxnSpPr>
            <a:endCxn id="107" idx="0"/>
          </p:cNvCxnSpPr>
          <p:nvPr/>
        </p:nvCxnSpPr>
        <p:spPr>
          <a:xfrm>
            <a:off x="6372230" y="1808793"/>
            <a:ext cx="18000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8352483" y="2888932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892552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4211954" y="3429000"/>
            <a:ext cx="414053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4211956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>
            <a:off x="4752023" y="2708908"/>
            <a:ext cx="0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4752023" y="3248977"/>
            <a:ext cx="4140529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532506" y="2708908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452368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812414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460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6" name="文字方塊 49"/>
          <p:cNvSpPr txBox="1">
            <a:spLocks noChangeArrowheads="1"/>
          </p:cNvSpPr>
          <p:nvPr/>
        </p:nvSpPr>
        <p:spPr bwMode="auto">
          <a:xfrm>
            <a:off x="6012184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7" name="文字方塊 50"/>
          <p:cNvSpPr txBox="1">
            <a:spLocks noChangeArrowheads="1"/>
          </p:cNvSpPr>
          <p:nvPr/>
        </p:nvSpPr>
        <p:spPr bwMode="auto">
          <a:xfrm>
            <a:off x="6372230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8" name="文字方塊 50"/>
          <p:cNvSpPr txBox="1">
            <a:spLocks noChangeArrowheads="1"/>
          </p:cNvSpPr>
          <p:nvPr/>
        </p:nvSpPr>
        <p:spPr bwMode="auto">
          <a:xfrm>
            <a:off x="6732276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9" name="文字方塊 49"/>
          <p:cNvSpPr txBox="1">
            <a:spLocks noChangeArrowheads="1"/>
          </p:cNvSpPr>
          <p:nvPr/>
        </p:nvSpPr>
        <p:spPr bwMode="auto">
          <a:xfrm>
            <a:off x="4572000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0" name="文字方塊 50"/>
          <p:cNvSpPr txBox="1">
            <a:spLocks noChangeArrowheads="1"/>
          </p:cNvSpPr>
          <p:nvPr/>
        </p:nvSpPr>
        <p:spPr bwMode="auto">
          <a:xfrm>
            <a:off x="4932046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5292092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2" name="直線單箭頭接點 55"/>
          <p:cNvCxnSpPr>
            <a:cxnSpLocks noChangeShapeType="1"/>
          </p:cNvCxnSpPr>
          <p:nvPr/>
        </p:nvCxnSpPr>
        <p:spPr bwMode="auto">
          <a:xfrm flipH="1" flipV="1">
            <a:off x="5652138" y="2708908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 flipV="1">
            <a:off x="7092322" y="2708908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>
            <a:off x="5472115" y="2888931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5" name="直線單箭頭接點 114"/>
          <p:cNvCxnSpPr>
            <a:cxnSpLocks noChangeShapeType="1"/>
          </p:cNvCxnSpPr>
          <p:nvPr/>
        </p:nvCxnSpPr>
        <p:spPr bwMode="auto">
          <a:xfrm>
            <a:off x="6912299" y="2888931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4211954" y="2888931"/>
            <a:ext cx="0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504531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5940759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912299" y="908678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812414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437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6" y="144874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912300" y="1088701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52253" y="368609"/>
            <a:ext cx="2340300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n10</a:t>
            </a:r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[0].integer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992414" y="1628770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流程圖: 程序 37"/>
          <p:cNvSpPr/>
          <p:nvPr/>
        </p:nvSpPr>
        <p:spPr>
          <a:xfrm>
            <a:off x="6012184" y="1268724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5" y="126872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2208" y="162877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92" y="162877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2" name="直線單箭頭接點 41"/>
          <p:cNvCxnSpPr>
            <a:endCxn id="107" idx="0"/>
          </p:cNvCxnSpPr>
          <p:nvPr/>
        </p:nvCxnSpPr>
        <p:spPr>
          <a:xfrm>
            <a:off x="6372230" y="1808793"/>
            <a:ext cx="18000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8352483" y="2888932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892552" y="2708908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4211954" y="3429000"/>
            <a:ext cx="414053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4211956" y="2888931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>
            <a:off x="4752023" y="2708908"/>
            <a:ext cx="0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4752023" y="3248977"/>
            <a:ext cx="4140529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532506" y="2708908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452368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812414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460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6" name="文字方塊 49"/>
          <p:cNvSpPr txBox="1">
            <a:spLocks noChangeArrowheads="1"/>
          </p:cNvSpPr>
          <p:nvPr/>
        </p:nvSpPr>
        <p:spPr bwMode="auto">
          <a:xfrm>
            <a:off x="6012184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7" name="文字方塊 50"/>
          <p:cNvSpPr txBox="1">
            <a:spLocks noChangeArrowheads="1"/>
          </p:cNvSpPr>
          <p:nvPr/>
        </p:nvSpPr>
        <p:spPr bwMode="auto">
          <a:xfrm>
            <a:off x="6372230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8" name="文字方塊 50"/>
          <p:cNvSpPr txBox="1">
            <a:spLocks noChangeArrowheads="1"/>
          </p:cNvSpPr>
          <p:nvPr/>
        </p:nvSpPr>
        <p:spPr bwMode="auto">
          <a:xfrm>
            <a:off x="6732276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9" name="文字方塊 49"/>
          <p:cNvSpPr txBox="1">
            <a:spLocks noChangeArrowheads="1"/>
          </p:cNvSpPr>
          <p:nvPr/>
        </p:nvSpPr>
        <p:spPr bwMode="auto">
          <a:xfrm>
            <a:off x="4572000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0" name="文字方塊 50"/>
          <p:cNvSpPr txBox="1">
            <a:spLocks noChangeArrowheads="1"/>
          </p:cNvSpPr>
          <p:nvPr/>
        </p:nvSpPr>
        <p:spPr bwMode="auto">
          <a:xfrm>
            <a:off x="4932046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5292092" y="2528885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2" name="直線單箭頭接點 55"/>
          <p:cNvCxnSpPr>
            <a:cxnSpLocks noChangeShapeType="1"/>
          </p:cNvCxnSpPr>
          <p:nvPr/>
        </p:nvCxnSpPr>
        <p:spPr bwMode="auto">
          <a:xfrm flipH="1" flipV="1">
            <a:off x="5652138" y="2708908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 flipV="1">
            <a:off x="7092322" y="2708908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>
            <a:off x="5472115" y="2888931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5" name="直線單箭頭接點 114"/>
          <p:cNvCxnSpPr>
            <a:cxnSpLocks noChangeShapeType="1"/>
          </p:cNvCxnSpPr>
          <p:nvPr/>
        </p:nvCxnSpPr>
        <p:spPr bwMode="auto">
          <a:xfrm>
            <a:off x="6912299" y="2888931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4211954" y="2888931"/>
            <a:ext cx="0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21595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921012" cy="5220667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=(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</a:rPr>
              <a:t>myHead</a:t>
            </a:r>
            <a:r>
              <a:rPr lang="en-US" altLang="zh-TW" dirty="0" smtClean="0">
                <a:solidFill>
                  <a:prstClr val="black"/>
                </a:solidFill>
              </a:rPr>
              <a:t>-&gt;next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60" idx="0"/>
          </p:cNvCxnSpPr>
          <p:nvPr/>
        </p:nvCxnSpPr>
        <p:spPr>
          <a:xfrm flipH="1">
            <a:off x="3671860" y="5049207"/>
            <a:ext cx="2700370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4211954" y="1448747"/>
            <a:ext cx="4680598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*p = </a:t>
            </a:r>
            <a:r>
              <a:rPr lang="en-US" altLang="zh-TW" sz="1600" dirty="0">
                <a:solidFill>
                  <a:srgbClr val="00B0F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: </a:t>
            </a:r>
            <a:r>
              <a:rPr lang="en-US" altLang="zh-TW" sz="1600" dirty="0" err="1"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7324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921012" cy="5220667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=(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</a:rPr>
              <a:t>myHead</a:t>
            </a:r>
            <a:r>
              <a:rPr lang="en-US" altLang="zh-TW" dirty="0" smtClean="0">
                <a:solidFill>
                  <a:prstClr val="black"/>
                </a:solidFill>
              </a:rPr>
              <a:t>-&gt;next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12184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6372230" y="5049207"/>
            <a:ext cx="179998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4211954" y="1448747"/>
            <a:ext cx="4680598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*p = </a:t>
            </a:r>
            <a:r>
              <a:rPr lang="en-US" altLang="zh-TW" sz="1600" dirty="0">
                <a:solidFill>
                  <a:srgbClr val="00B0F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: </a:t>
            </a:r>
            <a:r>
              <a:rPr lang="en-US" altLang="zh-TW" sz="1600" dirty="0" err="1"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90054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380552" cy="486062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6235707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200552" cy="486062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4" idx="0"/>
          </p:cNvCxnSpPr>
          <p:nvPr/>
        </p:nvCxnSpPr>
        <p:spPr>
          <a:xfrm>
            <a:off x="4211954" y="5049207"/>
            <a:ext cx="2340274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4682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94036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T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Lucida Console"/>
              <a:ea typeface="標楷體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&lt; T &gt; *p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ea typeface="細明體" panose="02020509000000000000" pitchFamily="49" charset="-120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ea typeface="細明體" panose="02020509000000000000" pitchFamily="49" charset="-120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operator==(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ea typeface="細明體" panose="02020509000000000000" pitchFamily="49" charset="-120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ea typeface="細明體" panose="02020509000000000000" pitchFamily="49" charset="-120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ea typeface="細明體" panose="02020509000000000000" pitchFamily="49" charset="-120"/>
              </a:rPr>
              <a:t>&amp; operator</a:t>
            </a:r>
            <a:r>
              <a:rPr lang="en-US" altLang="zh-TW" dirty="0" smtClean="0">
                <a:ea typeface="細明體" panose="02020509000000000000" pitchFamily="49" charset="-120"/>
              </a:rPr>
              <a:t>++()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ea typeface="細明體" panose="02020509000000000000" pitchFamily="49" charset="-120"/>
              </a:rPr>
              <a:t>&amp; operator-</a:t>
            </a:r>
            <a:r>
              <a:rPr lang="en-US" altLang="zh-TW" dirty="0" smtClean="0">
                <a:ea typeface="細明體" panose="02020509000000000000" pitchFamily="49" charset="-120"/>
              </a:rPr>
              <a:t>-()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&lt; T &gt;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0142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200552" cy="486062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7" idx="0"/>
          </p:cNvCxnSpPr>
          <p:nvPr/>
        </p:nvCxnSpPr>
        <p:spPr>
          <a:xfrm>
            <a:off x="4211955" y="5049207"/>
            <a:ext cx="900089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845184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7" idx="0"/>
          </p:cNvCxnSpPr>
          <p:nvPr/>
        </p:nvCxnSpPr>
        <p:spPr>
          <a:xfrm>
            <a:off x="4211955" y="5049207"/>
            <a:ext cx="900089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211954" y="1448747"/>
            <a:ext cx="4680598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*p = </a:t>
            </a:r>
            <a:r>
              <a:rPr lang="en-US" altLang="zh-TW" sz="1600" dirty="0">
                <a:solidFill>
                  <a:srgbClr val="00B0F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: </a:t>
            </a:r>
            <a:r>
              <a:rPr lang="en-US" altLang="zh-TW" sz="1600" dirty="0" err="1"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898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7" idx="0"/>
          </p:cNvCxnSpPr>
          <p:nvPr/>
        </p:nvCxnSpPr>
        <p:spPr>
          <a:xfrm>
            <a:off x="4211955" y="5049207"/>
            <a:ext cx="900089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211954" y="1448747"/>
            <a:ext cx="4680598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*p = </a:t>
            </a:r>
            <a:r>
              <a:rPr lang="en-US" altLang="zh-TW" sz="1600" dirty="0">
                <a:solidFill>
                  <a:srgbClr val="00B0F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: </a:t>
            </a:r>
            <a:r>
              <a:rPr lang="en-US" altLang="zh-TW" sz="1600" dirty="0" err="1"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352319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7" idx="0"/>
          </p:cNvCxnSpPr>
          <p:nvPr/>
        </p:nvCxnSpPr>
        <p:spPr>
          <a:xfrm>
            <a:off x="4211955" y="5049207"/>
            <a:ext cx="900089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211954" y="1448747"/>
            <a:ext cx="4680598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*p = </a:t>
            </a:r>
            <a:r>
              <a:rPr lang="en-US" altLang="zh-TW" sz="1600" dirty="0">
                <a:solidFill>
                  <a:srgbClr val="00B0F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: </a:t>
            </a:r>
            <a:r>
              <a:rPr lang="en-US" altLang="zh-TW" sz="1600" dirty="0" err="1"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473033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7" idx="0"/>
          </p:cNvCxnSpPr>
          <p:nvPr/>
        </p:nvCxnSpPr>
        <p:spPr>
          <a:xfrm>
            <a:off x="4211955" y="5049207"/>
            <a:ext cx="900089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884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7" idx="0"/>
          </p:cNvCxnSpPr>
          <p:nvPr/>
        </p:nvCxnSpPr>
        <p:spPr>
          <a:xfrm>
            <a:off x="4211955" y="5049207"/>
            <a:ext cx="900089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184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57" idx="0"/>
          </p:cNvCxnSpPr>
          <p:nvPr/>
        </p:nvCxnSpPr>
        <p:spPr>
          <a:xfrm>
            <a:off x="4211955" y="5049207"/>
            <a:ext cx="900089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>
            <a:endCxn id="54" idx="0"/>
          </p:cNvCxnSpPr>
          <p:nvPr/>
        </p:nvCxnSpPr>
        <p:spPr>
          <a:xfrm>
            <a:off x="5472115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86132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60" idx="0"/>
          </p:cNvCxnSpPr>
          <p:nvPr/>
        </p:nvCxnSpPr>
        <p:spPr>
          <a:xfrm flipH="1">
            <a:off x="3671860" y="5049207"/>
            <a:ext cx="540095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5112069" y="5049207"/>
            <a:ext cx="36004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5731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60" idx="0"/>
          </p:cNvCxnSpPr>
          <p:nvPr/>
        </p:nvCxnSpPr>
        <p:spPr>
          <a:xfrm flipH="1">
            <a:off x="3671860" y="5049207"/>
            <a:ext cx="540095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5112069" y="5049207"/>
            <a:ext cx="36004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47546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60" idx="0"/>
          </p:cNvCxnSpPr>
          <p:nvPr/>
        </p:nvCxnSpPr>
        <p:spPr>
          <a:xfrm flipH="1">
            <a:off x="3671860" y="5049207"/>
            <a:ext cx="540095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5112069" y="5049207"/>
            <a:ext cx="36004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12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94036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ListNodeint</a:t>
            </a:r>
            <a:endParaRPr lang="en-US" altLang="zh-TW" dirty="0">
              <a:solidFill>
                <a:prstClr val="black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Lucida Console"/>
              <a:ea typeface="標楷體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operator==(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operator*()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ea typeface="細明體" panose="02020509000000000000" pitchFamily="49" charset="-120"/>
              </a:rPr>
              <a:t>++()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operator-</a:t>
            </a:r>
            <a:r>
              <a:rPr lang="en-US" altLang="zh-TW" dirty="0" smtClean="0">
                <a:ea typeface="細明體" panose="02020509000000000000" pitchFamily="49" charset="-120"/>
              </a:rPr>
              <a:t>-()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89608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>
            <a:endCxn id="63" idx="0"/>
          </p:cNvCxnSpPr>
          <p:nvPr/>
        </p:nvCxnSpPr>
        <p:spPr>
          <a:xfrm flipH="1">
            <a:off x="2231676" y="5049207"/>
            <a:ext cx="1980280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>
            <a:endCxn id="60" idx="0"/>
          </p:cNvCxnSpPr>
          <p:nvPr/>
        </p:nvCxnSpPr>
        <p:spPr>
          <a:xfrm flipH="1">
            <a:off x="3671860" y="5049207"/>
            <a:ext cx="1800255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2096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552" cy="5040644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&gt;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it3.operator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-= 10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it4.operator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)++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 flipH="1">
            <a:off x="8352483" y="6129346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4" name="文字方塊 49"/>
          <p:cNvSpPr txBox="1">
            <a:spLocks noChangeArrowheads="1"/>
          </p:cNvSpPr>
          <p:nvPr/>
        </p:nvSpPr>
        <p:spPr bwMode="auto">
          <a:xfrm>
            <a:off x="745236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781241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6" name="文字方塊 50"/>
          <p:cNvSpPr txBox="1">
            <a:spLocks noChangeArrowheads="1"/>
          </p:cNvSpPr>
          <p:nvPr/>
        </p:nvSpPr>
        <p:spPr bwMode="auto">
          <a:xfrm>
            <a:off x="817245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V="1">
            <a:off x="8892552" y="5949322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1331584" y="6669413"/>
            <a:ext cx="70209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>
            <a:off x="1331586" y="612934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1871653" y="5949321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>
            <a:off x="1871653" y="6489390"/>
            <a:ext cx="702089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8532506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3" name="文字方塊 49"/>
          <p:cNvSpPr txBox="1">
            <a:spLocks noChangeArrowheads="1"/>
          </p:cNvSpPr>
          <p:nvPr/>
        </p:nvSpPr>
        <p:spPr bwMode="auto">
          <a:xfrm>
            <a:off x="601218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2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27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6" name="文字方塊 49"/>
          <p:cNvSpPr txBox="1">
            <a:spLocks noChangeArrowheads="1"/>
          </p:cNvSpPr>
          <p:nvPr/>
        </p:nvSpPr>
        <p:spPr bwMode="auto">
          <a:xfrm>
            <a:off x="4571998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493204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36000" tIns="54000" rIns="36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29209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3131814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349186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50"/>
          <p:cNvSpPr txBox="1">
            <a:spLocks noChangeArrowheads="1"/>
          </p:cNvSpPr>
          <p:nvPr/>
        </p:nvSpPr>
        <p:spPr bwMode="auto">
          <a:xfrm>
            <a:off x="385190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1691630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2051676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411722" y="5769298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2591747" y="5949322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 flipV="1">
            <a:off x="4211952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5652136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 flipV="1">
            <a:off x="7092320" y="5949321"/>
            <a:ext cx="540071" cy="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>
            <a:off x="2591745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4031929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5472113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6912297" y="6129344"/>
            <a:ext cx="5400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1331584" y="6129344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/>
          <p:nvPr/>
        </p:nvSpPr>
        <p:spPr>
          <a:xfrm>
            <a:off x="6732276" y="3609023"/>
            <a:ext cx="2160276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sum.integer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5112069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5112070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2093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69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6912299" y="4149092"/>
            <a:ext cx="1800231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812414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272346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4</a:t>
            </a:r>
            <a:endParaRPr lang="zh-TW" altLang="en-US" sz="1600" dirty="0"/>
          </a:p>
        </p:txBody>
      </p:sp>
      <p:sp>
        <p:nvSpPr>
          <p:cNvPr id="91" name="流程圖: 程序 90"/>
          <p:cNvSpPr/>
          <p:nvPr/>
        </p:nvSpPr>
        <p:spPr>
          <a:xfrm>
            <a:off x="6912300" y="4329115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7992414" y="4869184"/>
            <a:ext cx="18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4" name="流程圖: 程序 73"/>
          <p:cNvSpPr/>
          <p:nvPr/>
        </p:nvSpPr>
        <p:spPr>
          <a:xfrm>
            <a:off x="3851908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851909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1932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08" y="396906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4211956" y="5049207"/>
            <a:ext cx="3240412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6012184" y="4509138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5" y="450913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208" y="486918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2771770" y="5049207"/>
            <a:ext cx="270034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5" name="直線單箭頭接點 94"/>
          <p:cNvCxnSpPr/>
          <p:nvPr/>
        </p:nvCxnSpPr>
        <p:spPr>
          <a:xfrm>
            <a:off x="6372230" y="5049207"/>
            <a:ext cx="108011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6012184" y="1448747"/>
            <a:ext cx="2700345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operator*()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-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myVal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331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8"/>
          </a:xfrm>
        </p:spPr>
        <p:txBody>
          <a:bodyPr lIns="90000" rIns="90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&gt;::operator+(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</a:t>
            </a:r>
            <a:r>
              <a:rPr lang="en-US" altLang="zh-TW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&gt;= op2Size ) ?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op2Size;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::iterator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::iterator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T::iterator it2 = op2.integer.begin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T::iterator it4 = it3;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++it4; it4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++it3, ++it4 )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*it4 )++;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96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&lt; T &gt; *p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operator==(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ea typeface="細明體" panose="02020509000000000000" pitchFamily="49" charset="-120"/>
              </a:rPr>
              <a:t>++()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operator-</a:t>
            </a:r>
            <a:r>
              <a:rPr lang="en-US" altLang="zh-TW" dirty="0" smtClean="0">
                <a:ea typeface="細明體" panose="02020509000000000000" pitchFamily="49" charset="-120"/>
              </a:rPr>
              <a:t>-()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&lt; T &gt;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99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2000" y="548639"/>
            <a:ext cx="9000000" cy="576072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operator==(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operator*()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ea typeface="細明體" panose="02020509000000000000" pitchFamily="49" charset="-120"/>
              </a:rPr>
              <a:t>++()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operator-</a:t>
            </a:r>
            <a:r>
              <a:rPr lang="en-US" altLang="zh-TW" dirty="0" smtClean="0">
                <a:ea typeface="細明體" panose="02020509000000000000" pitchFamily="49" charset="-120"/>
              </a:rPr>
              <a:t>-()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ListNodeint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52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7" y="368609"/>
            <a:ext cx="8821127" cy="612078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 &amp;x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~list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list&amp; 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78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7" y="548631"/>
            <a:ext cx="8821127" cy="576073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&amp;lhs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latin typeface="+mn-lt"/>
                <a:ea typeface="細明體" panose="02020509000000000000" pitchFamily="49" charset="-120"/>
              </a:rPr>
              <a:t>vector&lt; T &gt; &amp;</a:t>
            </a:r>
            <a:r>
              <a:rPr lang="en-US" altLang="zh-TW" sz="1500" dirty="0" err="1"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vector&amp; 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unsigned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T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472000" y="4689000"/>
            <a:ext cx="3240000" cy="1440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*myFirst = </a:t>
            </a:r>
            <a:r>
              <a:rPr lang="en-US" altLang="zh-TW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*myLast = </a:t>
            </a:r>
            <a:r>
              <a:rPr lang="en-US" altLang="zh-TW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*myEnd = </a:t>
            </a:r>
            <a:r>
              <a:rPr lang="en-US" altLang="zh-TW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15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10"/>
            <a:ext cx="4500576" cy="108039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066394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189000"/>
            <a:ext cx="7920000" cy="648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 &amp;x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9869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189000"/>
            <a:ext cx="7920000" cy="648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listint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 &amp;x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28759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368608"/>
            <a:ext cx="7920000" cy="612078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&amp; 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= 0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operator+(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operator-(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operator*(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operator/(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operator%(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&amp;operator</a:t>
            </a:r>
            <a:r>
              <a:rPr lang="en-US" altLang="zh-TW" dirty="0" smtClean="0">
                <a:ea typeface="細明體" panose="02020509000000000000" pitchFamily="49" charset="-120"/>
              </a:rPr>
              <a:t>++();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operator++(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&amp;operator-</a:t>
            </a:r>
            <a:r>
              <a:rPr lang="en-US" altLang="zh-TW" dirty="0" smtClean="0">
                <a:ea typeface="細明體" panose="02020509000000000000" pitchFamily="49" charset="-120"/>
              </a:rPr>
              <a:t>-();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operator--(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convert( T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202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368609"/>
            <a:ext cx="6660344" cy="27003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 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helpDecrement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59936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576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operator&lt;&lt;(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= 0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operator+(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operator-(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operator*(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operator/(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operator%(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</a:t>
            </a:r>
            <a:r>
              <a:rPr lang="en-US" altLang="zh-TW" dirty="0" smtClean="0">
                <a:ea typeface="細明體" panose="02020509000000000000" pitchFamily="49" charset="-120"/>
              </a:rPr>
              <a:t>++();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operator++(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&amp;operator-</a:t>
            </a:r>
            <a:r>
              <a:rPr lang="en-US" altLang="zh-TW" dirty="0" smtClean="0">
                <a:ea typeface="細明體" panose="02020509000000000000" pitchFamily="49" charset="-120"/>
              </a:rPr>
              <a:t>-();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operator--(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982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368609"/>
            <a:ext cx="6660344" cy="27003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err="1" smtClean="0"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helpDecrement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4190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188586"/>
            <a:ext cx="7921012" cy="648082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choice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n1, n2 );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n3, n4 );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n5, n6 );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4: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n7, n8 );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5: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n9, n10 );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6: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n11, n12 );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7: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n13, n14 );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8: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n15, n16 );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60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548631"/>
            <a:ext cx="8101035" cy="576073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enterChoice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ea typeface="細明體" panose="02020509000000000000" pitchFamily="49" charset="-120"/>
              </a:rPr>
              <a:t>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"Enter your choice\n"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1 - test vector&lt; int &gt;\n"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2 - test vector&lt; unsigned int &gt;\n"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3 - test vector&lt; short int &gt;\n"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4 - test vector&lt; unsigned short int &gt;\n"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5 - test list&lt; int &gt;\n"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6 - test list&lt; unsigned int &gt;\n"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7 - test list&lt; short int &gt;\n"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 8 - test list&lt; unsigned short int &gt;\n";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menuChoice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ea typeface="細明體" panose="02020509000000000000" pitchFamily="49" charset="-120"/>
              </a:rPr>
              <a:t>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cin &gt;&gt;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menuChoice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menuChoice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1 ) ||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menuChoice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8 )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menuChoice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69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548632"/>
            <a:ext cx="8641103" cy="576073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ea typeface="細明體" panose="02020509000000000000" pitchFamily="49" charset="-120"/>
              </a:rPr>
              <a:t>&lt; T &gt; </a:t>
            </a:r>
            <a:r>
              <a:rPr lang="en-US" altLang="zh-TW" dirty="0">
                <a:ea typeface="細明體" panose="02020509000000000000" pitchFamily="49" charset="-120"/>
              </a:rPr>
              <a:t>n1</a:t>
            </a:r>
            <a:r>
              <a:rPr lang="en-US" altLang="zh-TW" dirty="0" smtClean="0">
                <a:ea typeface="細明體" panose="02020509000000000000" pitchFamily="49" charset="-120"/>
              </a:rPr>
              <a:t>[],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ea typeface="細明體" panose="02020509000000000000" pitchFamily="49" charset="-120"/>
              </a:rPr>
              <a:t>&lt; T &gt; </a:t>
            </a:r>
            <a:r>
              <a:rPr lang="en-US" altLang="zh-TW" dirty="0">
                <a:ea typeface="細明體" panose="02020509000000000000" pitchFamily="49" charset="-120"/>
              </a:rPr>
              <a:t>n2[]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input( n1, 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print( cout, </a:t>
            </a:r>
            <a:r>
              <a:rPr lang="pt-BR" altLang="zh-TW" dirty="0">
                <a:ea typeface="細明體" panose="02020509000000000000" pitchFamily="49" charset="-120"/>
              </a:rPr>
              <a:t>n1[ i ], n2[ i ] );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"Result.txt"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ea typeface="細明體" panose="02020509000000000000" pitchFamily="49" charset="-120"/>
              </a:rPr>
              <a:t>::out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exit program if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could not open file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print( outFile, </a:t>
            </a:r>
            <a:r>
              <a:rPr lang="pt-BR" altLang="zh-TW" dirty="0">
                <a:ea typeface="細明體" panose="02020509000000000000" pitchFamily="49" charset="-120"/>
              </a:rPr>
              <a:t>n1[ i ], n2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33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7" y="368609"/>
            <a:ext cx="8821127" cy="612078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&gt; 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list&lt; T &gt;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~list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list&amp; 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681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548632"/>
            <a:ext cx="8641103" cy="576073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testHugeIntegers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HugeIntegervectorint</a:t>
            </a:r>
            <a:r>
              <a:rPr lang="en-US" altLang="zh-TW" dirty="0">
                <a:ea typeface="細明體" panose="02020509000000000000" pitchFamily="49" charset="-120"/>
              </a:rPr>
              <a:t> n1</a:t>
            </a:r>
            <a:r>
              <a:rPr lang="en-US" altLang="zh-TW" dirty="0" smtClean="0">
                <a:ea typeface="細明體" panose="02020509000000000000" pitchFamily="49" charset="-120"/>
              </a:rPr>
              <a:t>[],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ea typeface="細明體" panose="02020509000000000000" pitchFamily="49" charset="-120"/>
              </a:rPr>
              <a:t>HugeIntegervectorint</a:t>
            </a:r>
            <a:r>
              <a:rPr lang="en-US" altLang="zh-TW" dirty="0">
                <a:ea typeface="細明體" panose="02020509000000000000" pitchFamily="49" charset="-120"/>
              </a:rPr>
              <a:t> n2[]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input( n1, 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print( cout, </a:t>
            </a:r>
            <a:r>
              <a:rPr lang="pt-BR" altLang="zh-TW" dirty="0">
                <a:ea typeface="細明體" panose="02020509000000000000" pitchFamily="49" charset="-120"/>
              </a:rPr>
              <a:t>n1[ i ], n2[ i ] );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"Result.txt"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ea typeface="細明體" panose="02020509000000000000" pitchFamily="49" charset="-120"/>
              </a:rPr>
              <a:t>::out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exit program if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could not open file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print( outFile, </a:t>
            </a:r>
            <a:r>
              <a:rPr lang="pt-BR" altLang="zh-TW" dirty="0">
                <a:ea typeface="細明體" panose="02020509000000000000" pitchFamily="49" charset="-120"/>
              </a:rPr>
              <a:t>n1[ i ], n2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16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549000"/>
            <a:ext cx="7921012" cy="576073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input(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T &gt; n1[],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T &gt; n2[]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"Test cases.txt"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ea typeface="細明體" panose="02020509000000000000" pitchFamily="49" charset="-120"/>
              </a:rPr>
              <a:t>::in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ea typeface="細明體" panose="02020509000000000000" pitchFamily="49" charset="-120"/>
              </a:rPr>
              <a:t>T </a:t>
            </a:r>
            <a:r>
              <a:rPr lang="en-US" altLang="zh-TW" dirty="0" err="1" smtClean="0">
                <a:ea typeface="細明體" panose="02020509000000000000" pitchFamily="49" charset="-120"/>
              </a:rPr>
              <a:t>buf1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ea typeface="細明體" panose="02020509000000000000" pitchFamily="49" charset="-120"/>
              </a:rPr>
              <a:t>buf2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digit -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( digit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 ) != </a:t>
            </a:r>
            <a:r>
              <a:rPr lang="en-US" altLang="zh-TW" dirty="0" smtClean="0">
                <a:solidFill>
                  <a:srgbClr val="0080FF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buf2.push_back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digit -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n1[ i ].convert( vector1 );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].convert( vector2 );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01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548631"/>
            <a:ext cx="8279999" cy="576073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input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n1[], </a:t>
            </a:r>
            <a:r>
              <a:rPr lang="en-US" altLang="zh-TW" dirty="0" err="1">
                <a:ea typeface="細明體" panose="02020509000000000000" pitchFamily="49" charset="-120"/>
              </a:rPr>
              <a:t>HugeIntegervectorint</a:t>
            </a:r>
            <a:r>
              <a:rPr lang="en-US" altLang="zh-TW" dirty="0">
                <a:ea typeface="細明體" panose="02020509000000000000" pitchFamily="49" charset="-120"/>
              </a:rPr>
              <a:t> n2[]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"Test cases.txt"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ea typeface="細明體" panose="02020509000000000000" pitchFamily="49" charset="-120"/>
              </a:rPr>
              <a:t>::in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buf1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ea typeface="細明體" panose="02020509000000000000" pitchFamily="49" charset="-120"/>
              </a:rPr>
              <a:t>buf2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digit -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( digit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 ) != </a:t>
            </a:r>
            <a:r>
              <a:rPr lang="en-US" altLang="zh-TW" dirty="0" smtClean="0">
                <a:solidFill>
                  <a:srgbClr val="0080FF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buf2.push_back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digit -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n1[ i ].convert( vector1 );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].convert( vector2 );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87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8641104" cy="540069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sz="1500" dirty="0" err="1">
                <a:ea typeface="細明體" panose="02020509000000000000" pitchFamily="49" charset="-120"/>
              </a:rPr>
              <a:t>ostream</a:t>
            </a:r>
            <a:r>
              <a:rPr lang="en-US" altLang="zh-TW" sz="1500" dirty="0">
                <a:ea typeface="細明體" panose="02020509000000000000" pitchFamily="49" charset="-120"/>
              </a:rPr>
              <a:t> &amp;</a:t>
            </a:r>
            <a:r>
              <a:rPr lang="en-US" altLang="zh-TW" sz="1500" dirty="0" err="1">
                <a:ea typeface="細明體" panose="02020509000000000000" pitchFamily="49" charset="-120"/>
              </a:rPr>
              <a:t>outFile</a:t>
            </a:r>
            <a:r>
              <a:rPr lang="en-US" altLang="zh-TW" sz="1500" dirty="0"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ea typeface="細明體" panose="02020509000000000000" pitchFamily="49" charset="-120"/>
              </a:rPr>
              <a:t>HugeInteger</a:t>
            </a:r>
            <a:r>
              <a:rPr lang="en-US" altLang="zh-TW" sz="1500" dirty="0">
                <a:ea typeface="細明體" panose="02020509000000000000" pitchFamily="49" charset="-120"/>
              </a:rPr>
              <a:t>&lt; T &gt; </a:t>
            </a:r>
            <a:r>
              <a:rPr lang="en-US" altLang="zh-TW" sz="1500" dirty="0" smtClean="0">
                <a:ea typeface="細明體" panose="02020509000000000000" pitchFamily="49" charset="-120"/>
              </a:rPr>
              <a:t>&amp;n1</a:t>
            </a:r>
            <a:r>
              <a:rPr lang="en-US" altLang="zh-TW" sz="1500" dirty="0"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ea typeface="細明體" panose="02020509000000000000" pitchFamily="49" charset="-120"/>
              </a:rPr>
              <a:t>HugeInteger</a:t>
            </a:r>
            <a:r>
              <a:rPr lang="en-US" altLang="zh-TW" sz="1500" dirty="0">
                <a:ea typeface="細明體" panose="02020509000000000000" pitchFamily="49" charset="-120"/>
              </a:rPr>
              <a:t>&lt; T &gt; </a:t>
            </a:r>
            <a:r>
              <a:rPr lang="en-US" altLang="zh-TW" sz="1500" dirty="0" smtClean="0">
                <a:ea typeface="細明體" panose="02020509000000000000" pitchFamily="49" charset="-120"/>
              </a:rPr>
              <a:t>&amp;n2 </a:t>
            </a:r>
            <a:r>
              <a:rPr lang="en-US" altLang="zh-TW" sz="15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n1.isZero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&lt;&lt; n1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&lt;&lt;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--n1;</a:t>
            </a: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&lt;&lt; ++n1 &lt;&lt; endl;</a:t>
            </a:r>
          </a:p>
          <a:p>
            <a:r>
              <a:rPr lang="zh-TW" altLang="en-US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&lt;&lt; n2++ &lt;&lt; endl;</a:t>
            </a: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n2--;</a:t>
            </a:r>
          </a:p>
          <a:p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+ 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n1 &lt; n2 )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'-' &lt;&lt; n2 - n1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n1 - n2 &lt;&lt; endl;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* n2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510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8641104" cy="5400690"/>
          </a:xfrm>
        </p:spPr>
        <p:txBody>
          <a:bodyPr/>
          <a:lstStyle/>
          <a:p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sz="1500" dirty="0" err="1">
                <a:ea typeface="細明體" panose="02020509000000000000" pitchFamily="49" charset="-120"/>
              </a:rPr>
              <a:t>ostream</a:t>
            </a:r>
            <a:r>
              <a:rPr lang="en-US" altLang="zh-TW" sz="1500" dirty="0">
                <a:ea typeface="細明體" panose="02020509000000000000" pitchFamily="49" charset="-120"/>
              </a:rPr>
              <a:t> &amp;</a:t>
            </a:r>
            <a:r>
              <a:rPr lang="en-US" altLang="zh-TW" sz="1500" dirty="0" err="1">
                <a:ea typeface="細明體" panose="02020509000000000000" pitchFamily="49" charset="-120"/>
              </a:rPr>
              <a:t>outFile</a:t>
            </a:r>
            <a:r>
              <a:rPr lang="en-US" altLang="zh-TW" sz="1500" dirty="0"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ea typeface="細明體" panose="02020509000000000000" pitchFamily="49" charset="-120"/>
              </a:rPr>
              <a:t>HugeIntegervectorint</a:t>
            </a:r>
            <a:r>
              <a:rPr lang="en-US" altLang="zh-TW" sz="1500" dirty="0"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ea typeface="細明體" panose="02020509000000000000" pitchFamily="49" charset="-120"/>
              </a:rPr>
              <a:t>&amp;n1,</a:t>
            </a:r>
          </a:p>
          <a:p>
            <a:r>
              <a:rPr lang="en-US" altLang="zh-TW" sz="1500" dirty="0"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ea typeface="細明體" panose="02020509000000000000" pitchFamily="49" charset="-120"/>
              </a:rPr>
              <a:t>                             </a:t>
            </a:r>
            <a:r>
              <a:rPr lang="en-US" altLang="zh-TW" sz="1500" dirty="0" err="1">
                <a:ea typeface="細明體" panose="02020509000000000000" pitchFamily="49" charset="-120"/>
              </a:rPr>
              <a:t>HugeIntegervectorint</a:t>
            </a:r>
            <a:r>
              <a:rPr lang="en-US" altLang="zh-TW" sz="1500" dirty="0"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ea typeface="細明體" panose="02020509000000000000" pitchFamily="49" charset="-120"/>
              </a:rPr>
              <a:t>&amp;n2 </a:t>
            </a:r>
            <a:r>
              <a:rPr lang="en-US" altLang="zh-TW" sz="15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n1.isZero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&lt;&lt; n1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&lt;&lt;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--n1;</a:t>
            </a: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&lt;&lt; ++n1 &lt;&lt; endl;</a:t>
            </a:r>
          </a:p>
          <a:p>
            <a:r>
              <a:rPr lang="zh-TW" altLang="en-US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&lt;&lt; n2++ &lt;&lt; endl;</a:t>
            </a: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n2--;</a:t>
            </a:r>
          </a:p>
          <a:p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+ 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n1 &lt; n2 )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'-' &lt;&lt; n2 - n1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n1 - n2 &lt;&lt; endl;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* n2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86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8641104" cy="306039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n2.isZero()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ea typeface="細明體" panose="02020509000000000000" pitchFamily="49" charset="-120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/ n2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n2.isZero()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ea typeface="細明體" panose="02020509000000000000" pitchFamily="49" charset="-120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n1 % n2 &lt;&lt; endl;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210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8281057" cy="576072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&gt;::iterator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vector&lt; T &gt;::iterator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vector&lt; T &gt;::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vector&lt; T &gt;::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&gt;::rend()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550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8281057" cy="5760729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vectorint::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rend()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376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8281057" cy="5760729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vectorint::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rend()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165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40"/>
            <a:ext cx="8281058" cy="234029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T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 err="1" smtClean="0"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T::reverse_iterator it1 = </a:t>
            </a:r>
            <a:r>
              <a:rPr lang="en-US" altLang="zh-TW" dirty="0" err="1"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ea typeface="細明體" panose="02020509000000000000" pitchFamily="49" charset="-120"/>
              </a:rPr>
              <a:t>iterator it2 = </a:t>
            </a:r>
            <a:r>
              <a:rPr lang="en-US" altLang="zh-TW" dirty="0" err="1" smtClean="0"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it2 </a:t>
            </a:r>
            <a:r>
              <a:rPr lang="en-US" altLang="zh-TW" dirty="0"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ea typeface="細明體" panose="02020509000000000000" pitchFamily="49" charset="-120"/>
              </a:rPr>
              <a:t>(); ++</a:t>
            </a:r>
            <a:r>
              <a:rPr lang="en-US" altLang="zh-TW" dirty="0" err="1" smtClean="0"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*it1 =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10"/>
            <a:ext cx="4500576" cy="378039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 smtClean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T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+mn-lt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884814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11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977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 flipV="1">
            <a:off x="7308019" y="6453021"/>
            <a:ext cx="100798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7308019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7740022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7740022" y="6309020"/>
            <a:ext cx="100798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730801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71002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26647"/>
              </p:ext>
            </p:extLst>
          </p:nvPr>
        </p:nvGraphicFramePr>
        <p:xfrm>
          <a:off x="1403978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166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6" y="3717003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>
            <a:off x="3851994" y="6453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3851994" y="6021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4283997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4283997" y="6309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644401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73201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702001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529200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558000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586800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6156010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8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 flipV="1">
            <a:off x="6012009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V="1">
            <a:off x="716401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3851994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 flipV="1">
            <a:off x="1547979" y="5589015"/>
            <a:ext cx="288002" cy="432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V="1">
            <a:off x="5004003" y="4293006"/>
            <a:ext cx="288002" cy="432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8" name="直線單箭頭接點 137"/>
          <p:cNvCxnSpPr>
            <a:endCxn id="145" idx="0"/>
          </p:cNvCxnSpPr>
          <p:nvPr/>
        </p:nvCxnSpPr>
        <p:spPr>
          <a:xfrm flipH="1">
            <a:off x="4571998" y="5301014"/>
            <a:ext cx="1584010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>
            <a:endCxn id="53" idx="0"/>
          </p:cNvCxnSpPr>
          <p:nvPr/>
        </p:nvCxnSpPr>
        <p:spPr>
          <a:xfrm>
            <a:off x="6300008" y="1556988"/>
            <a:ext cx="576006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49"/>
          <p:cNvSpPr txBox="1">
            <a:spLocks noChangeArrowheads="1"/>
          </p:cNvSpPr>
          <p:nvPr/>
        </p:nvSpPr>
        <p:spPr bwMode="auto">
          <a:xfrm>
            <a:off x="413999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文字方塊 50"/>
          <p:cNvSpPr txBox="1">
            <a:spLocks noChangeArrowheads="1"/>
          </p:cNvSpPr>
          <p:nvPr/>
        </p:nvSpPr>
        <p:spPr bwMode="auto">
          <a:xfrm>
            <a:off x="442799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6" name="文字方塊 50"/>
          <p:cNvSpPr txBox="1">
            <a:spLocks noChangeArrowheads="1"/>
          </p:cNvSpPr>
          <p:nvPr/>
        </p:nvSpPr>
        <p:spPr bwMode="auto">
          <a:xfrm>
            <a:off x="471600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7" name="直線單箭頭接點 55"/>
          <p:cNvCxnSpPr>
            <a:cxnSpLocks noChangeShapeType="1"/>
          </p:cNvCxnSpPr>
          <p:nvPr/>
        </p:nvCxnSpPr>
        <p:spPr bwMode="auto">
          <a:xfrm flipH="1">
            <a:off x="5004002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8" name="直線單箭頭接點 55"/>
          <p:cNvCxnSpPr>
            <a:cxnSpLocks noChangeShapeType="1"/>
          </p:cNvCxnSpPr>
          <p:nvPr/>
        </p:nvCxnSpPr>
        <p:spPr bwMode="auto">
          <a:xfrm flipV="1">
            <a:off x="4860001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994605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24844"/>
              </p:ext>
            </p:extLst>
          </p:nvPr>
        </p:nvGraphicFramePr>
        <p:xfrm>
          <a:off x="1403978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166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6" y="3717003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>
            <a:off x="3851994" y="6453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3851994" y="6021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4283997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4283997" y="6309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644401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73201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702001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529200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558000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586800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6156010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8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 flipV="1">
            <a:off x="6012009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V="1">
            <a:off x="716401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3851994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 flipV="1">
            <a:off x="1547979" y="5589015"/>
            <a:ext cx="288002" cy="432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V="1">
            <a:off x="5004003" y="4293006"/>
            <a:ext cx="288002" cy="432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8" name="直線單箭頭接點 137"/>
          <p:cNvCxnSpPr>
            <a:endCxn id="145" idx="0"/>
          </p:cNvCxnSpPr>
          <p:nvPr/>
        </p:nvCxnSpPr>
        <p:spPr>
          <a:xfrm flipH="1">
            <a:off x="4571998" y="5301014"/>
            <a:ext cx="1584010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>
            <a:endCxn id="53" idx="0"/>
          </p:cNvCxnSpPr>
          <p:nvPr/>
        </p:nvCxnSpPr>
        <p:spPr>
          <a:xfrm>
            <a:off x="6300008" y="1556988"/>
            <a:ext cx="576006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49"/>
          <p:cNvSpPr txBox="1">
            <a:spLocks noChangeArrowheads="1"/>
          </p:cNvSpPr>
          <p:nvPr/>
        </p:nvSpPr>
        <p:spPr bwMode="auto">
          <a:xfrm>
            <a:off x="413999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文字方塊 50"/>
          <p:cNvSpPr txBox="1">
            <a:spLocks noChangeArrowheads="1"/>
          </p:cNvSpPr>
          <p:nvPr/>
        </p:nvSpPr>
        <p:spPr bwMode="auto">
          <a:xfrm>
            <a:off x="442799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6" name="文字方塊 50"/>
          <p:cNvSpPr txBox="1">
            <a:spLocks noChangeArrowheads="1"/>
          </p:cNvSpPr>
          <p:nvPr/>
        </p:nvSpPr>
        <p:spPr bwMode="auto">
          <a:xfrm>
            <a:off x="471600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7" name="直線單箭頭接點 55"/>
          <p:cNvCxnSpPr>
            <a:cxnSpLocks noChangeShapeType="1"/>
          </p:cNvCxnSpPr>
          <p:nvPr/>
        </p:nvCxnSpPr>
        <p:spPr bwMode="auto">
          <a:xfrm flipH="1">
            <a:off x="5004002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8" name="直線單箭頭接點 55"/>
          <p:cNvCxnSpPr>
            <a:cxnSpLocks noChangeShapeType="1"/>
          </p:cNvCxnSpPr>
          <p:nvPr/>
        </p:nvCxnSpPr>
        <p:spPr bwMode="auto">
          <a:xfrm flipV="1">
            <a:off x="4860001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213122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24844"/>
              </p:ext>
            </p:extLst>
          </p:nvPr>
        </p:nvGraphicFramePr>
        <p:xfrm>
          <a:off x="1403978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166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6" y="3717003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>
            <a:off x="3851994" y="6453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3851994" y="6021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4283997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4283997" y="6309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644401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73201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702001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529200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558000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586800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6156010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8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 flipV="1">
            <a:off x="6012009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V="1">
            <a:off x="716401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3851994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>
            <a:endCxn id="2" idx="2"/>
          </p:cNvCxnSpPr>
          <p:nvPr/>
        </p:nvCxnSpPr>
        <p:spPr>
          <a:xfrm flipH="1" flipV="1">
            <a:off x="1835978" y="5589013"/>
            <a:ext cx="3" cy="432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34" name="直線單箭頭接點 133"/>
          <p:cNvCxnSpPr>
            <a:endCxn id="16" idx="2"/>
          </p:cNvCxnSpPr>
          <p:nvPr/>
        </p:nvCxnSpPr>
        <p:spPr>
          <a:xfrm flipH="1" flipV="1">
            <a:off x="5004001" y="4293003"/>
            <a:ext cx="2" cy="432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8" name="直線單箭頭接點 137"/>
          <p:cNvCxnSpPr>
            <a:endCxn id="87" idx="0"/>
          </p:cNvCxnSpPr>
          <p:nvPr/>
        </p:nvCxnSpPr>
        <p:spPr>
          <a:xfrm flipH="1">
            <a:off x="5724006" y="5301014"/>
            <a:ext cx="432002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5724008" y="1556988"/>
            <a:ext cx="576000" cy="4320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49"/>
          <p:cNvSpPr txBox="1">
            <a:spLocks noChangeArrowheads="1"/>
          </p:cNvSpPr>
          <p:nvPr/>
        </p:nvSpPr>
        <p:spPr bwMode="auto">
          <a:xfrm>
            <a:off x="413999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文字方塊 50"/>
          <p:cNvSpPr txBox="1">
            <a:spLocks noChangeArrowheads="1"/>
          </p:cNvSpPr>
          <p:nvPr/>
        </p:nvSpPr>
        <p:spPr bwMode="auto">
          <a:xfrm>
            <a:off x="442799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6" name="文字方塊 50"/>
          <p:cNvSpPr txBox="1">
            <a:spLocks noChangeArrowheads="1"/>
          </p:cNvSpPr>
          <p:nvPr/>
        </p:nvSpPr>
        <p:spPr bwMode="auto">
          <a:xfrm>
            <a:off x="471600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7" name="直線單箭頭接點 55"/>
          <p:cNvCxnSpPr>
            <a:cxnSpLocks noChangeShapeType="1"/>
          </p:cNvCxnSpPr>
          <p:nvPr/>
        </p:nvCxnSpPr>
        <p:spPr bwMode="auto">
          <a:xfrm flipH="1">
            <a:off x="5004002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8" name="直線單箭頭接點 55"/>
          <p:cNvCxnSpPr>
            <a:cxnSpLocks noChangeShapeType="1"/>
          </p:cNvCxnSpPr>
          <p:nvPr/>
        </p:nvCxnSpPr>
        <p:spPr bwMode="auto">
          <a:xfrm flipV="1">
            <a:off x="4860001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21685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12388"/>
              </p:ext>
            </p:extLst>
          </p:nvPr>
        </p:nvGraphicFramePr>
        <p:xfrm>
          <a:off x="1403978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166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6" y="3717003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>
            <a:off x="3851994" y="6453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3851994" y="6021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4283997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4283997" y="6309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644401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73201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702001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529200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558000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586800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6156010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8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 flipV="1">
            <a:off x="6012009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V="1">
            <a:off x="716401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3851994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>
            <a:endCxn id="2" idx="2"/>
          </p:cNvCxnSpPr>
          <p:nvPr/>
        </p:nvCxnSpPr>
        <p:spPr>
          <a:xfrm flipH="1" flipV="1">
            <a:off x="1835978" y="5589013"/>
            <a:ext cx="3" cy="432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34" name="直線單箭頭接點 133"/>
          <p:cNvCxnSpPr>
            <a:endCxn id="16" idx="2"/>
          </p:cNvCxnSpPr>
          <p:nvPr/>
        </p:nvCxnSpPr>
        <p:spPr>
          <a:xfrm flipH="1" flipV="1">
            <a:off x="5004001" y="4293003"/>
            <a:ext cx="2" cy="432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8" name="直線單箭頭接點 137"/>
          <p:cNvCxnSpPr>
            <a:endCxn id="87" idx="0"/>
          </p:cNvCxnSpPr>
          <p:nvPr/>
        </p:nvCxnSpPr>
        <p:spPr>
          <a:xfrm flipH="1">
            <a:off x="5724006" y="5301014"/>
            <a:ext cx="432002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5724008" y="1556988"/>
            <a:ext cx="576000" cy="4320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49"/>
          <p:cNvSpPr txBox="1">
            <a:spLocks noChangeArrowheads="1"/>
          </p:cNvSpPr>
          <p:nvPr/>
        </p:nvSpPr>
        <p:spPr bwMode="auto">
          <a:xfrm>
            <a:off x="413999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文字方塊 50"/>
          <p:cNvSpPr txBox="1">
            <a:spLocks noChangeArrowheads="1"/>
          </p:cNvSpPr>
          <p:nvPr/>
        </p:nvSpPr>
        <p:spPr bwMode="auto">
          <a:xfrm>
            <a:off x="442799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6" name="文字方塊 50"/>
          <p:cNvSpPr txBox="1">
            <a:spLocks noChangeArrowheads="1"/>
          </p:cNvSpPr>
          <p:nvPr/>
        </p:nvSpPr>
        <p:spPr bwMode="auto">
          <a:xfrm>
            <a:off x="471600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7" name="直線單箭頭接點 55"/>
          <p:cNvCxnSpPr>
            <a:cxnSpLocks noChangeShapeType="1"/>
          </p:cNvCxnSpPr>
          <p:nvPr/>
        </p:nvCxnSpPr>
        <p:spPr bwMode="auto">
          <a:xfrm flipH="1">
            <a:off x="5004002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8" name="直線單箭頭接點 55"/>
          <p:cNvCxnSpPr>
            <a:cxnSpLocks noChangeShapeType="1"/>
          </p:cNvCxnSpPr>
          <p:nvPr/>
        </p:nvCxnSpPr>
        <p:spPr bwMode="auto">
          <a:xfrm flipV="1">
            <a:off x="4860001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54249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12388"/>
              </p:ext>
            </p:extLst>
          </p:nvPr>
        </p:nvGraphicFramePr>
        <p:xfrm>
          <a:off x="1403978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166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6" y="3717003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>
            <a:off x="3851994" y="6453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3851994" y="6021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4283997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4283997" y="6309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644401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73201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702001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529200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558000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586800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6156010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8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 flipV="1">
            <a:off x="6012009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V="1">
            <a:off x="716401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3851994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1835982" y="5589015"/>
            <a:ext cx="288001" cy="432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H="1" flipV="1">
            <a:off x="4716001" y="4293006"/>
            <a:ext cx="288002" cy="432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8" name="直線單箭頭接點 137"/>
          <p:cNvCxnSpPr>
            <a:endCxn id="84" idx="0"/>
          </p:cNvCxnSpPr>
          <p:nvPr/>
        </p:nvCxnSpPr>
        <p:spPr>
          <a:xfrm>
            <a:off x="6156008" y="5301014"/>
            <a:ext cx="720006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>
            <a:endCxn id="158" idx="0"/>
          </p:cNvCxnSpPr>
          <p:nvPr/>
        </p:nvCxnSpPr>
        <p:spPr>
          <a:xfrm flipH="1">
            <a:off x="4571998" y="1556988"/>
            <a:ext cx="1728010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49"/>
          <p:cNvSpPr txBox="1">
            <a:spLocks noChangeArrowheads="1"/>
          </p:cNvSpPr>
          <p:nvPr/>
        </p:nvSpPr>
        <p:spPr bwMode="auto">
          <a:xfrm>
            <a:off x="413999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文字方塊 50"/>
          <p:cNvSpPr txBox="1">
            <a:spLocks noChangeArrowheads="1"/>
          </p:cNvSpPr>
          <p:nvPr/>
        </p:nvSpPr>
        <p:spPr bwMode="auto">
          <a:xfrm>
            <a:off x="442799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6" name="文字方塊 50"/>
          <p:cNvSpPr txBox="1">
            <a:spLocks noChangeArrowheads="1"/>
          </p:cNvSpPr>
          <p:nvPr/>
        </p:nvSpPr>
        <p:spPr bwMode="auto">
          <a:xfrm>
            <a:off x="471600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7" name="直線單箭頭接點 55"/>
          <p:cNvCxnSpPr>
            <a:cxnSpLocks noChangeShapeType="1"/>
          </p:cNvCxnSpPr>
          <p:nvPr/>
        </p:nvCxnSpPr>
        <p:spPr bwMode="auto">
          <a:xfrm flipH="1">
            <a:off x="5004002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8" name="直線單箭頭接點 55"/>
          <p:cNvCxnSpPr>
            <a:cxnSpLocks noChangeShapeType="1"/>
          </p:cNvCxnSpPr>
          <p:nvPr/>
        </p:nvCxnSpPr>
        <p:spPr bwMode="auto">
          <a:xfrm flipV="1">
            <a:off x="4860001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27604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40535"/>
              </p:ext>
            </p:extLst>
          </p:nvPr>
        </p:nvGraphicFramePr>
        <p:xfrm>
          <a:off x="1403978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166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6" y="3717003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>
            <a:off x="3851994" y="6453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3851994" y="6021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4283997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4283997" y="6309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644401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73201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702001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529200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558000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586800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6156010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8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 flipV="1">
            <a:off x="6012009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V="1">
            <a:off x="716401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3851994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1835982" y="5589015"/>
            <a:ext cx="288001" cy="432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H="1" flipV="1">
            <a:off x="4716001" y="4293006"/>
            <a:ext cx="288002" cy="432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8" name="直線單箭頭接點 137"/>
          <p:cNvCxnSpPr>
            <a:endCxn id="84" idx="0"/>
          </p:cNvCxnSpPr>
          <p:nvPr/>
        </p:nvCxnSpPr>
        <p:spPr>
          <a:xfrm>
            <a:off x="6156008" y="5301014"/>
            <a:ext cx="720006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>
            <a:endCxn id="158" idx="0"/>
          </p:cNvCxnSpPr>
          <p:nvPr/>
        </p:nvCxnSpPr>
        <p:spPr>
          <a:xfrm flipH="1">
            <a:off x="4571998" y="1556988"/>
            <a:ext cx="1728010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49"/>
          <p:cNvSpPr txBox="1">
            <a:spLocks noChangeArrowheads="1"/>
          </p:cNvSpPr>
          <p:nvPr/>
        </p:nvSpPr>
        <p:spPr bwMode="auto">
          <a:xfrm>
            <a:off x="413999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文字方塊 50"/>
          <p:cNvSpPr txBox="1">
            <a:spLocks noChangeArrowheads="1"/>
          </p:cNvSpPr>
          <p:nvPr/>
        </p:nvSpPr>
        <p:spPr bwMode="auto">
          <a:xfrm>
            <a:off x="442799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6" name="文字方塊 50"/>
          <p:cNvSpPr txBox="1">
            <a:spLocks noChangeArrowheads="1"/>
          </p:cNvSpPr>
          <p:nvPr/>
        </p:nvSpPr>
        <p:spPr bwMode="auto">
          <a:xfrm>
            <a:off x="471600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7" name="直線單箭頭接點 55"/>
          <p:cNvCxnSpPr>
            <a:cxnSpLocks noChangeShapeType="1"/>
          </p:cNvCxnSpPr>
          <p:nvPr/>
        </p:nvCxnSpPr>
        <p:spPr bwMode="auto">
          <a:xfrm flipH="1">
            <a:off x="5004002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8" name="直線單箭頭接點 55"/>
          <p:cNvCxnSpPr>
            <a:cxnSpLocks noChangeShapeType="1"/>
          </p:cNvCxnSpPr>
          <p:nvPr/>
        </p:nvCxnSpPr>
        <p:spPr bwMode="auto">
          <a:xfrm flipV="1">
            <a:off x="4860001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523344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40535"/>
              </p:ext>
            </p:extLst>
          </p:nvPr>
        </p:nvGraphicFramePr>
        <p:xfrm>
          <a:off x="1403978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流程圖: 程序 2"/>
          <p:cNvSpPr/>
          <p:nvPr/>
        </p:nvSpPr>
        <p:spPr>
          <a:xfrm>
            <a:off x="395971" y="3717002"/>
            <a:ext cx="2880020" cy="1296009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166" y="3284999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n1[0]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614"/>
              </p:ext>
            </p:extLst>
          </p:nvPr>
        </p:nvGraphicFramePr>
        <p:xfrm>
          <a:off x="4572001" y="400500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164017" y="548981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588013" y="4149006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20016" y="414900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20016" y="3717003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n9[0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6732014" y="980983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96020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4022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0016" y="126898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732014" y="98098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028023" y="1412987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16025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759602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788402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817202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V="1">
            <a:off x="8748028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3851994" y="2708996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>
            <a:off x="3851994" y="2276993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48"/>
          <p:cNvCxnSpPr>
            <a:cxnSpLocks noChangeShapeType="1"/>
          </p:cNvCxnSpPr>
          <p:nvPr/>
        </p:nvCxnSpPr>
        <p:spPr bwMode="auto">
          <a:xfrm>
            <a:off x="4283997" y="2132992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283997" y="2564995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>
            <a:off x="8460026" y="2132992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6444012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73201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702001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49"/>
          <p:cNvSpPr txBox="1">
            <a:spLocks noChangeArrowheads="1"/>
          </p:cNvSpPr>
          <p:nvPr/>
        </p:nvSpPr>
        <p:spPr bwMode="auto">
          <a:xfrm>
            <a:off x="5292004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558000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50"/>
          <p:cNvSpPr txBox="1">
            <a:spLocks noChangeArrowheads="1"/>
          </p:cNvSpPr>
          <p:nvPr/>
        </p:nvSpPr>
        <p:spPr bwMode="auto">
          <a:xfrm>
            <a:off x="586800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H="1">
            <a:off x="6156010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9" name="直線單箭頭接點 55"/>
          <p:cNvCxnSpPr>
            <a:cxnSpLocks noChangeShapeType="1"/>
          </p:cNvCxnSpPr>
          <p:nvPr/>
        </p:nvCxnSpPr>
        <p:spPr bwMode="auto">
          <a:xfrm flipH="1">
            <a:off x="7308018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V="1">
            <a:off x="6012009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V="1">
            <a:off x="7164017" y="2276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3851994" y="2276993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流程圖: 程序 62"/>
          <p:cNvSpPr/>
          <p:nvPr/>
        </p:nvSpPr>
        <p:spPr>
          <a:xfrm>
            <a:off x="6732014" y="4581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7596020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4022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0016" y="4869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014" y="4581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8028023" y="5013012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8316025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73"/>
          <p:cNvSpPr txBox="1">
            <a:spLocks noChangeArrowheads="1"/>
          </p:cNvSpPr>
          <p:nvPr/>
        </p:nvSpPr>
        <p:spPr bwMode="auto">
          <a:xfrm>
            <a:off x="759602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788402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817202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8748028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H="1">
            <a:off x="3851994" y="6453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>
            <a:off x="3851994" y="6021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線單箭頭接點 79"/>
          <p:cNvCxnSpPr>
            <a:cxnSpLocks noChangeShapeType="1"/>
          </p:cNvCxnSpPr>
          <p:nvPr/>
        </p:nvCxnSpPr>
        <p:spPr bwMode="auto">
          <a:xfrm>
            <a:off x="4283997" y="5877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4283997" y="6309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8460026" y="5877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6444012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73201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702001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5292004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558000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586800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6156010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8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 flipV="1">
            <a:off x="6012009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V="1">
            <a:off x="716401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V="1">
            <a:off x="3851994" y="6021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62" name="文字方塊 161"/>
          <p:cNvSpPr txBox="1"/>
          <p:nvPr/>
        </p:nvSpPr>
        <p:spPr>
          <a:xfrm>
            <a:off x="6300012" y="3140998"/>
            <a:ext cx="720000" cy="432000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3707995" y="2996996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4572000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60002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5996" y="328499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3707994" y="299699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5436006" y="299699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24008" y="328499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403978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539972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1403977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91979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97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3997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2267983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985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23983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>
            <a:off x="1259977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971975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4" name="直線單箭頭接點 23"/>
          <p:cNvCxnSpPr/>
          <p:nvPr/>
        </p:nvCxnSpPr>
        <p:spPr>
          <a:xfrm flipH="1">
            <a:off x="5292006" y="3428999"/>
            <a:ext cx="576006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>
            <a:off x="4428000" y="3428999"/>
            <a:ext cx="576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>
            <a:off x="4139998" y="3428999"/>
            <a:ext cx="28800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1691980" y="587701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547979" y="6165019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1835982" y="5589015"/>
            <a:ext cx="576003" cy="432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860002" y="4581008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716001" y="4869010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H="1" flipV="1">
            <a:off x="4427999" y="4293006"/>
            <a:ext cx="576004" cy="432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6012009" y="5157013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8" name="直線單箭頭接點 137"/>
          <p:cNvCxnSpPr>
            <a:endCxn id="75" idx="0"/>
          </p:cNvCxnSpPr>
          <p:nvPr/>
        </p:nvCxnSpPr>
        <p:spPr>
          <a:xfrm>
            <a:off x="6156008" y="5301014"/>
            <a:ext cx="1872014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6156010" y="1412987"/>
            <a:ext cx="288000" cy="288000"/>
          </a:xfrm>
          <a:prstGeom prst="rect">
            <a:avLst/>
          </a:prstGeom>
          <a:solidFill>
            <a:srgbClr val="66C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012009" y="1124985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>
            <a:endCxn id="44" idx="0"/>
          </p:cNvCxnSpPr>
          <p:nvPr/>
        </p:nvCxnSpPr>
        <p:spPr>
          <a:xfrm>
            <a:off x="6300008" y="1556988"/>
            <a:ext cx="1728014" cy="432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122" name="內容版面配置區 121"/>
          <p:cNvSpPr>
            <a:spLocks noGrp="1"/>
          </p:cNvSpPr>
          <p:nvPr>
            <p:ph idx="1"/>
          </p:nvPr>
        </p:nvSpPr>
        <p:spPr>
          <a:xfrm>
            <a:off x="252000" y="260978"/>
            <a:ext cx="5472008" cy="1872013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&gt;::convert( T &amp;</a:t>
            </a:r>
            <a:r>
              <a:rPr lang="en-US" altLang="zh-TW" sz="15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sz="15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T::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sz="1500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sz="1500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868008" y="4869011"/>
            <a:ext cx="576000" cy="288000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49"/>
          <p:cNvSpPr txBox="1">
            <a:spLocks noChangeArrowheads="1"/>
          </p:cNvSpPr>
          <p:nvPr/>
        </p:nvSpPr>
        <p:spPr bwMode="auto">
          <a:xfrm>
            <a:off x="4139996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文字方塊 50"/>
          <p:cNvSpPr txBox="1">
            <a:spLocks noChangeArrowheads="1"/>
          </p:cNvSpPr>
          <p:nvPr/>
        </p:nvSpPr>
        <p:spPr bwMode="auto">
          <a:xfrm>
            <a:off x="4427998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6" name="文字方塊 50"/>
          <p:cNvSpPr txBox="1">
            <a:spLocks noChangeArrowheads="1"/>
          </p:cNvSpPr>
          <p:nvPr/>
        </p:nvSpPr>
        <p:spPr bwMode="auto">
          <a:xfrm>
            <a:off x="4716000" y="5733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7" name="直線單箭頭接點 55"/>
          <p:cNvCxnSpPr>
            <a:cxnSpLocks noChangeShapeType="1"/>
          </p:cNvCxnSpPr>
          <p:nvPr/>
        </p:nvCxnSpPr>
        <p:spPr bwMode="auto">
          <a:xfrm flipH="1">
            <a:off x="5004002" y="5877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8" name="直線單箭頭接點 55"/>
          <p:cNvCxnSpPr>
            <a:cxnSpLocks noChangeShapeType="1"/>
          </p:cNvCxnSpPr>
          <p:nvPr/>
        </p:nvCxnSpPr>
        <p:spPr bwMode="auto">
          <a:xfrm flipV="1">
            <a:off x="4860001" y="6021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7" name="文字方塊 49"/>
          <p:cNvSpPr txBox="1">
            <a:spLocks noChangeArrowheads="1"/>
          </p:cNvSpPr>
          <p:nvPr/>
        </p:nvSpPr>
        <p:spPr bwMode="auto">
          <a:xfrm>
            <a:off x="4139996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8" name="文字方塊 50"/>
          <p:cNvSpPr txBox="1">
            <a:spLocks noChangeArrowheads="1"/>
          </p:cNvSpPr>
          <p:nvPr/>
        </p:nvSpPr>
        <p:spPr bwMode="auto">
          <a:xfrm>
            <a:off x="4427998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4716000" y="1988991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60" name="直線單箭頭接點 55"/>
          <p:cNvCxnSpPr>
            <a:cxnSpLocks noChangeShapeType="1"/>
          </p:cNvCxnSpPr>
          <p:nvPr/>
        </p:nvCxnSpPr>
        <p:spPr bwMode="auto">
          <a:xfrm flipH="1">
            <a:off x="5004002" y="2132992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V="1">
            <a:off x="4860001" y="2276993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22860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9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368608"/>
            <a:ext cx="7920000" cy="612078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&amp; 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= 0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operator+(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operator-(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operator*(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operator/(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operator%(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&amp;operator</a:t>
            </a:r>
            <a:r>
              <a:rPr lang="en-US" altLang="zh-TW" dirty="0" smtClean="0">
                <a:ea typeface="細明體" panose="02020509000000000000" pitchFamily="49" charset="-120"/>
              </a:rPr>
              <a:t>++();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operator++(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&amp;operator-</a:t>
            </a:r>
            <a:r>
              <a:rPr lang="en-US" altLang="zh-TW" dirty="0" smtClean="0">
                <a:ea typeface="細明體" panose="02020509000000000000" pitchFamily="49" charset="-120"/>
              </a:rPr>
              <a:t>-();</a:t>
            </a:r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 operator--(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convert( T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7778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8281057" cy="576072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&gt;::iterator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vector&lt; T &gt;::iterator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vector&lt; T &gt;::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vector&lt; T &gt;::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&gt;::rend()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472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8281057" cy="5760729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vectorint::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rend()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304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8281057" cy="5760729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vectorint::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rend()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ReverseVecIterator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/>
              <a:t>myFirst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269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8281057" cy="5940760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T 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ReverseVecIterator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ReverseVecIterator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ReverseVecIterator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9745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8460529" cy="5940760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5748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972" y="260978"/>
            <a:ext cx="8064056" cy="633604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&gt;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 T &gt;::convert(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T &amp;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iterator it2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T::reverse_iterator it1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it2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*it1 =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4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::convert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400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::convert(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86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05656"/>
              </p:ext>
            </p:extLst>
          </p:nvPr>
        </p:nvGraphicFramePr>
        <p:xfrm>
          <a:off x="7272345" y="5049207"/>
          <a:ext cx="36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7092322" y="4149095"/>
            <a:ext cx="6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900109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54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05656"/>
              </p:ext>
            </p:extLst>
          </p:nvPr>
        </p:nvGraphicFramePr>
        <p:xfrm>
          <a:off x="7272345" y="5049207"/>
          <a:ext cx="36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7092322" y="4149095"/>
            <a:ext cx="6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900109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46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2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511608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1511609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163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368609"/>
            <a:ext cx="6660344" cy="27003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 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helpDecrement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05751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511608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1511609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163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871655" y="5229230"/>
            <a:ext cx="900115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2" name="文字方塊 41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27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iteratorToCopy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: ptr(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iteratorToCopy.ptr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511608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1511609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163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871655" y="5229230"/>
            <a:ext cx="900115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65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: ptr(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511608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1511609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163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871655" y="5229230"/>
            <a:ext cx="900115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2" name="直線單箭頭接點 41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5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10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: ptr(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iteratorToCopy.ptr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49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</a:t>
            </a:r>
            <a:r>
              <a:rPr lang="zh-TW" alt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it1.ReverseVecIteratorint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055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</a:t>
            </a:r>
            <a:r>
              <a:rPr lang="zh-TW" alt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</a:t>
            </a:r>
            <a:r>
              <a:rPr lang="zh-TW" alt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7" name="流程圖: 程序 46"/>
          <p:cNvSpPr/>
          <p:nvPr/>
        </p:nvSpPr>
        <p:spPr>
          <a:xfrm>
            <a:off x="6372230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372231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2254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597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</a:t>
            </a:r>
            <a:r>
              <a:rPr lang="zh-TW" alt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7" name="流程圖: 程序 46"/>
          <p:cNvSpPr/>
          <p:nvPr/>
        </p:nvSpPr>
        <p:spPr>
          <a:xfrm>
            <a:off x="6372230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372231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2254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732276" y="5409255"/>
            <a:ext cx="3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2" name="文字方塊 41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59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</a:t>
            </a:r>
            <a:r>
              <a:rPr lang="zh-TW" alt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7" name="流程圖: 程序 46"/>
          <p:cNvSpPr/>
          <p:nvPr/>
        </p:nvSpPr>
        <p:spPr>
          <a:xfrm>
            <a:off x="6372230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372231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2254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732276" y="5409255"/>
            <a:ext cx="3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2" name="文字方塊 41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33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</a:t>
            </a:r>
            <a:r>
              <a:rPr lang="zh-TW" alt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7" name="流程圖: 程序 46"/>
          <p:cNvSpPr/>
          <p:nvPr/>
        </p:nvSpPr>
        <p:spPr>
          <a:xfrm>
            <a:off x="6372230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372231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2254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732276" y="5409255"/>
            <a:ext cx="3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3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9"/>
            <a:ext cx="8821127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n1[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n2[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n3[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n4[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n5[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n6[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n7[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n8[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&gt;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n9[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n10[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n11[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n12[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n13[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n14[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n15[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ea typeface="細明體" panose="02020509000000000000" pitchFamily="49" charset="-120"/>
              </a:rPr>
              <a:t>&lt; 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n16[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choice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enterChoice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3385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</a:t>
            </a:r>
            <a:r>
              <a:rPr lang="zh-TW" alt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it1.ReverseVecIteratorint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280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9000"/>
            <a:ext cx="8281059" cy="576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T&amp; operator*()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VecIterator</a:t>
            </a:r>
            <a:r>
              <a:rPr lang="en-US" altLang="zh-TW" dirty="0">
                <a:ea typeface="細明體" panose="02020509000000000000" pitchFamily="49" charset="-120"/>
              </a:rPr>
              <a:t> 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VecIterator</a:t>
            </a:r>
            <a:r>
              <a:rPr lang="en-US" altLang="zh-TW" dirty="0">
                <a:ea typeface="細明體" panose="02020509000000000000" pitchFamily="49" charset="-120"/>
              </a:rPr>
              <a:t>&amp; operator++()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ReverseVecIterator</a:t>
            </a:r>
            <a:r>
              <a:rPr lang="en-US" altLang="zh-TW" dirty="0">
                <a:ea typeface="細明體" panose="02020509000000000000" pitchFamily="49" charset="-120"/>
              </a:rPr>
              <a:t>&amp; operator</a:t>
            </a:r>
            <a:r>
              <a:rPr lang="en-US" altLang="zh-TW" dirty="0" smtClean="0">
                <a:ea typeface="細明體" panose="02020509000000000000" pitchFamily="49" charset="-120"/>
              </a:rPr>
              <a:t>++()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940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9000"/>
            <a:ext cx="8281059" cy="576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operator*()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operator++()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ea typeface="細明體" panose="02020509000000000000" pitchFamily="49" charset="-120"/>
              </a:rPr>
              <a:t>++()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1900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it2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*it1 =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it1.operator*() = it2.operator*()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0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302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文字方塊 48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45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&amp;right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ea typeface="細明體" panose="02020509000000000000" pitchFamily="49" charset="-120"/>
              </a:rPr>
              <a:t>right.ptr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文字方塊 48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356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0031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2001" y="1448746"/>
            <a:ext cx="3600160" cy="1260161"/>
          </a:xfrm>
          <a:prstGeom prst="rect">
            <a:avLst/>
          </a:prstGeom>
          <a:solidFill>
            <a:srgbClr val="FFCCFF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772000" y="2168839"/>
            <a:ext cx="2160000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</a:t>
            </a:r>
            <a:r>
              <a:rPr lang="en-US" altLang="zh-TW" sz="1600" dirty="0" smtClean="0">
                <a:ea typeface="細明體" panose="02020509000000000000" pitchFamily="49" charset="-120"/>
              </a:rPr>
              <a:t>*()</a:t>
            </a:r>
            <a:endParaRPr lang="en-US" altLang="zh-TW" sz="16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*ptr;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55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--ptr;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19602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2001" y="1448746"/>
            <a:ext cx="3600160" cy="1260161"/>
          </a:xfrm>
          <a:prstGeom prst="rect">
            <a:avLst/>
          </a:prstGeom>
          <a:solidFill>
            <a:srgbClr val="FFCCFF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771770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6732276" y="5409253"/>
            <a:ext cx="90011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772000" y="2168839"/>
            <a:ext cx="2160000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</a:t>
            </a:r>
            <a:r>
              <a:rPr lang="en-US" altLang="zh-TW" sz="1600" dirty="0" smtClean="0">
                <a:ea typeface="細明體" panose="02020509000000000000" pitchFamily="49" charset="-120"/>
              </a:rPr>
              <a:t>*()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901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--ptr;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19602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2001" y="1448746"/>
            <a:ext cx="3600160" cy="1260161"/>
          </a:xfrm>
          <a:prstGeom prst="rect">
            <a:avLst/>
          </a:prstGeom>
          <a:solidFill>
            <a:srgbClr val="FFCCFF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>
            <a:endCxn id="18" idx="2"/>
          </p:cNvCxnSpPr>
          <p:nvPr/>
        </p:nvCxnSpPr>
        <p:spPr>
          <a:xfrm flipH="1" flipV="1">
            <a:off x="2411655" y="5229184"/>
            <a:ext cx="360115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>
            <a:endCxn id="4" idx="2"/>
          </p:cNvCxnSpPr>
          <p:nvPr/>
        </p:nvCxnSpPr>
        <p:spPr>
          <a:xfrm flipH="1" flipV="1">
            <a:off x="7092253" y="5409207"/>
            <a:ext cx="540139" cy="72013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772000" y="2168839"/>
            <a:ext cx="2160000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</a:t>
            </a:r>
            <a:r>
              <a:rPr lang="en-US" altLang="zh-TW" sz="1600" dirty="0" smtClean="0">
                <a:ea typeface="細明體" panose="02020509000000000000" pitchFamily="49" charset="-120"/>
              </a:rPr>
              <a:t>*()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0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T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 T 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VecIterator( </a:t>
            </a:r>
            <a:r>
              <a:rPr lang="es-E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VecIterator &amp;iteratorToCopy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&amp;right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T&amp; operator*()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operator++()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operator--()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VecIterator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operator+(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VecIterator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operator-(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T *ptr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444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--ptr;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93446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2001" y="1448746"/>
            <a:ext cx="3600160" cy="1260161"/>
          </a:xfrm>
          <a:prstGeom prst="rect">
            <a:avLst/>
          </a:prstGeom>
          <a:solidFill>
            <a:srgbClr val="FFCCFF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>
            <a:endCxn id="18" idx="2"/>
          </p:cNvCxnSpPr>
          <p:nvPr/>
        </p:nvCxnSpPr>
        <p:spPr>
          <a:xfrm flipH="1" flipV="1">
            <a:off x="2411655" y="5229184"/>
            <a:ext cx="360115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>
            <a:endCxn id="4" idx="2"/>
          </p:cNvCxnSpPr>
          <p:nvPr/>
        </p:nvCxnSpPr>
        <p:spPr>
          <a:xfrm flipH="1" flipV="1">
            <a:off x="7092253" y="5409207"/>
            <a:ext cx="540139" cy="72013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772000" y="2168839"/>
            <a:ext cx="2160000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</a:t>
            </a:r>
            <a:r>
              <a:rPr lang="en-US" altLang="zh-TW" sz="1600" dirty="0" smtClean="0">
                <a:ea typeface="細明體" panose="02020509000000000000" pitchFamily="49" charset="-120"/>
              </a:rPr>
              <a:t>*()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17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--ptr;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93446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2001" y="1448746"/>
            <a:ext cx="3600160" cy="1260161"/>
          </a:xfrm>
          <a:prstGeom prst="rect">
            <a:avLst/>
          </a:prstGeom>
          <a:solidFill>
            <a:srgbClr val="FFCCFF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 flipV="1">
            <a:off x="2051678" y="5229230"/>
            <a:ext cx="72009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7452368" y="5409253"/>
            <a:ext cx="18002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772000" y="2168839"/>
            <a:ext cx="2160000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</a:t>
            </a:r>
            <a:r>
              <a:rPr lang="en-US" altLang="zh-TW" sz="1600" dirty="0" smtClean="0">
                <a:ea typeface="細明體" panose="02020509000000000000" pitchFamily="49" charset="-120"/>
              </a:rPr>
              <a:t>*()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750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--ptr;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1259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2001" y="1448746"/>
            <a:ext cx="3600160" cy="1260161"/>
          </a:xfrm>
          <a:prstGeom prst="rect">
            <a:avLst/>
          </a:prstGeom>
          <a:solidFill>
            <a:srgbClr val="FFCCFF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 flipV="1">
            <a:off x="2051678" y="5229230"/>
            <a:ext cx="72009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H="1" flipV="1">
            <a:off x="7452368" y="5409253"/>
            <a:ext cx="180025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772000" y="2168839"/>
            <a:ext cx="2160000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</a:t>
            </a:r>
            <a:r>
              <a:rPr lang="en-US" altLang="zh-TW" sz="1600" dirty="0" smtClean="0">
                <a:ea typeface="細明體" panose="02020509000000000000" pitchFamily="49" charset="-120"/>
              </a:rPr>
              <a:t>*()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21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buf.end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 =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it2.operator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*()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ReverseVecIteratorint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operator++()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--ptr;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1259"/>
              </p:ext>
            </p:extLst>
          </p:nvPr>
        </p:nvGraphicFramePr>
        <p:xfrm>
          <a:off x="6552253" y="5049207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472115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3609023"/>
            <a:ext cx="1260161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n1[0]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2138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45236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299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流程圖: 程序 9"/>
          <p:cNvSpPr/>
          <p:nvPr/>
        </p:nvSpPr>
        <p:spPr>
          <a:xfrm>
            <a:off x="5652138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8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812414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流程圖: 程序 12"/>
          <p:cNvSpPr/>
          <p:nvPr/>
        </p:nvSpPr>
        <p:spPr>
          <a:xfrm>
            <a:off x="6552253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452368" y="4149095"/>
            <a:ext cx="540074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372230" y="4149095"/>
            <a:ext cx="720098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92213" y="4149095"/>
            <a:ext cx="180017" cy="90011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230" y="3068954"/>
            <a:ext cx="1440184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75599"/>
              </p:ext>
            </p:extLst>
          </p:nvPr>
        </p:nvGraphicFramePr>
        <p:xfrm>
          <a:off x="1871655" y="4869184"/>
          <a:ext cx="108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圖: 程序 19"/>
          <p:cNvSpPr/>
          <p:nvPr/>
        </p:nvSpPr>
        <p:spPr>
          <a:xfrm>
            <a:off x="971540" y="360902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771770" y="4149095"/>
            <a:ext cx="540074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>
            <a:off x="1691632" y="4149095"/>
            <a:ext cx="720098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>
            <a:off x="1511615" y="4149095"/>
            <a:ext cx="180017" cy="7200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272344" y="5769299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272345" y="630936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68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2001" y="1448746"/>
            <a:ext cx="3600160" cy="1260161"/>
          </a:xfrm>
          <a:prstGeom prst="rect">
            <a:avLst/>
          </a:prstGeom>
          <a:solidFill>
            <a:srgbClr val="FFCCFF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 smtClean="0">
                <a:ea typeface="細明體" panose="02020509000000000000" pitchFamily="49" charset="-120"/>
              </a:rPr>
              <a:t>VecIteratorint</a:t>
            </a:r>
            <a:r>
              <a:rPr lang="en-US" altLang="zh-TW" sz="1600" dirty="0" smtClean="0">
                <a:ea typeface="細明體" panose="02020509000000000000" pitchFamily="49" charset="-120"/>
              </a:rPr>
              <a:t>&amp; </a:t>
            </a:r>
            <a:r>
              <a:rPr lang="en-US" altLang="zh-TW" sz="1600" dirty="0">
                <a:ea typeface="細明體" panose="02020509000000000000" pitchFamily="49" charset="-120"/>
              </a:rPr>
              <a:t>operator++()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1816" y="5769299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437" y="5949322"/>
            <a:ext cx="720092" cy="54007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2411723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411724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9174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 flipV="1">
            <a:off x="1691632" y="5229230"/>
            <a:ext cx="108014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>
          <a:xfrm flipV="1">
            <a:off x="7632394" y="5409253"/>
            <a:ext cx="180020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1331585" y="5589276"/>
            <a:ext cx="720091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2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331586" y="612934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160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691632" y="5229230"/>
            <a:ext cx="0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772000" y="2168839"/>
            <a:ext cx="2160000" cy="1080138"/>
          </a:xfrm>
          <a:prstGeom prst="rect">
            <a:avLst/>
          </a:prstGeom>
          <a:solidFill>
            <a:srgbClr val="FFFF00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operator</a:t>
            </a:r>
            <a:r>
              <a:rPr lang="en-US" altLang="zh-TW" sz="1600" dirty="0" smtClean="0">
                <a:ea typeface="細明體" panose="02020509000000000000" pitchFamily="49" charset="-120"/>
              </a:rPr>
              <a:t>*()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1448" y="3789046"/>
            <a:ext cx="720000" cy="540070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algn="r"/>
            <a:r>
              <a:rPr lang="en-US" altLang="zh-TW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buf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007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23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548632"/>
            <a:ext cx="7921012" cy="360037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 &gt;</a:t>
            </a:r>
          </a:p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 T &gt;::iterator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list&lt;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&gt;::begin()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 &gt;</a:t>
            </a:r>
          </a:p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list&lt; T &gt;::</a:t>
            </a:r>
            <a:r>
              <a:rPr lang="en-US" altLang="zh-TW" dirty="0" err="1"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list&lt; 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901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548632"/>
            <a:ext cx="7921012" cy="360037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1450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548632"/>
            <a:ext cx="7921012" cy="360037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2116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8633"/>
            <a:ext cx="8640000" cy="4860367"/>
          </a:xfrm>
        </p:spPr>
        <p:txBody>
          <a:bodyPr/>
          <a:lstStyle/>
          <a:p>
            <a:pPr lvl="0"/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ListIteratorint( </a:t>
            </a:r>
            <a:r>
              <a:rPr lang="fr-FR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*p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ReverseListIteratorint( </a:t>
            </a:r>
            <a:r>
              <a:rPr lang="fr-FR" altLang="zh-TW" dirty="0" smtClean="0"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ea typeface="細明體" panose="02020509000000000000" pitchFamily="49" charset="-120"/>
              </a:rPr>
              <a:t> )</a:t>
            </a:r>
            <a:endParaRPr lang="fr-FR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: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( p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)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: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6314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972" y="260978"/>
            <a:ext cx="8064056" cy="633604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&gt;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 T &gt;::convert(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T &amp;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iterator it2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T::reverse_iterator it1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it2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*it1 =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it2;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400" dirty="0" smtClean="0">
              <a:solidFill>
                <a:prstClr val="black"/>
              </a:solidFill>
            </a:endParaRPr>
          </a:p>
          <a:p>
            <a:pPr lvl="0"/>
            <a:endParaRPr lang="en-US" altLang="zh-TW" sz="400" dirty="0">
              <a:solidFill>
                <a:prstClr val="black"/>
              </a:solidFill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::convert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iterator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sz="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buf.end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5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280000" cy="3780361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VecIteratorint( </a:t>
            </a:r>
            <a:r>
              <a:rPr lang="es-E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&amp;iteratorToCopy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&amp;right )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operator++()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VecIteratorint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operator--()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*ptr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標楷體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07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496060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defRPr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7308019" y="6453021"/>
            <a:ext cx="1007984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7308019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7740022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7740022" y="6309020"/>
            <a:ext cx="1007984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730801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08922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defRPr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60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defRPr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0507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defRPr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流程圖: 程序 68"/>
          <p:cNvSpPr/>
          <p:nvPr/>
        </p:nvSpPr>
        <p:spPr>
          <a:xfrm>
            <a:off x="111597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111597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59977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2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1403978" y="5157012"/>
            <a:ext cx="1296008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251842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defRPr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流程圖: 程序 68"/>
          <p:cNvSpPr/>
          <p:nvPr/>
        </p:nvSpPr>
        <p:spPr>
          <a:xfrm>
            <a:off x="111597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111597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59977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2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1403978" y="5157012"/>
            <a:ext cx="1296008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230246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HugeIntegerlistint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convert(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integer.resize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buf.size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buf.begin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it2.ListIteratorint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buf.begin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ListIteratorint</a:t>
            </a:r>
            <a:r>
              <a:rPr lang="en-US" altLang="zh-TW" sz="1600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ptr( p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defRPr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5050285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176029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it1.ReverseListIterator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ReverseListIteratorint( 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873493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176029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ReverseListIteratorint( 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164303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176029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ReverseListIteratorint( 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4" name="流程圖: 程序 73"/>
          <p:cNvSpPr/>
          <p:nvPr/>
        </p:nvSpPr>
        <p:spPr>
          <a:xfrm>
            <a:off x="5004003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5004003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48004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8" name="直線單箭頭接點 55"/>
          <p:cNvCxnSpPr>
            <a:cxnSpLocks noChangeShapeType="1"/>
            <a:endCxn id="159" idx="0"/>
          </p:cNvCxnSpPr>
          <p:nvPr/>
        </p:nvCxnSpPr>
        <p:spPr bwMode="auto">
          <a:xfrm>
            <a:off x="5292005" y="5013011"/>
            <a:ext cx="43200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976455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69" y="260978"/>
            <a:ext cx="8496059" cy="4176029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it1.ReverseListIteratorint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integer.rbegin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integer.rbegin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 smtClean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listint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ReverseListIteratorint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: ptr(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iteratorToCopy.ptr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ReverseListIteratorint( 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ListNodeint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*p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: ptr(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87989" y="4293006"/>
            <a:ext cx="864000" cy="432000"/>
          </a:xfrm>
          <a:prstGeom prst="rect">
            <a:avLst/>
          </a:prstGeom>
          <a:noFill/>
        </p:spPr>
        <p:txBody>
          <a:bodyPr wrap="square" lIns="72000" rIns="72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buf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588014" y="4149005"/>
            <a:ext cx="2016000" cy="129600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020017" y="4149005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n9[0</a:t>
            </a:r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4" name="流程圖: 程序 103"/>
          <p:cNvSpPr/>
          <p:nvPr/>
        </p:nvSpPr>
        <p:spPr>
          <a:xfrm>
            <a:off x="2555986" y="4725008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284398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08" name="流程圖: 程序 107"/>
          <p:cNvSpPr/>
          <p:nvPr/>
        </p:nvSpPr>
        <p:spPr>
          <a:xfrm>
            <a:off x="255598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3851995" y="5157012"/>
            <a:ext cx="0" cy="57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流程圖: 程序 109"/>
          <p:cNvSpPr/>
          <p:nvPr/>
        </p:nvSpPr>
        <p:spPr>
          <a:xfrm>
            <a:off x="1835981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1835981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979982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835981" y="4293006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it2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H="1">
            <a:off x="4139997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5" name="文字方塊 114"/>
          <p:cNvSpPr txBox="1">
            <a:spLocks noChangeArrowheads="1"/>
          </p:cNvSpPr>
          <p:nvPr/>
        </p:nvSpPr>
        <p:spPr bwMode="auto">
          <a:xfrm>
            <a:off x="3419992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6" name="文字方塊 115"/>
          <p:cNvSpPr txBox="1">
            <a:spLocks noChangeArrowheads="1"/>
          </p:cNvSpPr>
          <p:nvPr/>
        </p:nvSpPr>
        <p:spPr bwMode="auto">
          <a:xfrm>
            <a:off x="370799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399599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V="1">
            <a:off x="4572000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827974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827974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120"/>
          <p:cNvCxnSpPr>
            <a:cxnSpLocks noChangeShapeType="1"/>
          </p:cNvCxnSpPr>
          <p:nvPr/>
        </p:nvCxnSpPr>
        <p:spPr bwMode="auto">
          <a:xfrm>
            <a:off x="1259977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>
            <a:off x="1259977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4283998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" name="文字方塊 49"/>
          <p:cNvSpPr txBox="1">
            <a:spLocks noChangeArrowheads="1"/>
          </p:cNvSpPr>
          <p:nvPr/>
        </p:nvSpPr>
        <p:spPr bwMode="auto">
          <a:xfrm>
            <a:off x="2267984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255598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6" name="文字方塊 50"/>
          <p:cNvSpPr txBox="1">
            <a:spLocks noChangeArrowheads="1"/>
          </p:cNvSpPr>
          <p:nvPr/>
        </p:nvSpPr>
        <p:spPr bwMode="auto">
          <a:xfrm>
            <a:off x="284398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7" name="文字方塊 49"/>
          <p:cNvSpPr txBox="1">
            <a:spLocks noChangeArrowheads="1"/>
          </p:cNvSpPr>
          <p:nvPr/>
        </p:nvSpPr>
        <p:spPr bwMode="auto">
          <a:xfrm>
            <a:off x="1115976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403978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9" name="文字方塊 50"/>
          <p:cNvSpPr txBox="1">
            <a:spLocks noChangeArrowheads="1"/>
          </p:cNvSpPr>
          <p:nvPr/>
        </p:nvSpPr>
        <p:spPr bwMode="auto">
          <a:xfrm>
            <a:off x="1691980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197998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313199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183598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2987989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4" name="直線單箭頭接點 55"/>
          <p:cNvCxnSpPr>
            <a:cxnSpLocks noChangeShapeType="1"/>
          </p:cNvCxnSpPr>
          <p:nvPr/>
        </p:nvCxnSpPr>
        <p:spPr bwMode="auto">
          <a:xfrm flipV="1"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5" name="流程圖: 程序 134"/>
          <p:cNvSpPr/>
          <p:nvPr/>
        </p:nvSpPr>
        <p:spPr>
          <a:xfrm>
            <a:off x="6732015" y="4581007"/>
            <a:ext cx="1728000" cy="719999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596021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84023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7020017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732015" y="45810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8028024" y="5013011"/>
            <a:ext cx="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1" name="流程圖: 程序 140"/>
          <p:cNvSpPr/>
          <p:nvPr/>
        </p:nvSpPr>
        <p:spPr>
          <a:xfrm>
            <a:off x="5724008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2" name="流程圖: 程序 141"/>
          <p:cNvSpPr/>
          <p:nvPr/>
        </p:nvSpPr>
        <p:spPr>
          <a:xfrm>
            <a:off x="5724008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724008" y="4149005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it1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文字方塊 145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7" name="文字方塊 146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8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49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直線單箭頭接點 55"/>
          <p:cNvCxnSpPr>
            <a:cxnSpLocks noChangeShapeType="1"/>
          </p:cNvCxnSpPr>
          <p:nvPr/>
        </p:nvCxnSpPr>
        <p:spPr bwMode="auto">
          <a:xfrm flipH="1">
            <a:off x="5004003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直線單箭頭接點 55"/>
          <p:cNvCxnSpPr>
            <a:cxnSpLocks noChangeShapeType="1"/>
          </p:cNvCxnSpPr>
          <p:nvPr/>
        </p:nvCxnSpPr>
        <p:spPr bwMode="auto">
          <a:xfrm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2" name="直線單箭頭接點 151"/>
          <p:cNvCxnSpPr>
            <a:cxnSpLocks noChangeShapeType="1"/>
          </p:cNvCxnSpPr>
          <p:nvPr/>
        </p:nvCxnSpPr>
        <p:spPr bwMode="auto">
          <a:xfrm>
            <a:off x="543600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直線單箭頭接點 55"/>
          <p:cNvCxnSpPr>
            <a:cxnSpLocks noChangeShapeType="1"/>
          </p:cNvCxnSpPr>
          <p:nvPr/>
        </p:nvCxnSpPr>
        <p:spPr bwMode="auto">
          <a:xfrm>
            <a:off x="543600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4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5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6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7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8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9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0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61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2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5" name="直線單箭頭接點 55"/>
          <p:cNvCxnSpPr>
            <a:cxnSpLocks noChangeShapeType="1"/>
          </p:cNvCxnSpPr>
          <p:nvPr/>
        </p:nvCxnSpPr>
        <p:spPr bwMode="auto">
          <a:xfrm flipV="1">
            <a:off x="5004003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  <a:endCxn id="125" idx="0"/>
          </p:cNvCxnSpPr>
          <p:nvPr/>
        </p:nvCxnSpPr>
        <p:spPr bwMode="auto">
          <a:xfrm>
            <a:off x="2123983" y="5157012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4" name="流程圖: 程序 73"/>
          <p:cNvSpPr/>
          <p:nvPr/>
        </p:nvSpPr>
        <p:spPr>
          <a:xfrm>
            <a:off x="5004003" y="4581008"/>
            <a:ext cx="576000" cy="720000"/>
          </a:xfrm>
          <a:prstGeom prst="flowChartProcess">
            <a:avLst/>
          </a:prstGeom>
          <a:solidFill>
            <a:srgbClr val="66CC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5004003" y="4581008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48004" y="4869010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8" name="直線單箭頭接點 55"/>
          <p:cNvCxnSpPr>
            <a:cxnSpLocks noChangeShapeType="1"/>
            <a:endCxn id="159" idx="0"/>
          </p:cNvCxnSpPr>
          <p:nvPr/>
        </p:nvCxnSpPr>
        <p:spPr bwMode="auto">
          <a:xfrm>
            <a:off x="5292005" y="5013011"/>
            <a:ext cx="43200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" name="直線單箭頭接點 55"/>
          <p:cNvCxnSpPr>
            <a:cxnSpLocks noChangeShapeType="1"/>
            <a:endCxn id="159" idx="0"/>
          </p:cNvCxnSpPr>
          <p:nvPr/>
        </p:nvCxnSpPr>
        <p:spPr bwMode="auto">
          <a:xfrm flipH="1">
            <a:off x="5724007" y="5013011"/>
            <a:ext cx="288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59497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12688</TotalTime>
  <Words>16061</Words>
  <Application>Microsoft Office PowerPoint</Application>
  <PresentationFormat>如螢幕大小 (4:3)</PresentationFormat>
  <Paragraphs>4853</Paragraphs>
  <Slides>162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162</vt:i4>
      </vt:variant>
    </vt:vector>
  </HeadingPairs>
  <TitlesOfParts>
    <vt:vector size="172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Assignment 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773</cp:revision>
  <dcterms:created xsi:type="dcterms:W3CDTF">2013-03-13T12:22:18Z</dcterms:created>
  <dcterms:modified xsi:type="dcterms:W3CDTF">2018-04-17T07:04:30Z</dcterms:modified>
</cp:coreProperties>
</file>