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956" r:id="rId3"/>
    <p:sldId id="957" r:id="rId4"/>
    <p:sldId id="951" r:id="rId5"/>
    <p:sldId id="965" r:id="rId6"/>
    <p:sldId id="966" r:id="rId7"/>
    <p:sldId id="353" r:id="rId8"/>
    <p:sldId id="950" r:id="rId9"/>
    <p:sldId id="955" r:id="rId10"/>
    <p:sldId id="952" r:id="rId11"/>
    <p:sldId id="968" r:id="rId12"/>
    <p:sldId id="961" r:id="rId13"/>
    <p:sldId id="963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85DFFF"/>
    <a:srgbClr val="0000FF"/>
    <a:srgbClr val="66CCFF"/>
    <a:srgbClr val="FFCCFF"/>
    <a:srgbClr val="FFC000"/>
    <a:srgbClr val="00B050"/>
    <a:srgbClr val="006600"/>
    <a:srgbClr val="5DD5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90" y="64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Assignment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9"/>
            <a:ext cx="7921011" cy="594075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operator&lt;&lt;(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&amp;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= 0 );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operator==(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operator&lt;=(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operator+(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operator-(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operator*(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operator/(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operator%(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&amp;operator++();</a:t>
            </a:r>
            <a:endParaRPr lang="zh-TW" altLang="en-US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operator++(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&amp;operator--();</a:t>
            </a:r>
            <a:endParaRPr lang="zh-TW" altLang="en-US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operator--(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convert( T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buf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" name="內容版面配置區 1"/>
          <p:cNvSpPr txBox="1">
            <a:spLocks/>
          </p:cNvSpPr>
          <p:nvPr/>
        </p:nvSpPr>
        <p:spPr>
          <a:xfrm>
            <a:off x="5652138" y="5049207"/>
            <a:ext cx="3060000" cy="162039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T integer;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divideByTen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helpDecrement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1016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9"/>
            <a:ext cx="8641103" cy="5940751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&gt;::operator+(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pPr lvl="0"/>
            <a:r>
              <a:rPr lang="en-US" altLang="zh-TW" dirty="0" err="1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&gt;::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list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== 0 ) ? 1 : n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list&lt; 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&gt;::list(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n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ea typeface="細明體" panose="02020509000000000000" pitchFamily="49" charset="-120"/>
              </a:rPr>
              <a:t>&lt; T &gt;;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ea typeface="細明體" panose="02020509000000000000" pitchFamily="49" charset="-120"/>
              </a:rPr>
              <a:t> = T();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ea typeface="細明體" panose="02020509000000000000" pitchFamily="49" charset="-120"/>
              </a:rPr>
              <a:t>prev</a:t>
            </a:r>
            <a:r>
              <a:rPr lang="en-US" altLang="zh-TW" dirty="0"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T() )</a:t>
            </a:r>
            <a:r>
              <a:rPr lang="en-US" altLang="zh-TW" dirty="0" smtClean="0">
                <a:ea typeface="細明體" panose="02020509000000000000" pitchFamily="49" charset="-120"/>
              </a:rPr>
              <a:t>;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459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單箭頭接點 28"/>
          <p:cNvCxnSpPr/>
          <p:nvPr/>
        </p:nvCxnSpPr>
        <p:spPr>
          <a:xfrm flipV="1">
            <a:off x="7632392" y="2528885"/>
            <a:ext cx="0" cy="7200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0" name="流程圖: 程序 29"/>
          <p:cNvSpPr/>
          <p:nvPr/>
        </p:nvSpPr>
        <p:spPr>
          <a:xfrm>
            <a:off x="6552253" y="1448747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552253" y="162877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12299" y="198881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992437" y="198881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4" name="流程圖: 程序 33"/>
          <p:cNvSpPr/>
          <p:nvPr/>
        </p:nvSpPr>
        <p:spPr>
          <a:xfrm>
            <a:off x="7632391" y="1628770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652137" y="1628770"/>
            <a:ext cx="900115" cy="720092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list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6552253" y="3248977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7992437" y="3789046"/>
            <a:ext cx="360046" cy="36004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56" name="流程圖: 程序 55"/>
          <p:cNvSpPr/>
          <p:nvPr/>
        </p:nvSpPr>
        <p:spPr>
          <a:xfrm>
            <a:off x="7632391" y="3429000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832161" y="3429000"/>
            <a:ext cx="720092" cy="720092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>
            <a:off x="7452370" y="5229232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" name="文字方塊 49"/>
          <p:cNvSpPr txBox="1">
            <a:spLocks noChangeArrowheads="1"/>
          </p:cNvSpPr>
          <p:nvPr/>
        </p:nvSpPr>
        <p:spPr bwMode="auto">
          <a:xfrm>
            <a:off x="6552253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912299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2" name="文字方塊 50"/>
          <p:cNvSpPr txBox="1">
            <a:spLocks noChangeArrowheads="1"/>
          </p:cNvSpPr>
          <p:nvPr/>
        </p:nvSpPr>
        <p:spPr bwMode="auto">
          <a:xfrm>
            <a:off x="7272345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7992439" y="5049208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H="1" flipV="1">
            <a:off x="6192207" y="5769299"/>
            <a:ext cx="1260165" cy="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" name="直線單箭頭接點 55"/>
          <p:cNvCxnSpPr>
            <a:cxnSpLocks noChangeShapeType="1"/>
          </p:cNvCxnSpPr>
          <p:nvPr/>
        </p:nvCxnSpPr>
        <p:spPr bwMode="auto">
          <a:xfrm>
            <a:off x="6192207" y="522923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6" name="直線單箭頭接點 55"/>
          <p:cNvCxnSpPr>
            <a:cxnSpLocks noChangeShapeType="1"/>
          </p:cNvCxnSpPr>
          <p:nvPr/>
        </p:nvCxnSpPr>
        <p:spPr bwMode="auto">
          <a:xfrm>
            <a:off x="6732276" y="5049207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>
            <a:off x="6732276" y="5589276"/>
            <a:ext cx="126016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H="1">
            <a:off x="7632393" y="5049208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 flipV="1">
            <a:off x="6192207" y="5229230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6" name="直線單箭頭接點 45"/>
          <p:cNvCxnSpPr/>
          <p:nvPr/>
        </p:nvCxnSpPr>
        <p:spPr>
          <a:xfrm flipH="1">
            <a:off x="7092300" y="3969069"/>
            <a:ext cx="22" cy="90011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0417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7632392" y="2528885"/>
            <a:ext cx="0" cy="7200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>
            <a:off x="7452370" y="5229232"/>
            <a:ext cx="2" cy="54006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" name="文字方塊 49"/>
          <p:cNvSpPr txBox="1">
            <a:spLocks noChangeArrowheads="1"/>
          </p:cNvSpPr>
          <p:nvPr/>
        </p:nvSpPr>
        <p:spPr bwMode="auto">
          <a:xfrm>
            <a:off x="6552253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912299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2" name="文字方塊 50"/>
          <p:cNvSpPr txBox="1">
            <a:spLocks noChangeArrowheads="1"/>
          </p:cNvSpPr>
          <p:nvPr/>
        </p:nvSpPr>
        <p:spPr bwMode="auto">
          <a:xfrm>
            <a:off x="7272345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7992439" y="5049208"/>
            <a:ext cx="0" cy="54007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H="1" flipV="1">
            <a:off x="1331586" y="5769299"/>
            <a:ext cx="6120785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5" name="直線單箭頭接點 55"/>
          <p:cNvCxnSpPr>
            <a:cxnSpLocks noChangeShapeType="1"/>
          </p:cNvCxnSpPr>
          <p:nvPr/>
        </p:nvCxnSpPr>
        <p:spPr bwMode="auto">
          <a:xfrm>
            <a:off x="1331586" y="5229230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6" name="直線單箭頭接點 55"/>
          <p:cNvCxnSpPr>
            <a:cxnSpLocks noChangeShapeType="1"/>
          </p:cNvCxnSpPr>
          <p:nvPr/>
        </p:nvCxnSpPr>
        <p:spPr bwMode="auto">
          <a:xfrm>
            <a:off x="1871655" y="5049207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>
            <a:off x="1871655" y="5589276"/>
            <a:ext cx="6120784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H="1">
            <a:off x="7632393" y="5049208"/>
            <a:ext cx="360046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0" name="文字方塊 49"/>
          <p:cNvSpPr txBox="1">
            <a:spLocks noChangeArrowheads="1"/>
          </p:cNvSpPr>
          <p:nvPr/>
        </p:nvSpPr>
        <p:spPr bwMode="auto">
          <a:xfrm>
            <a:off x="4932046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5292092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5652138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3" name="文字方塊 49"/>
          <p:cNvSpPr txBox="1">
            <a:spLocks noChangeArrowheads="1"/>
          </p:cNvSpPr>
          <p:nvPr/>
        </p:nvSpPr>
        <p:spPr bwMode="auto">
          <a:xfrm>
            <a:off x="3311839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4" name="文字方塊 50"/>
          <p:cNvSpPr txBox="1">
            <a:spLocks noChangeArrowheads="1"/>
          </p:cNvSpPr>
          <p:nvPr/>
        </p:nvSpPr>
        <p:spPr bwMode="auto">
          <a:xfrm>
            <a:off x="3671885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5" name="文字方塊 50"/>
          <p:cNvSpPr txBox="1">
            <a:spLocks noChangeArrowheads="1"/>
          </p:cNvSpPr>
          <p:nvPr/>
        </p:nvSpPr>
        <p:spPr bwMode="auto">
          <a:xfrm>
            <a:off x="4031931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1691632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2051678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411724" y="4869184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29" name="直線單箭頭接點 55"/>
          <p:cNvCxnSpPr>
            <a:cxnSpLocks noChangeShapeType="1"/>
          </p:cNvCxnSpPr>
          <p:nvPr/>
        </p:nvCxnSpPr>
        <p:spPr bwMode="auto">
          <a:xfrm flipH="1" flipV="1">
            <a:off x="2771770" y="5049208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0" name="直線單箭頭接點 55"/>
          <p:cNvCxnSpPr>
            <a:cxnSpLocks noChangeShapeType="1"/>
          </p:cNvCxnSpPr>
          <p:nvPr/>
        </p:nvCxnSpPr>
        <p:spPr bwMode="auto">
          <a:xfrm flipH="1" flipV="1">
            <a:off x="4391977" y="5049208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1" name="直線單箭頭接點 55"/>
          <p:cNvCxnSpPr>
            <a:cxnSpLocks noChangeShapeType="1"/>
          </p:cNvCxnSpPr>
          <p:nvPr/>
        </p:nvCxnSpPr>
        <p:spPr bwMode="auto">
          <a:xfrm flipH="1" flipV="1">
            <a:off x="6012184" y="5049208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2591748" y="5229231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32"/>
          <p:cNvCxnSpPr>
            <a:cxnSpLocks noChangeShapeType="1"/>
          </p:cNvCxnSpPr>
          <p:nvPr/>
        </p:nvCxnSpPr>
        <p:spPr bwMode="auto">
          <a:xfrm>
            <a:off x="4211955" y="5229231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4" name="直線單箭頭接點 55"/>
          <p:cNvCxnSpPr>
            <a:cxnSpLocks noChangeShapeType="1"/>
          </p:cNvCxnSpPr>
          <p:nvPr/>
        </p:nvCxnSpPr>
        <p:spPr bwMode="auto">
          <a:xfrm>
            <a:off x="5832162" y="5229231"/>
            <a:ext cx="720093" cy="1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 flipV="1">
            <a:off x="1331586" y="5229230"/>
            <a:ext cx="0" cy="540069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53" name="流程圖: 程序 52"/>
          <p:cNvSpPr/>
          <p:nvPr/>
        </p:nvSpPr>
        <p:spPr>
          <a:xfrm>
            <a:off x="6552253" y="1448747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6552253" y="162877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12299" y="198881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7" name="矩形 56"/>
          <p:cNvSpPr/>
          <p:nvPr/>
        </p:nvSpPr>
        <p:spPr>
          <a:xfrm>
            <a:off x="7992437" y="198881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58" name="流程圖: 程序 57"/>
          <p:cNvSpPr/>
          <p:nvPr/>
        </p:nvSpPr>
        <p:spPr>
          <a:xfrm>
            <a:off x="7632391" y="1628770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652137" y="1628770"/>
            <a:ext cx="900115" cy="720092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list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552253" y="3248977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6552253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12299" y="3789046"/>
            <a:ext cx="360046" cy="36004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3" name="矩形 62"/>
          <p:cNvSpPr/>
          <p:nvPr/>
        </p:nvSpPr>
        <p:spPr>
          <a:xfrm>
            <a:off x="7992437" y="3789046"/>
            <a:ext cx="360046" cy="36004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7632391" y="3429000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832161" y="3429000"/>
            <a:ext cx="720092" cy="720092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7092322" y="3969069"/>
            <a:ext cx="22" cy="90011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2448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2"/>
            <a:ext cx="7740990" cy="594075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ListNode</a:t>
            </a:r>
            <a:endParaRPr lang="en-US" altLang="zh-TW" dirty="0"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ea typeface="細明體" panose="02020509000000000000" pitchFamily="49" charset="-120"/>
              </a:rPr>
              <a:t>   T </a:t>
            </a:r>
            <a:r>
              <a:rPr lang="en-US" altLang="zh-TW" dirty="0" err="1"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en-US" altLang="zh-TW" dirty="0" smtClean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ListIterator( ListNode&lt; T &gt; *p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operator==(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operator!=(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T&amp; operator*()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operator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operator-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-()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63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40"/>
            <a:ext cx="8281059" cy="306038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: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ReverseListIterator( ListNode&lt; T &gt; *p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  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operator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++()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 operator-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-()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51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53277"/>
              </p:ext>
            </p:extLst>
          </p:nvPr>
        </p:nvGraphicFramePr>
        <p:xfrm>
          <a:off x="1151563" y="3609023"/>
          <a:ext cx="6840874" cy="2880368"/>
        </p:xfrm>
        <a:graphic>
          <a:graphicData uri="http://schemas.openxmlformats.org/drawingml/2006/table">
            <a:tbl>
              <a:tblPr firstRow="1" bandRow="1"/>
              <a:tblGrid>
                <a:gridCol w="6840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 err="1" smtClean="0">
                          <a:latin typeface="Lucida Console" pitchFamily="49" charset="0"/>
                        </a:rPr>
                        <a:t>ReverseListIterator</a:t>
                      </a:r>
                      <a:endParaRPr lang="zh-TW" altLang="en-US" sz="2800" dirty="0">
                        <a:latin typeface="Lucida Console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36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TW" altLang="en-US" sz="2400" dirty="0">
                        <a:latin typeface="Lucida Console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76501"/>
              </p:ext>
            </p:extLst>
          </p:nvPr>
        </p:nvGraphicFramePr>
        <p:xfrm>
          <a:off x="1511609" y="548632"/>
          <a:ext cx="6120782" cy="2340299"/>
        </p:xfrm>
        <a:graphic>
          <a:graphicData uri="http://schemas.openxmlformats.org/drawingml/2006/table">
            <a:tbl>
              <a:tblPr firstRow="1" bandRow="1"/>
              <a:tblGrid>
                <a:gridCol w="612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 err="1" smtClean="0">
                          <a:latin typeface="Lucida Console" pitchFamily="49" charset="0"/>
                        </a:rPr>
                        <a:t>ListIterator</a:t>
                      </a:r>
                      <a:endParaRPr lang="zh-TW" altLang="en-US" sz="2800" dirty="0">
                        <a:latin typeface="Lucida Console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9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TW" altLang="en-US" sz="2400" dirty="0">
                        <a:latin typeface="Lucida Console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691631" y="1268724"/>
            <a:ext cx="1800231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kern="0" dirty="0" err="1">
                <a:solidFill>
                  <a:prstClr val="black"/>
                </a:solidFill>
                <a:cs typeface="Arial" charset="0"/>
              </a:rPr>
              <a:t>ListIterator</a:t>
            </a:r>
            <a:endParaRPr lang="zh-TW" alt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91632" y="1808793"/>
            <a:ext cx="1440184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ea typeface="微軟正黑體"/>
                <a:cs typeface="Arial" charset="0"/>
              </a:rPr>
              <a:t>operator=</a:t>
            </a:r>
            <a:endParaRPr lang="zh-TW" alt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11838" y="2348862"/>
            <a:ext cx="1440184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cs typeface="Arial" charset="0"/>
              </a:rPr>
              <a:t>operator++</a:t>
            </a:r>
            <a:endParaRPr lang="zh-TW" alt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91632" y="2348862"/>
            <a:ext cx="1440184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cs typeface="Arial" charset="0"/>
              </a:rPr>
              <a:t>operator*</a:t>
            </a:r>
            <a:endParaRPr lang="zh-TW" alt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17" name="直線單箭頭接點 16"/>
          <p:cNvCxnSpPr>
            <a:stCxn id="3" idx="0"/>
            <a:endCxn id="4" idx="2"/>
          </p:cNvCxnSpPr>
          <p:nvPr/>
        </p:nvCxnSpPr>
        <p:spPr>
          <a:xfrm flipV="1">
            <a:off x="4572000" y="2888931"/>
            <a:ext cx="0" cy="7200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4932046" y="2348862"/>
            <a:ext cx="144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cs typeface="Arial" charset="0"/>
              </a:rPr>
              <a:t>operator--</a:t>
            </a:r>
            <a:endParaRPr lang="zh-TW" alt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253" y="2348862"/>
            <a:ext cx="720092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cs typeface="Arial" charset="0"/>
              </a:rPr>
              <a:t>ptr</a:t>
            </a:r>
            <a:endParaRPr lang="zh-TW" alt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311839" y="1808793"/>
            <a:ext cx="144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cs typeface="Arial" charset="0"/>
              </a:rPr>
              <a:t>operator==</a:t>
            </a:r>
            <a:endParaRPr lang="zh-TW" alt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34833"/>
              </p:ext>
            </p:extLst>
          </p:nvPr>
        </p:nvGraphicFramePr>
        <p:xfrm>
          <a:off x="4031931" y="4329115"/>
          <a:ext cx="2520000" cy="360000"/>
        </p:xfrm>
        <a:graphic>
          <a:graphicData uri="http://schemas.openxmlformats.org/drawingml/2006/table">
            <a:tbl>
              <a:tblPr firstRow="1" bandRow="1"/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latin typeface="Lucida Console" pitchFamily="49" charset="0"/>
                        </a:rPr>
                        <a:t>ReverseListIterator</a:t>
                      </a:r>
                      <a:endParaRPr lang="zh-TW" altLang="en-US" sz="1600" dirty="0"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00147"/>
              </p:ext>
            </p:extLst>
          </p:nvPr>
        </p:nvGraphicFramePr>
        <p:xfrm>
          <a:off x="4211954" y="4869184"/>
          <a:ext cx="1440184" cy="360000"/>
        </p:xfrm>
        <a:graphic>
          <a:graphicData uri="http://schemas.openxmlformats.org/drawingml/2006/table">
            <a:tbl>
              <a:tblPr firstRow="1" bandRow="1"/>
              <a:tblGrid>
                <a:gridCol w="14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itchFamily="49" charset="0"/>
                        </a:rPr>
                        <a:t>operator=</a:t>
                      </a:r>
                      <a:endParaRPr lang="zh-TW" altLang="en-US" sz="1600" dirty="0"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25408"/>
              </p:ext>
            </p:extLst>
          </p:nvPr>
        </p:nvGraphicFramePr>
        <p:xfrm>
          <a:off x="1331586" y="4329115"/>
          <a:ext cx="2520000" cy="360000"/>
        </p:xfrm>
        <a:graphic>
          <a:graphicData uri="http://schemas.openxmlformats.org/drawingml/2006/table">
            <a:tbl>
              <a:tblPr firstRow="1" bandRow="1"/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latin typeface="Lucida Console" pitchFamily="49" charset="0"/>
                        </a:rPr>
                        <a:t>ReverseListIterator</a:t>
                      </a:r>
                      <a:endParaRPr lang="zh-TW" altLang="en-US" sz="1600" dirty="0"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7529"/>
              </p:ext>
            </p:extLst>
          </p:nvPr>
        </p:nvGraphicFramePr>
        <p:xfrm>
          <a:off x="1331586" y="4869184"/>
          <a:ext cx="2700000" cy="360000"/>
        </p:xfrm>
        <a:graphic>
          <a:graphicData uri="http://schemas.openxmlformats.org/drawingml/2006/table">
            <a:tbl>
              <a:tblPr firstRow="1" bandRow="1"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itchFamily="49" charset="0"/>
                        </a:rPr>
                        <a:t>~</a:t>
                      </a:r>
                      <a:r>
                        <a:rPr lang="en-US" altLang="zh-TW" sz="1600" dirty="0" err="1" smtClean="0">
                          <a:latin typeface="Lucida Console" pitchFamily="49" charset="0"/>
                        </a:rPr>
                        <a:t>ReverseListIterator</a:t>
                      </a:r>
                      <a:endParaRPr lang="zh-TW" altLang="en-US" sz="1600" dirty="0"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文字方塊 40"/>
          <p:cNvSpPr txBox="1"/>
          <p:nvPr/>
        </p:nvSpPr>
        <p:spPr>
          <a:xfrm>
            <a:off x="4932047" y="1808793"/>
            <a:ext cx="144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cs typeface="Arial" charset="0"/>
              </a:rPr>
              <a:t>operator!=</a:t>
            </a:r>
            <a:endParaRPr lang="zh-TW" alt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671884" y="1268724"/>
            <a:ext cx="180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kern="0" dirty="0" err="1">
                <a:solidFill>
                  <a:prstClr val="black"/>
                </a:solidFill>
                <a:cs typeface="Arial" charset="0"/>
              </a:rPr>
              <a:t>ListIterator</a:t>
            </a:r>
            <a:endParaRPr lang="zh-TW" alt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652138" y="1268724"/>
            <a:ext cx="1800231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cs typeface="Arial" charset="0"/>
              </a:rPr>
              <a:t>~</a:t>
            </a:r>
            <a:r>
              <a:rPr lang="en-US" altLang="zh-TW" sz="1600" kern="0" dirty="0" err="1" smtClean="0">
                <a:solidFill>
                  <a:prstClr val="black"/>
                </a:solidFill>
                <a:cs typeface="Arial" charset="0"/>
              </a:rPr>
              <a:t>ListIterator</a:t>
            </a:r>
            <a:endParaRPr lang="zh-TW" alt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01333"/>
              </p:ext>
            </p:extLst>
          </p:nvPr>
        </p:nvGraphicFramePr>
        <p:xfrm>
          <a:off x="4572000" y="5949322"/>
          <a:ext cx="720092" cy="360000"/>
        </p:xfrm>
        <a:graphic>
          <a:graphicData uri="http://schemas.openxmlformats.org/drawingml/2006/table">
            <a:tbl>
              <a:tblPr firstRow="1" bandRow="1"/>
              <a:tblGrid>
                <a:gridCol w="72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latin typeface="Lucida Console" pitchFamily="49" charset="0"/>
                        </a:rPr>
                        <a:t>ptr</a:t>
                      </a:r>
                      <a:endParaRPr lang="zh-TW" altLang="en-US" sz="1600" dirty="0"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89611"/>
              </p:ext>
            </p:extLst>
          </p:nvPr>
        </p:nvGraphicFramePr>
        <p:xfrm>
          <a:off x="2951793" y="5949322"/>
          <a:ext cx="1440184" cy="360000"/>
        </p:xfrm>
        <a:graphic>
          <a:graphicData uri="http://schemas.openxmlformats.org/drawingml/2006/table">
            <a:tbl>
              <a:tblPr firstRow="1" bandRow="1"/>
              <a:tblGrid>
                <a:gridCol w="14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itchFamily="49" charset="0"/>
                        </a:rPr>
                        <a:t>operator--</a:t>
                      </a:r>
                      <a:endParaRPr lang="zh-TW" altLang="en-US" sz="1600" dirty="0"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68445"/>
              </p:ext>
            </p:extLst>
          </p:nvPr>
        </p:nvGraphicFramePr>
        <p:xfrm>
          <a:off x="1331586" y="5949322"/>
          <a:ext cx="1440184" cy="360000"/>
        </p:xfrm>
        <a:graphic>
          <a:graphicData uri="http://schemas.openxmlformats.org/drawingml/2006/table">
            <a:tbl>
              <a:tblPr firstRow="1" bandRow="1"/>
              <a:tblGrid>
                <a:gridCol w="14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itchFamily="49" charset="0"/>
                        </a:rPr>
                        <a:t>operator++</a:t>
                      </a:r>
                      <a:endParaRPr lang="zh-TW" altLang="en-US" sz="1600" dirty="0"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6192207" y="5409253"/>
            <a:ext cx="1440184" cy="360000"/>
          </a:xfrm>
          <a:prstGeom prst="rect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cs typeface="Arial" charset="0"/>
              </a:rPr>
              <a:t>operator*</a:t>
            </a:r>
            <a:endParaRPr lang="zh-TW" alt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832161" y="4869184"/>
            <a:ext cx="144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cs typeface="Arial" charset="0"/>
              </a:rPr>
              <a:t>operator==</a:t>
            </a:r>
            <a:endParaRPr lang="zh-TW" alt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31586" y="5409253"/>
            <a:ext cx="144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cs typeface="Arial" charset="0"/>
              </a:rPr>
              <a:t>operator!=</a:t>
            </a:r>
            <a:endParaRPr lang="zh-TW" altLang="en-US" sz="1600" kern="0" dirty="0" smtClean="0">
              <a:solidFill>
                <a:prstClr val="black"/>
              </a:solidFill>
              <a:cs typeface="Arial" charset="0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87165"/>
              </p:ext>
            </p:extLst>
          </p:nvPr>
        </p:nvGraphicFramePr>
        <p:xfrm>
          <a:off x="4572000" y="5409253"/>
          <a:ext cx="1440184" cy="360000"/>
        </p:xfrm>
        <a:graphic>
          <a:graphicData uri="http://schemas.openxmlformats.org/drawingml/2006/table">
            <a:tbl>
              <a:tblPr firstRow="1" bandRow="1"/>
              <a:tblGrid>
                <a:gridCol w="14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itchFamily="49" charset="0"/>
                        </a:rPr>
                        <a:t>operator--</a:t>
                      </a:r>
                      <a:endParaRPr lang="zh-TW" altLang="en-US" sz="1600" dirty="0"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58474"/>
              </p:ext>
            </p:extLst>
          </p:nvPr>
        </p:nvGraphicFramePr>
        <p:xfrm>
          <a:off x="2951793" y="5409253"/>
          <a:ext cx="1440184" cy="360000"/>
        </p:xfrm>
        <a:graphic>
          <a:graphicData uri="http://schemas.openxmlformats.org/drawingml/2006/table">
            <a:tbl>
              <a:tblPr firstRow="1" bandRow="1"/>
              <a:tblGrid>
                <a:gridCol w="14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itchFamily="49" charset="0"/>
                        </a:rPr>
                        <a:t>operator++</a:t>
                      </a:r>
                      <a:endParaRPr lang="zh-TW" altLang="en-US" sz="1600" dirty="0">
                        <a:latin typeface="Lucida Console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3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8461081" cy="648082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operator==(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list&lt; T &gt; &amp;lhs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list&lt; T &gt; &amp;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zh-TW" altLang="en-US" sz="15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operator!=(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list&lt; T &gt; &amp;lhs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list&lt; T &gt; &amp;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iterator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ReverseListIterator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= 0 );</a:t>
            </a:r>
          </a:p>
          <a:p>
            <a:pPr lvl="0"/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list(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 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&amp;x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~list();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list&amp; 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 &amp;x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operator==(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operator!=(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iterator 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iterator 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fr-FR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push_front( </a:t>
            </a:r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val </a:t>
            </a:r>
            <a:r>
              <a:rPr lang="fr-FR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resize(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void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clear();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629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ea typeface="標楷體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prstClr val="black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T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Lucida Console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252950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9"/>
            <a:ext cx="8281058" cy="576073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list&lt; T &gt;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 &gt;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T &gt; &amp; );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 = 0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&amp;operator=(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&amp;operator=(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list &amp;right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operator&lt;=(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operator+(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operator-(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operator*(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operator/(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operator%(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&amp;operator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++();</a:t>
            </a:r>
            <a:endParaRPr lang="zh-TW" altLang="en-US" dirty="0"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operator++(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&amp;operator-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-();</a:t>
            </a:r>
            <a:endParaRPr lang="zh-TW" altLang="en-US" dirty="0"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latin typeface="+mn-lt"/>
                <a:ea typeface="細明體" panose="02020509000000000000" pitchFamily="49" charset="-120"/>
              </a:rPr>
              <a:t> operator--(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isZero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</p:txBody>
      </p:sp>
      <p:sp>
        <p:nvSpPr>
          <p:cNvPr id="3" name="內容版面配置區 1"/>
          <p:cNvSpPr txBox="1">
            <a:spLocks/>
          </p:cNvSpPr>
          <p:nvPr/>
        </p:nvSpPr>
        <p:spPr>
          <a:xfrm>
            <a:off x="5652138" y="5049207"/>
            <a:ext cx="3240413" cy="144018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void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divideByTen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   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helpIncrement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helpDecrement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277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82047"/>
              </p:ext>
            </p:extLst>
          </p:nvPr>
        </p:nvGraphicFramePr>
        <p:xfrm>
          <a:off x="251448" y="3068954"/>
          <a:ext cx="8641104" cy="3420437"/>
        </p:xfrm>
        <a:graphic>
          <a:graphicData uri="http://schemas.openxmlformats.org/drawingml/2006/table">
            <a:tbl>
              <a:tblPr firstRow="1" bandRow="1"/>
              <a:tblGrid>
                <a:gridCol w="864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 err="1" smtClean="0">
                          <a:latin typeface="Lucida Console" pitchFamily="49" charset="0"/>
                        </a:rPr>
                        <a:t>HugeInteger</a:t>
                      </a:r>
                      <a:endParaRPr lang="zh-TW" altLang="en-US" sz="2800" dirty="0">
                        <a:latin typeface="Lucida Console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3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TW" altLang="en-US" sz="2400" dirty="0">
                        <a:latin typeface="Lucida Console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94411"/>
              </p:ext>
            </p:extLst>
          </p:nvPr>
        </p:nvGraphicFramePr>
        <p:xfrm>
          <a:off x="251448" y="548632"/>
          <a:ext cx="8641104" cy="1800230"/>
        </p:xfrm>
        <a:graphic>
          <a:graphicData uri="http://schemas.openxmlformats.org/drawingml/2006/table">
            <a:tbl>
              <a:tblPr firstRow="1" bandRow="1"/>
              <a:tblGrid>
                <a:gridCol w="864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 smtClean="0">
                          <a:latin typeface="Lucida Console" pitchFamily="49" charset="0"/>
                        </a:rPr>
                        <a:t>list</a:t>
                      </a:r>
                      <a:endParaRPr lang="zh-TW" altLang="en-US" sz="2800" dirty="0">
                        <a:latin typeface="Lucida Console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23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TW" altLang="en-US" sz="2400" dirty="0">
                        <a:latin typeface="Lucida Console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31471" y="1268724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list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31701" y="1268724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~list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dirty="0" err="1">
                <a:solidFill>
                  <a:prstClr val="black"/>
                </a:solidFill>
                <a:ea typeface="微軟正黑體"/>
                <a:cs typeface="Arial" charset="0"/>
              </a:rPr>
              <a:t>push_back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72115" y="1268724"/>
            <a:ext cx="54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end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1471" y="1808793"/>
            <a:ext cx="90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 smtClean="0">
                <a:solidFill>
                  <a:prstClr val="black"/>
                </a:solidFill>
                <a:cs typeface="Arial" charset="0"/>
              </a:rPr>
              <a:t>rbegin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72000" y="1268724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begin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17" name="直線單箭頭接點 16"/>
          <p:cNvCxnSpPr>
            <a:stCxn id="3" idx="0"/>
            <a:endCxn id="4" idx="2"/>
          </p:cNvCxnSpPr>
          <p:nvPr/>
        </p:nvCxnSpPr>
        <p:spPr>
          <a:xfrm flipV="1">
            <a:off x="4572000" y="2348862"/>
            <a:ext cx="0" cy="7200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7992437" y="1268724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clear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092322" y="1268724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size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652138" y="1808793"/>
            <a:ext cx="90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resize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192207" y="1268724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rend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131816" y="1268724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cs typeface="Arial" charset="0"/>
              </a:rPr>
              <a:t>operator=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511609" y="1808793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cs typeface="Arial" charset="0"/>
              </a:rPr>
              <a:t>push_front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31586" y="1268724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list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172460" y="3789046"/>
            <a:ext cx="54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end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1331586" y="4329115"/>
            <a:ext cx="90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 smtClean="0">
                <a:solidFill>
                  <a:prstClr val="black"/>
                </a:solidFill>
                <a:cs typeface="Arial" charset="0"/>
              </a:rPr>
              <a:t>rbegin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31471" y="4329115"/>
            <a:ext cx="72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begin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411724" y="4329115"/>
            <a:ext cx="720091" cy="360000"/>
          </a:xfrm>
          <a:prstGeom prst="rect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rend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511609" y="4869184"/>
            <a:ext cx="72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clear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31471" y="4869184"/>
            <a:ext cx="90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resize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391977" y="1808793"/>
            <a:ext cx="108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dirty="0" err="1" smtClean="0">
                <a:solidFill>
                  <a:prstClr val="black"/>
                </a:solidFill>
                <a:ea typeface="微軟正黑體"/>
                <a:cs typeface="Arial" charset="0"/>
              </a:rPr>
              <a:t>pop_back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732276" y="1808793"/>
            <a:ext cx="90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cs typeface="Arial" charset="0"/>
              </a:rPr>
              <a:t>mySize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812414" y="1808793"/>
            <a:ext cx="90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 smtClean="0">
                <a:solidFill>
                  <a:prstClr val="black"/>
                </a:solidFill>
                <a:cs typeface="Arial" charset="0"/>
              </a:rPr>
              <a:t>myHead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652138" y="4329115"/>
            <a:ext cx="12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dirty="0" err="1">
                <a:solidFill>
                  <a:prstClr val="black"/>
                </a:solidFill>
                <a:ea typeface="微軟正黑體"/>
                <a:cs typeface="Arial" charset="0"/>
              </a:rPr>
              <a:t>push_back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211954" y="4329115"/>
            <a:ext cx="126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cs typeface="Arial" charset="0"/>
              </a:rPr>
              <a:t>push_front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092322" y="4329115"/>
            <a:ext cx="1080000" cy="360000"/>
          </a:xfrm>
          <a:prstGeom prst="rect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dirty="0" err="1" smtClean="0">
                <a:solidFill>
                  <a:prstClr val="black"/>
                </a:solidFill>
                <a:ea typeface="微軟正黑體"/>
                <a:cs typeface="Arial" charset="0"/>
              </a:rPr>
              <a:t>pop_back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311839" y="4329115"/>
            <a:ext cx="720092" cy="360000"/>
          </a:xfrm>
          <a:prstGeom prst="rect">
            <a:avLst/>
          </a:prstGeom>
          <a:solidFill>
            <a:srgbClr val="92D050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size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051678" y="3789046"/>
            <a:ext cx="144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dirty="0" err="1">
                <a:solidFill>
                  <a:prstClr val="black"/>
                </a:solidFill>
                <a:ea typeface="微軟正黑體"/>
                <a:cs typeface="Arial" charset="0"/>
              </a:rPr>
              <a:t>HugeInteger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31471" y="3789046"/>
            <a:ext cx="1440185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cs typeface="Arial" charset="0"/>
              </a:rPr>
              <a:t>HugeInteger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671885" y="3789046"/>
            <a:ext cx="144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dirty="0" smtClean="0">
                <a:solidFill>
                  <a:prstClr val="black"/>
                </a:solidFill>
                <a:ea typeface="微軟正黑體"/>
                <a:cs typeface="Arial" charset="0"/>
              </a:rPr>
              <a:t>~</a:t>
            </a:r>
            <a:r>
              <a:rPr lang="en-US" altLang="zh-TW" sz="1400" dirty="0" err="1" smtClean="0">
                <a:solidFill>
                  <a:prstClr val="black"/>
                </a:solidFill>
                <a:ea typeface="微軟正黑體"/>
                <a:cs typeface="Arial" charset="0"/>
              </a:rPr>
              <a:t>HugeInteger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292092" y="3789046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cs typeface="Arial" charset="0"/>
              </a:rPr>
              <a:t>operator=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732276" y="3789046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cs typeface="Arial" charset="0"/>
              </a:rPr>
              <a:t>operator=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411724" y="4869184"/>
            <a:ext cx="9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cs typeface="Arial" charset="0"/>
              </a:rPr>
              <a:t>mySize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3491862" y="4869184"/>
            <a:ext cx="9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 smtClean="0">
                <a:solidFill>
                  <a:prstClr val="black"/>
                </a:solidFill>
                <a:cs typeface="Arial" charset="0"/>
              </a:rPr>
              <a:t>myHead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4572000" y="4869184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operator&lt;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012184" y="4869184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operator&lt;=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452368" y="4869184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operator+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31471" y="5409253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operator-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1876308" y="5409253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operator*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311839" y="5409253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operator/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752023" y="5409253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operator%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7812414" y="5409253"/>
            <a:ext cx="90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cs typeface="Arial" charset="0"/>
              </a:rPr>
              <a:t>isZero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31471" y="5949322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operator++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871655" y="5949322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operator++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316492" y="5949322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operator--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752023" y="5949322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operator--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6192207" y="5949322"/>
            <a:ext cx="16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dirty="0" err="1">
                <a:solidFill>
                  <a:prstClr val="black"/>
                </a:solidFill>
                <a:ea typeface="微軟正黑體"/>
                <a:cs typeface="Arial" charset="0"/>
              </a:rPr>
              <a:t>helpIncrement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192207" y="5409253"/>
            <a:ext cx="1440185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cs typeface="Arial" charset="0"/>
              </a:rPr>
              <a:t>divideByTen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4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65484"/>
              </p:ext>
            </p:extLst>
          </p:nvPr>
        </p:nvGraphicFramePr>
        <p:xfrm>
          <a:off x="611494" y="548632"/>
          <a:ext cx="7921012" cy="5760736"/>
        </p:xfrm>
        <a:graphic>
          <a:graphicData uri="http://schemas.openxmlformats.org/drawingml/2006/table">
            <a:tbl>
              <a:tblPr firstRow="1" bandRow="1"/>
              <a:tblGrid>
                <a:gridCol w="792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 err="1" smtClean="0">
                          <a:latin typeface="Lucida Console" pitchFamily="49" charset="0"/>
                        </a:rPr>
                        <a:t>HugeInteger</a:t>
                      </a:r>
                      <a:endParaRPr lang="zh-TW" altLang="en-US" sz="2800" dirty="0">
                        <a:latin typeface="Lucida Console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73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TW" altLang="en-US" sz="2400" dirty="0">
                        <a:latin typeface="Lucida Console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60040"/>
              </p:ext>
            </p:extLst>
          </p:nvPr>
        </p:nvGraphicFramePr>
        <p:xfrm>
          <a:off x="1511609" y="1448747"/>
          <a:ext cx="6120782" cy="2340299"/>
        </p:xfrm>
        <a:graphic>
          <a:graphicData uri="http://schemas.openxmlformats.org/drawingml/2006/table">
            <a:tbl>
              <a:tblPr firstRow="1" bandRow="1"/>
              <a:tblGrid>
                <a:gridCol w="612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 smtClean="0">
                          <a:latin typeface="Lucida Console" pitchFamily="49" charset="0"/>
                        </a:rPr>
                        <a:t>integer</a:t>
                      </a:r>
                      <a:endParaRPr lang="zh-TW" altLang="en-US" sz="2800" dirty="0">
                        <a:latin typeface="Lucida Console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9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TW" altLang="en-US" sz="2400" dirty="0">
                        <a:latin typeface="Lucida Console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1691632" y="2168839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list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491862" y="2168839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~list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12184" y="2708908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dirty="0" err="1">
                <a:solidFill>
                  <a:prstClr val="black"/>
                </a:solidFill>
                <a:ea typeface="微軟正黑體"/>
                <a:cs typeface="Arial" charset="0"/>
              </a:rPr>
              <a:t>push_back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732276" y="2168839"/>
            <a:ext cx="54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end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691632" y="2708908"/>
            <a:ext cx="90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 smtClean="0">
                <a:solidFill>
                  <a:prstClr val="black"/>
                </a:solidFill>
                <a:cs typeface="Arial" charset="0"/>
              </a:rPr>
              <a:t>rbegin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832161" y="2168839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begin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31931" y="3248977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clear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671885" y="2708908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size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951793" y="3248977"/>
            <a:ext cx="90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resize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771770" y="2708908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rend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91977" y="2168839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cs typeface="Arial" charset="0"/>
              </a:rPr>
              <a:t>operator=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72000" y="2708908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cs typeface="Arial" charset="0"/>
              </a:rPr>
              <a:t>push_front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591747" y="2168839"/>
            <a:ext cx="7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list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1691632" y="3248977"/>
            <a:ext cx="108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dirty="0" err="1" smtClean="0">
                <a:solidFill>
                  <a:prstClr val="black"/>
                </a:solidFill>
                <a:ea typeface="微軟正黑體"/>
                <a:cs typeface="Arial" charset="0"/>
              </a:rPr>
              <a:t>pop_back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932046" y="3248977"/>
            <a:ext cx="90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cs typeface="Arial" charset="0"/>
              </a:rPr>
              <a:t>mySize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012184" y="3248977"/>
            <a:ext cx="90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 smtClean="0">
                <a:solidFill>
                  <a:prstClr val="black"/>
                </a:solidFill>
                <a:cs typeface="Arial" charset="0"/>
              </a:rPr>
              <a:t>myHead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411724" y="4149092"/>
            <a:ext cx="144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dirty="0" err="1">
                <a:solidFill>
                  <a:prstClr val="black"/>
                </a:solidFill>
                <a:ea typeface="微軟正黑體"/>
                <a:cs typeface="Arial" charset="0"/>
              </a:rPr>
              <a:t>HugeInteger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91517" y="4149092"/>
            <a:ext cx="1440185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cs typeface="Arial" charset="0"/>
              </a:rPr>
              <a:t>HugeInteger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031931" y="4149092"/>
            <a:ext cx="144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dirty="0" smtClean="0">
                <a:solidFill>
                  <a:prstClr val="black"/>
                </a:solidFill>
                <a:ea typeface="微軟正黑體"/>
                <a:cs typeface="Arial" charset="0"/>
              </a:rPr>
              <a:t>~</a:t>
            </a:r>
            <a:r>
              <a:rPr lang="en-US" altLang="zh-TW" sz="1400" dirty="0" err="1" smtClean="0">
                <a:solidFill>
                  <a:prstClr val="black"/>
                </a:solidFill>
                <a:ea typeface="微軟正黑體"/>
                <a:cs typeface="Arial" charset="0"/>
              </a:rPr>
              <a:t>HugeInteger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652138" y="4149092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cs typeface="Arial" charset="0"/>
              </a:rPr>
              <a:t>operator=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092322" y="4149092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operator==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231701" y="4689161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operator&lt;=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3671885" y="4689161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operator+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112069" y="4689161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operator-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556906" y="4689161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operator*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791517" y="5229230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operator/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231701" y="5229230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operator%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671885" y="5229230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operator++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112069" y="5229230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operator++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556906" y="5229230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operator--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91517" y="5769299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operator--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791517" y="4689161"/>
            <a:ext cx="126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smtClean="0">
                <a:solidFill>
                  <a:prstClr val="black"/>
                </a:solidFill>
                <a:cs typeface="Arial" charset="0"/>
              </a:rPr>
              <a:t>operator&lt;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2231701" y="5769299"/>
            <a:ext cx="90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cs typeface="Arial" charset="0"/>
              </a:rPr>
              <a:t>isZero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932046" y="5769299"/>
            <a:ext cx="16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dirty="0" err="1">
                <a:solidFill>
                  <a:prstClr val="black"/>
                </a:solidFill>
                <a:ea typeface="微軟正黑體"/>
                <a:cs typeface="Arial" charset="0"/>
              </a:rPr>
              <a:t>helpIncrement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11839" y="5769299"/>
            <a:ext cx="1440185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tIns="36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cs typeface="Arial" charset="0"/>
              </a:rPr>
              <a:t>divideByTen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732276" y="5769299"/>
            <a:ext cx="1620000" cy="360000"/>
          </a:xfrm>
          <a:prstGeom prst="rect">
            <a:avLst/>
          </a:prstGeom>
          <a:solidFill>
            <a:srgbClr val="85DFFF"/>
          </a:solidFill>
          <a:ln w="19050">
            <a:solidFill>
              <a:sysClr val="windowText" lastClr="000000"/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400" dirty="0" err="1" smtClean="0">
                <a:solidFill>
                  <a:prstClr val="black"/>
                </a:solidFill>
                <a:ea typeface="微軟正黑體"/>
                <a:cs typeface="Arial" charset="0"/>
              </a:rPr>
              <a:t>helpDecrement</a:t>
            </a:r>
            <a:endParaRPr lang="zh-TW" altLang="en-US" sz="1400" kern="0" dirty="0" smtClean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7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8268</TotalTime>
  <Words>1082</Words>
  <Application>Microsoft Office PowerPoint</Application>
  <PresentationFormat>如螢幕大小 (4:3)</PresentationFormat>
  <Paragraphs>289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細明體</vt:lpstr>
      <vt:lpstr>Arial</vt:lpstr>
      <vt:lpstr>Calibri</vt:lpstr>
      <vt:lpstr>Courier New</vt:lpstr>
      <vt:lpstr>Lucida Console</vt:lpstr>
      <vt:lpstr>Times New Roman</vt:lpstr>
      <vt:lpstr>微軟正黑體</vt:lpstr>
      <vt:lpstr>新細明體</vt:lpstr>
      <vt:lpstr>標楷體</vt:lpstr>
      <vt:lpstr>Office 佈景主題</vt:lpstr>
      <vt:lpstr>Assignment 8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 Lin</cp:lastModifiedBy>
  <cp:revision>609</cp:revision>
  <dcterms:created xsi:type="dcterms:W3CDTF">2013-03-13T12:22:18Z</dcterms:created>
  <dcterms:modified xsi:type="dcterms:W3CDTF">2018-05-06T13:24:27Z</dcterms:modified>
</cp:coreProperties>
</file>