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3" r:id="rId2"/>
    <p:sldId id="829" r:id="rId3"/>
    <p:sldId id="1087" r:id="rId4"/>
    <p:sldId id="1082" r:id="rId5"/>
    <p:sldId id="828" r:id="rId6"/>
    <p:sldId id="1083" r:id="rId7"/>
    <p:sldId id="1103" r:id="rId8"/>
    <p:sldId id="404" r:id="rId9"/>
    <p:sldId id="625" r:id="rId10"/>
    <p:sldId id="1089" r:id="rId11"/>
    <p:sldId id="1092" r:id="rId12"/>
    <p:sldId id="1090" r:id="rId13"/>
    <p:sldId id="1084" r:id="rId14"/>
    <p:sldId id="1093" r:id="rId15"/>
    <p:sldId id="1097" r:id="rId16"/>
    <p:sldId id="1091" r:id="rId17"/>
    <p:sldId id="1096" r:id="rId18"/>
    <p:sldId id="1098" r:id="rId19"/>
    <p:sldId id="1104" r:id="rId20"/>
    <p:sldId id="1095" r:id="rId21"/>
    <p:sldId id="1102" r:id="rId22"/>
    <p:sldId id="1101" r:id="rId23"/>
    <p:sldId id="1100" r:id="rId24"/>
    <p:sldId id="1099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80FF"/>
    <a:srgbClr val="FFCCFF"/>
    <a:srgbClr val="00B0F0"/>
    <a:srgbClr val="0000FF"/>
    <a:srgbClr val="66CCFF"/>
    <a:srgbClr val="85DFFF"/>
    <a:srgbClr val="FFC000"/>
    <a:srgbClr val="92D05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8" autoAdjust="0"/>
    <p:restoredTop sz="94660"/>
  </p:normalViewPr>
  <p:slideViewPr>
    <p:cSldViewPr showGuides="1">
      <p:cViewPr varScale="1">
        <p:scale>
          <a:sx n="85" d="100"/>
          <a:sy n="85" d="100"/>
        </p:scale>
        <p:origin x="116" y="64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760721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40"/>
            <a:ext cx="5580714" cy="2340292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6192838" y="549275"/>
            <a:ext cx="2519362" cy="233997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87248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431471" y="2708910"/>
            <a:ext cx="8281058" cy="1440180"/>
          </a:xfrm>
        </p:spPr>
        <p:txBody>
          <a:bodyPr/>
          <a:lstStyle/>
          <a:p>
            <a:r>
              <a:rPr lang="en-US" altLang="zh-TW" dirty="0"/>
              <a:t>Homework Assignment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37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368609"/>
            <a:ext cx="7020898" cy="6120781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8000"/>
                </a:solidFill>
                <a:latin typeface="+mn-lt"/>
                <a:ea typeface="MingLiU"/>
              </a:rPr>
              <a:t>// Constructs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MingLiU"/>
              </a:rPr>
              <a:t>an empty list </a:t>
            </a:r>
            <a:r>
              <a:rPr lang="en-US" altLang="zh-TW" dirty="0" smtClean="0">
                <a:solidFill>
                  <a:srgbClr val="008000"/>
                </a:solidFill>
                <a:latin typeface="+mn-lt"/>
                <a:ea typeface="MingLiU"/>
              </a:rPr>
              <a:t>container, with no elements.</a:t>
            </a:r>
            <a:endParaRPr lang="en-US" altLang="zh-TW" dirty="0" smtClean="0">
              <a:solidFill>
                <a:srgbClr val="000000"/>
              </a:solidFill>
              <a:latin typeface="+mn-lt"/>
              <a:ea typeface="MingLiU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MingLiU"/>
              </a:rPr>
              <a:t>template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&lt;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MingLiU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 smtClean="0">
                <a:latin typeface="+mn-lt"/>
                <a:ea typeface="MingLiU"/>
              </a:rPr>
              <a:t>T &gt;</a:t>
            </a:r>
          </a:p>
          <a:p>
            <a:r>
              <a:rPr lang="en-US" altLang="zh-TW" dirty="0" smtClean="0">
                <a:latin typeface="+mn-lt"/>
                <a:ea typeface="MingLiU"/>
              </a:rPr>
              <a:t>list</a:t>
            </a:r>
            <a:r>
              <a:rPr lang="en-US" altLang="zh-TW" dirty="0">
                <a:latin typeface="+mn-lt"/>
                <a:ea typeface="MingLiU"/>
              </a:rPr>
              <a:t>&lt; T &gt;: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:list()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MingLiU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MingLiU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 err="1">
                <a:latin typeface="+mn-lt"/>
                <a:ea typeface="MingLiU"/>
              </a:rPr>
              <a:t>ListNode</a:t>
            </a:r>
            <a:r>
              <a:rPr lang="en-US" altLang="zh-TW" dirty="0">
                <a:latin typeface="+mn-lt"/>
                <a:ea typeface="MingLiU"/>
              </a:rPr>
              <a:t>&lt; T &gt; )</a:t>
            </a:r>
          </a:p>
          <a:p>
            <a:r>
              <a:rPr lang="en-US" altLang="zh-TW" dirty="0">
                <a:latin typeface="+mn-lt"/>
                <a:ea typeface="MingLiU"/>
              </a:rPr>
              <a:t>{</a:t>
            </a:r>
          </a:p>
          <a:p>
            <a:r>
              <a:rPr lang="en-US" altLang="zh-TW" dirty="0">
                <a:latin typeface="+mn-lt"/>
                <a:ea typeface="MingLiU"/>
              </a:rPr>
              <a:t>   </a:t>
            </a:r>
            <a:r>
              <a:rPr lang="en-US" altLang="zh-TW" dirty="0" err="1">
                <a:latin typeface="+mn-lt"/>
                <a:ea typeface="MingLiU"/>
              </a:rPr>
              <a:t>myHead</a:t>
            </a:r>
            <a:r>
              <a:rPr lang="en-US" altLang="zh-TW" dirty="0">
                <a:latin typeface="+mn-lt"/>
                <a:ea typeface="MingLiU"/>
              </a:rPr>
              <a:t>-&gt;</a:t>
            </a:r>
            <a:r>
              <a:rPr lang="en-US" altLang="zh-TW" dirty="0" err="1">
                <a:latin typeface="+mn-lt"/>
                <a:ea typeface="MingLiU"/>
              </a:rPr>
              <a:t>myVal</a:t>
            </a:r>
            <a:r>
              <a:rPr lang="en-US" altLang="zh-TW" dirty="0">
                <a:latin typeface="+mn-lt"/>
                <a:ea typeface="MingLiU"/>
              </a:rPr>
              <a:t> = T();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MingLiU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MingLiU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MingLiU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MingLiU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}</a:t>
            </a:r>
            <a:endParaRPr lang="en-US" altLang="zh-TW" dirty="0">
              <a:solidFill>
                <a:srgbClr val="008000"/>
              </a:solidFill>
              <a:latin typeface="+mn-lt"/>
              <a:ea typeface="MingLiU"/>
            </a:endParaRP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MingLiU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>
                <a:latin typeface="+mn-lt"/>
                <a:ea typeface="MingLiU"/>
              </a:rPr>
              <a:t>T &gt;</a:t>
            </a:r>
          </a:p>
          <a:p>
            <a:r>
              <a:rPr lang="en-US" altLang="zh-TW" dirty="0">
                <a:latin typeface="+mn-lt"/>
                <a:ea typeface="MingLiU"/>
              </a:rPr>
              <a:t>Polynomial&lt; T &gt;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::Polynomial()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  : polynomial()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}</a:t>
            </a:r>
            <a:endParaRPr lang="en-US" altLang="zh-TW" dirty="0" smtClean="0">
              <a:solidFill>
                <a:srgbClr val="008000"/>
              </a:solidFill>
              <a:latin typeface="+mn-lt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Polynomial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polynomial;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8000"/>
              </a:solidFill>
              <a:latin typeface="+mn-lt"/>
              <a:ea typeface="MingLiU"/>
            </a:endParaRPr>
          </a:p>
          <a:p>
            <a:pPr>
              <a:spcBef>
                <a:spcPts val="1200"/>
              </a:spcBef>
            </a:pP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main()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{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  Polynomial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&lt; list&lt; Term &gt; &gt;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multiplicand;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MingLiU"/>
            </a:endParaRPr>
          </a:p>
        </p:txBody>
      </p:sp>
      <p:cxnSp>
        <p:nvCxnSpPr>
          <p:cNvPr id="26" name="直線單箭頭接點 55"/>
          <p:cNvCxnSpPr>
            <a:cxnSpLocks noChangeShapeType="1"/>
          </p:cNvCxnSpPr>
          <p:nvPr/>
        </p:nvCxnSpPr>
        <p:spPr bwMode="auto">
          <a:xfrm flipH="1">
            <a:off x="8172461" y="5229232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7" name="直線單箭頭接點 55"/>
          <p:cNvCxnSpPr>
            <a:cxnSpLocks noChangeShapeType="1"/>
          </p:cNvCxnSpPr>
          <p:nvPr/>
        </p:nvCxnSpPr>
        <p:spPr bwMode="auto">
          <a:xfrm flipV="1">
            <a:off x="8712530" y="5049208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 flipH="1">
            <a:off x="6552253" y="5769299"/>
            <a:ext cx="162020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>
            <a:off x="6552253" y="5229230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>
            <a:off x="7092322" y="5049207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>
            <a:off x="7092322" y="5589276"/>
            <a:ext cx="162020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4" y="5049208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6552253" y="5229230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50" name="流程圖: 程序 49"/>
          <p:cNvSpPr/>
          <p:nvPr/>
        </p:nvSpPr>
        <p:spPr>
          <a:xfrm>
            <a:off x="5832161" y="2708908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51" name="流程圖: 程序 50"/>
          <p:cNvSpPr/>
          <p:nvPr/>
        </p:nvSpPr>
        <p:spPr>
          <a:xfrm>
            <a:off x="6012184" y="3248977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52" name="流程圖: 程序 51"/>
          <p:cNvSpPr/>
          <p:nvPr/>
        </p:nvSpPr>
        <p:spPr>
          <a:xfrm>
            <a:off x="709232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45236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矩形 53"/>
          <p:cNvSpPr/>
          <p:nvPr/>
        </p:nvSpPr>
        <p:spPr>
          <a:xfrm>
            <a:off x="6372229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55" name="流程圖: 程序 54"/>
          <p:cNvSpPr/>
          <p:nvPr/>
        </p:nvSpPr>
        <p:spPr>
          <a:xfrm>
            <a:off x="6012183" y="3429000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192207" y="2708908"/>
            <a:ext cx="1800230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polynomial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5832161" y="2168839"/>
            <a:ext cx="252032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multiplicand</a:t>
            </a:r>
          </a:p>
        </p:txBody>
      </p:sp>
      <p:cxnSp>
        <p:nvCxnSpPr>
          <p:cNvPr id="58" name="直線單箭頭接點 57"/>
          <p:cNvCxnSpPr>
            <a:endCxn id="61" idx="0"/>
          </p:cNvCxnSpPr>
          <p:nvPr/>
        </p:nvCxnSpPr>
        <p:spPr>
          <a:xfrm flipH="1">
            <a:off x="7632299" y="3969069"/>
            <a:ext cx="9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016906"/>
              </p:ext>
            </p:extLst>
          </p:nvPr>
        </p:nvGraphicFramePr>
        <p:xfrm>
          <a:off x="6912299" y="4869184"/>
          <a:ext cx="1440000" cy="54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2642862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50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2"/>
            <a:ext cx="6480828" cy="5940758"/>
          </a:xfrm>
        </p:spPr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latin typeface="+mn-lt"/>
                <a:ea typeface="MingLiU"/>
              </a:rPr>
              <a:t>// Default constructor; Constructs an empty vector</a:t>
            </a:r>
            <a:endParaRPr lang="en-US" altLang="zh-TW" dirty="0">
              <a:solidFill>
                <a:srgbClr val="000000"/>
              </a:solidFill>
              <a:latin typeface="+mn-lt"/>
              <a:ea typeface="MingLiU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MingLiU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>
                <a:latin typeface="+mn-lt"/>
                <a:ea typeface="MingLiU"/>
              </a:rPr>
              <a:t>T &gt;</a:t>
            </a:r>
          </a:p>
          <a:p>
            <a:r>
              <a:rPr lang="en-US" altLang="zh-TW" dirty="0">
                <a:latin typeface="+mn-lt"/>
                <a:ea typeface="MingLiU"/>
              </a:rPr>
              <a:t>vector&lt; T &gt;::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vector()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}</a:t>
            </a:r>
            <a:endParaRPr lang="en-US" altLang="zh-TW" dirty="0">
              <a:solidFill>
                <a:srgbClr val="008000"/>
              </a:solidFill>
              <a:latin typeface="+mn-lt"/>
              <a:ea typeface="MingLiU"/>
            </a:endParaRP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MingLiU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>
                <a:latin typeface="+mn-lt"/>
                <a:ea typeface="MingLiU"/>
              </a:rPr>
              <a:t>T &gt;</a:t>
            </a:r>
          </a:p>
          <a:p>
            <a:r>
              <a:rPr lang="en-US" altLang="zh-TW" dirty="0">
                <a:latin typeface="+mn-lt"/>
                <a:ea typeface="MingLiU"/>
              </a:rPr>
              <a:t>Polynomial&lt; T &gt;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::Polynomial()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  : polynomial()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}</a:t>
            </a:r>
            <a:endParaRPr lang="en-US" altLang="zh-TW" dirty="0" smtClean="0">
              <a:solidFill>
                <a:srgbClr val="008000"/>
              </a:solidFill>
              <a:latin typeface="+mn-lt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Polynomial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polynomial;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8000"/>
              </a:solidFill>
              <a:latin typeface="+mn-lt"/>
              <a:ea typeface="MingLiU"/>
            </a:endParaRPr>
          </a:p>
          <a:p>
            <a:pPr>
              <a:spcBef>
                <a:spcPts val="1200"/>
              </a:spcBef>
            </a:pP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main()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{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  Polynomial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vector&lt;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Term &gt; &gt;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multiplicand;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MingLiU"/>
            </a:endParaRPr>
          </a:p>
        </p:txBody>
      </p:sp>
      <p:sp>
        <p:nvSpPr>
          <p:cNvPr id="62" name="流程圖: 程序 61"/>
          <p:cNvSpPr/>
          <p:nvPr/>
        </p:nvSpPr>
        <p:spPr>
          <a:xfrm>
            <a:off x="5472115" y="2708908"/>
            <a:ext cx="3240414" cy="1800229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832161" y="2168839"/>
            <a:ext cx="2520321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multiplicand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5652138" y="3248977"/>
            <a:ext cx="2880369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65213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912299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7" name="流程圖: 程序 66"/>
          <p:cNvSpPr/>
          <p:nvPr/>
        </p:nvSpPr>
        <p:spPr>
          <a:xfrm>
            <a:off x="745236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01218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9" name="矩形 68"/>
          <p:cNvSpPr/>
          <p:nvPr/>
        </p:nvSpPr>
        <p:spPr>
          <a:xfrm>
            <a:off x="781241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0" name="流程圖: 程序 69"/>
          <p:cNvSpPr/>
          <p:nvPr/>
        </p:nvSpPr>
        <p:spPr>
          <a:xfrm>
            <a:off x="6552253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192207" y="2708908"/>
            <a:ext cx="1800230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polynomial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27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31816" y="548632"/>
            <a:ext cx="5580714" cy="900107"/>
          </a:xfrm>
        </p:spPr>
        <p:txBody>
          <a:bodyPr/>
          <a:lstStyle/>
          <a:p>
            <a:r>
              <a:rPr lang="en-US" altLang="zh-TW" dirty="0" smtClean="0"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ea typeface="細明體" panose="02020509000000000000" pitchFamily="49" charset="-120"/>
              </a:rPr>
              <a:t>&lt; list&lt; Term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 &gt; multiplicand;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multiplicand.insert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] 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8" name="內容版面配置區 57"/>
          <p:cNvSpPr>
            <a:spLocks noGrp="1"/>
          </p:cNvSpPr>
          <p:nvPr>
            <p:ph sz="quarter" idx="10"/>
          </p:nvPr>
        </p:nvSpPr>
        <p:spPr>
          <a:xfrm>
            <a:off x="611494" y="548632"/>
            <a:ext cx="1800231" cy="143954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Term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/>
          </a:p>
        </p:txBody>
      </p: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H="1">
            <a:off x="6372231" y="5769301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V="1">
            <a:off x="6912300" y="5589277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1151563" y="6309368"/>
            <a:ext cx="522066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1151563" y="576929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>
            <a:off x="1691632" y="5589276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>
            <a:off x="1691632" y="6129345"/>
            <a:ext cx="522066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6552254" y="5589277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H="1">
            <a:off x="2951793" y="5589276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4" name="直線單箭頭接點 55"/>
          <p:cNvCxnSpPr>
            <a:cxnSpLocks noChangeShapeType="1"/>
          </p:cNvCxnSpPr>
          <p:nvPr/>
        </p:nvCxnSpPr>
        <p:spPr bwMode="auto">
          <a:xfrm flipH="1">
            <a:off x="4752023" y="5589276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6" name="直線單箭頭接點 55"/>
          <p:cNvCxnSpPr>
            <a:cxnSpLocks noChangeShapeType="1"/>
          </p:cNvCxnSpPr>
          <p:nvPr/>
        </p:nvCxnSpPr>
        <p:spPr bwMode="auto">
          <a:xfrm flipV="1">
            <a:off x="2771770" y="5769299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7" name="直線單箭頭接點 55"/>
          <p:cNvCxnSpPr>
            <a:cxnSpLocks noChangeShapeType="1"/>
          </p:cNvCxnSpPr>
          <p:nvPr/>
        </p:nvCxnSpPr>
        <p:spPr bwMode="auto">
          <a:xfrm flipV="1">
            <a:off x="4572000" y="5769299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9" name="直線單箭頭接點 55"/>
          <p:cNvCxnSpPr>
            <a:cxnSpLocks noChangeShapeType="1"/>
          </p:cNvCxnSpPr>
          <p:nvPr/>
        </p:nvCxnSpPr>
        <p:spPr bwMode="auto">
          <a:xfrm flipV="1">
            <a:off x="1151563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57" name="流程圖: 程序 156"/>
          <p:cNvSpPr/>
          <p:nvPr/>
        </p:nvSpPr>
        <p:spPr>
          <a:xfrm>
            <a:off x="431471" y="3248977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58" name="流程圖: 程序 157"/>
          <p:cNvSpPr/>
          <p:nvPr/>
        </p:nvSpPr>
        <p:spPr>
          <a:xfrm>
            <a:off x="611494" y="3789046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59" name="流程圖: 程序 158"/>
          <p:cNvSpPr/>
          <p:nvPr/>
        </p:nvSpPr>
        <p:spPr>
          <a:xfrm>
            <a:off x="1691631" y="3969069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2051677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61" name="矩形 160"/>
          <p:cNvSpPr/>
          <p:nvPr/>
        </p:nvSpPr>
        <p:spPr>
          <a:xfrm>
            <a:off x="971539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162" name="流程圖: 程序 161"/>
          <p:cNvSpPr/>
          <p:nvPr/>
        </p:nvSpPr>
        <p:spPr>
          <a:xfrm>
            <a:off x="611493" y="3969069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791517" y="3248977"/>
            <a:ext cx="1800230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polynomial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431471" y="2708908"/>
            <a:ext cx="252032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multiplicand</a:t>
            </a:r>
          </a:p>
        </p:txBody>
      </p:sp>
      <p:cxnSp>
        <p:nvCxnSpPr>
          <p:cNvPr id="165" name="直線單箭頭接點 164"/>
          <p:cNvCxnSpPr/>
          <p:nvPr/>
        </p:nvCxnSpPr>
        <p:spPr>
          <a:xfrm flipH="1">
            <a:off x="2231610" y="4509138"/>
            <a:ext cx="91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69" name="表格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852467"/>
              </p:ext>
            </p:extLst>
          </p:nvPr>
        </p:nvGraphicFramePr>
        <p:xfrm>
          <a:off x="1511609" y="5409253"/>
          <a:ext cx="1440000" cy="54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2642862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0" name="表格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637394"/>
              </p:ext>
            </p:extLst>
          </p:nvPr>
        </p:nvGraphicFramePr>
        <p:xfrm>
          <a:off x="3311839" y="5409253"/>
          <a:ext cx="1440000" cy="54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2642862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1" name="表格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638619"/>
              </p:ext>
            </p:extLst>
          </p:nvPr>
        </p:nvGraphicFramePr>
        <p:xfrm>
          <a:off x="5112069" y="5409253"/>
          <a:ext cx="1440000" cy="54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2642862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411862"/>
              </p:ext>
            </p:extLst>
          </p:nvPr>
        </p:nvGraphicFramePr>
        <p:xfrm>
          <a:off x="5832161" y="450913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流程圖: 程序 42"/>
          <p:cNvSpPr/>
          <p:nvPr/>
        </p:nvSpPr>
        <p:spPr>
          <a:xfrm>
            <a:off x="5472115" y="2348862"/>
            <a:ext cx="3240414" cy="1800229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832161" y="1808793"/>
            <a:ext cx="2520321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multiplicand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5652138" y="2888931"/>
            <a:ext cx="2880369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5652138" y="306895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12299" y="342900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8" name="流程圖: 程序 47"/>
          <p:cNvSpPr/>
          <p:nvPr/>
        </p:nvSpPr>
        <p:spPr>
          <a:xfrm>
            <a:off x="7452368" y="306895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12184" y="342900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0" name="矩形 49"/>
          <p:cNvSpPr/>
          <p:nvPr/>
        </p:nvSpPr>
        <p:spPr>
          <a:xfrm>
            <a:off x="7812414" y="342900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6552253" y="306895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flipH="1">
            <a:off x="7632391" y="3609026"/>
            <a:ext cx="360051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53" name="直線單箭頭接點 52"/>
          <p:cNvCxnSpPr/>
          <p:nvPr/>
        </p:nvCxnSpPr>
        <p:spPr>
          <a:xfrm>
            <a:off x="7092328" y="3609026"/>
            <a:ext cx="540063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54" name="直線單箭頭接點 53"/>
          <p:cNvCxnSpPr/>
          <p:nvPr/>
        </p:nvCxnSpPr>
        <p:spPr>
          <a:xfrm flipH="1">
            <a:off x="6192207" y="3609026"/>
            <a:ext cx="6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55" name="文字方塊 54"/>
          <p:cNvSpPr txBox="1"/>
          <p:nvPr/>
        </p:nvSpPr>
        <p:spPr>
          <a:xfrm>
            <a:off x="6192207" y="2348862"/>
            <a:ext cx="1800230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polynomial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244618"/>
              </p:ext>
            </p:extLst>
          </p:nvPr>
        </p:nvGraphicFramePr>
        <p:xfrm>
          <a:off x="2051678" y="1988816"/>
          <a:ext cx="2880000" cy="54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2642862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prev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coef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expon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next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491862" y="4509138"/>
            <a:ext cx="1800231" cy="36004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ea typeface="PMingLiU"/>
                <a:cs typeface="Times New Roman"/>
              </a:rPr>
              <a:t>3x^9</a:t>
            </a:r>
            <a:r>
              <a:rPr lang="en-US" altLang="zh-TW" sz="1000" dirty="0" smtClean="0">
                <a:solidFill>
                  <a:srgbClr val="FF0000"/>
                </a:solidFill>
                <a:ea typeface="PMingLiU"/>
                <a:cs typeface="Times New Roman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PMingLiU"/>
                <a:cs typeface="Times New Roman"/>
              </a:rPr>
              <a:t>+</a:t>
            </a:r>
            <a:r>
              <a:rPr lang="en-US" altLang="zh-TW" sz="1000" dirty="0">
                <a:solidFill>
                  <a:srgbClr val="FF0000"/>
                </a:solidFill>
                <a:ea typeface="PMingLiU"/>
                <a:cs typeface="Times New Roman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ea typeface="PMingLiU"/>
                <a:cs typeface="Times New Roman"/>
              </a:rPr>
              <a:t>5x^2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30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39"/>
            <a:ext cx="7921012" cy="5940752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T &gt;</a:t>
            </a:r>
          </a:p>
          <a:p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 &amp;operator&lt;&lt;( </a:t>
            </a:r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 &amp;output, Polynomial&lt; T &gt; &amp;a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a.polynomial.empty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() 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)</a:t>
            </a:r>
            <a:endParaRPr lang="en-US" altLang="zh-TW" dirty="0"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      output &lt;&lt; </a:t>
            </a:r>
            <a:r>
              <a:rPr lang="en-US" altLang="zh-TW" dirty="0" smtClean="0">
                <a:solidFill>
                  <a:srgbClr val="0080FF"/>
                </a:solidFill>
                <a:latin typeface="+mn-lt"/>
                <a:ea typeface="細明體" panose="02020509000000000000" pitchFamily="49" charset="-120"/>
              </a:rPr>
              <a:t>0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output;</a:t>
            </a:r>
          </a:p>
          <a:p>
            <a:r>
              <a:rPr lang="zh-TW" altLang="en-US" dirty="0"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T::iterator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it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.polynomial.begin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ea typeface="細明體" panose="02020509000000000000" pitchFamily="49" charset="-120"/>
              </a:rPr>
              <a:t>a.polynomial.end</a:t>
            </a:r>
            <a:r>
              <a:rPr lang="en-US" altLang="zh-TW" dirty="0"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output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it-&gt;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it-&gt;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2838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368609"/>
            <a:ext cx="7380944" cy="2160268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T &gt;</a:t>
            </a:r>
          </a:p>
          <a:p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 &amp;operator&lt;&lt;( </a:t>
            </a:r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 &amp;output, Polynomial&lt; T &gt; &amp;a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T::iterator it = </a:t>
            </a:r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a.polynomial.begin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&lt;&lt; it-&gt;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it-&gt;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80FF"/>
                </a:solidFill>
                <a:latin typeface="+mn-lt"/>
                <a:ea typeface="細明體" panose="02020509000000000000" pitchFamily="49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output &lt;&lt; </a:t>
            </a:r>
            <a:r>
              <a:rPr lang="en-US" altLang="zh-TW" dirty="0">
                <a:solidFill>
                  <a:srgbClr val="0080FF"/>
                </a:solidFill>
                <a:latin typeface="+mn-lt"/>
                <a:ea typeface="細明體" panose="02020509000000000000" pitchFamily="49" charset="-120"/>
              </a:rPr>
              <a:t>"x^"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&lt;&lt; it-&gt;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  <p:sp>
        <p:nvSpPr>
          <p:cNvPr id="37" name="內容版面配置區 36"/>
          <p:cNvSpPr>
            <a:spLocks noGrp="1"/>
          </p:cNvSpPr>
          <p:nvPr>
            <p:ph sz="quarter" idx="10"/>
          </p:nvPr>
        </p:nvSpPr>
        <p:spPr>
          <a:xfrm>
            <a:off x="4932046" y="2708908"/>
            <a:ext cx="3420437" cy="21602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it-&gt;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6372231" y="5769301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" name="直線單箭頭接點 55"/>
          <p:cNvCxnSpPr>
            <a:cxnSpLocks noChangeShapeType="1"/>
          </p:cNvCxnSpPr>
          <p:nvPr/>
        </p:nvCxnSpPr>
        <p:spPr bwMode="auto">
          <a:xfrm flipV="1">
            <a:off x="6912300" y="5589277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" name="直線單箭頭接點 55"/>
          <p:cNvCxnSpPr>
            <a:cxnSpLocks noChangeShapeType="1"/>
          </p:cNvCxnSpPr>
          <p:nvPr/>
        </p:nvCxnSpPr>
        <p:spPr bwMode="auto">
          <a:xfrm flipH="1">
            <a:off x="1151563" y="6309368"/>
            <a:ext cx="522066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>
            <a:off x="1151563" y="576929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>
            <a:off x="1691632" y="5589276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>
            <a:off x="1691632" y="6129345"/>
            <a:ext cx="522066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 flipH="1">
            <a:off x="6552254" y="5589277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 flipH="1">
            <a:off x="2951793" y="5589276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 flipH="1">
            <a:off x="4752023" y="5589276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V="1">
            <a:off x="2771770" y="5769299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4572000" y="5769299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4" name="直線單箭頭接點 55"/>
          <p:cNvCxnSpPr>
            <a:cxnSpLocks noChangeShapeType="1"/>
          </p:cNvCxnSpPr>
          <p:nvPr/>
        </p:nvCxnSpPr>
        <p:spPr bwMode="auto">
          <a:xfrm flipV="1">
            <a:off x="1151563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5" name="流程圖: 程序 14"/>
          <p:cNvSpPr/>
          <p:nvPr/>
        </p:nvSpPr>
        <p:spPr>
          <a:xfrm>
            <a:off x="431471" y="3248977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11494" y="3789046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691631" y="3969069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51677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971539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20" name="流程圖: 程序 19"/>
          <p:cNvSpPr/>
          <p:nvPr/>
        </p:nvSpPr>
        <p:spPr>
          <a:xfrm>
            <a:off x="611493" y="3969069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91517" y="3248977"/>
            <a:ext cx="1800230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polynomial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31471" y="2708908"/>
            <a:ext cx="252032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multiplicand</a:t>
            </a: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2231610" y="4509138"/>
            <a:ext cx="91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808321"/>
              </p:ext>
            </p:extLst>
          </p:nvPr>
        </p:nvGraphicFramePr>
        <p:xfrm>
          <a:off x="1511609" y="5409253"/>
          <a:ext cx="1440000" cy="54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2642862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682465"/>
              </p:ext>
            </p:extLst>
          </p:nvPr>
        </p:nvGraphicFramePr>
        <p:xfrm>
          <a:off x="3311839" y="5409253"/>
          <a:ext cx="1440000" cy="54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2642862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881574"/>
              </p:ext>
            </p:extLst>
          </p:nvPr>
        </p:nvGraphicFramePr>
        <p:xfrm>
          <a:off x="5112069" y="5409253"/>
          <a:ext cx="1440000" cy="54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2642862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流程圖: 程序 30"/>
          <p:cNvSpPr/>
          <p:nvPr/>
        </p:nvSpPr>
        <p:spPr>
          <a:xfrm>
            <a:off x="3671885" y="4149092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3671886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51909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3671885" y="3609023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35" name="直線單箭頭接點 34"/>
          <p:cNvCxnSpPr>
            <a:endCxn id="25" idx="0"/>
          </p:cNvCxnSpPr>
          <p:nvPr/>
        </p:nvCxnSpPr>
        <p:spPr>
          <a:xfrm flipH="1">
            <a:off x="4031839" y="4689161"/>
            <a:ext cx="99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內容版面配置區 57"/>
          <p:cNvSpPr txBox="1">
            <a:spLocks/>
          </p:cNvSpPr>
          <p:nvPr/>
        </p:nvSpPr>
        <p:spPr>
          <a:xfrm>
            <a:off x="6912299" y="1268724"/>
            <a:ext cx="1800231" cy="14395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ea typeface="細明體" panose="02020509000000000000" pitchFamily="49" charset="-120"/>
              </a:rPr>
              <a:t>Term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123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368609"/>
            <a:ext cx="7380944" cy="2160268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T &gt;</a:t>
            </a:r>
          </a:p>
          <a:p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 &amp;operator&lt;&lt;( </a:t>
            </a:r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 &amp;output, Polynomial&lt; T &gt; &amp;a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T::iterator it = </a:t>
            </a:r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a.polynomial.begin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&lt;&lt; it-&gt;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it-&gt;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80FF"/>
                </a:solidFill>
                <a:latin typeface="+mn-lt"/>
                <a:ea typeface="細明體" panose="02020509000000000000" pitchFamily="49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output &lt;&lt; </a:t>
            </a:r>
            <a:r>
              <a:rPr lang="en-US" altLang="zh-TW" dirty="0">
                <a:solidFill>
                  <a:srgbClr val="0080FF"/>
                </a:solidFill>
                <a:latin typeface="+mn-lt"/>
                <a:ea typeface="細明體" panose="02020509000000000000" pitchFamily="49" charset="-120"/>
              </a:rPr>
              <a:t>"x^"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&lt;&lt; it-&gt;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  <p:sp>
        <p:nvSpPr>
          <p:cNvPr id="37" name="內容版面配置區 36"/>
          <p:cNvSpPr>
            <a:spLocks noGrp="1"/>
          </p:cNvSpPr>
          <p:nvPr>
            <p:ph sz="quarter" idx="10"/>
          </p:nvPr>
        </p:nvSpPr>
        <p:spPr>
          <a:xfrm>
            <a:off x="4932046" y="2708908"/>
            <a:ext cx="3420437" cy="21602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it-&gt;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it.operator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-&gt;(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6372231" y="5769301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" name="直線單箭頭接點 55"/>
          <p:cNvCxnSpPr>
            <a:cxnSpLocks noChangeShapeType="1"/>
          </p:cNvCxnSpPr>
          <p:nvPr/>
        </p:nvCxnSpPr>
        <p:spPr bwMode="auto">
          <a:xfrm flipV="1">
            <a:off x="6912300" y="5589277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" name="直線單箭頭接點 55"/>
          <p:cNvCxnSpPr>
            <a:cxnSpLocks noChangeShapeType="1"/>
          </p:cNvCxnSpPr>
          <p:nvPr/>
        </p:nvCxnSpPr>
        <p:spPr bwMode="auto">
          <a:xfrm flipH="1">
            <a:off x="1151563" y="6309368"/>
            <a:ext cx="522066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>
            <a:off x="1151563" y="576929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>
            <a:off x="1691632" y="5589276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>
            <a:off x="1691632" y="6129345"/>
            <a:ext cx="522066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 flipH="1">
            <a:off x="6552254" y="5589277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 flipH="1">
            <a:off x="2951793" y="5589276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 flipH="1">
            <a:off x="4752023" y="5589276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V="1">
            <a:off x="2771770" y="5769299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4572000" y="5769299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4" name="直線單箭頭接點 55"/>
          <p:cNvCxnSpPr>
            <a:cxnSpLocks noChangeShapeType="1"/>
          </p:cNvCxnSpPr>
          <p:nvPr/>
        </p:nvCxnSpPr>
        <p:spPr bwMode="auto">
          <a:xfrm flipV="1">
            <a:off x="1151563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5" name="流程圖: 程序 14"/>
          <p:cNvSpPr/>
          <p:nvPr/>
        </p:nvSpPr>
        <p:spPr>
          <a:xfrm>
            <a:off x="431471" y="3248977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11494" y="3789046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691631" y="3969069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51677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971539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20" name="流程圖: 程序 19"/>
          <p:cNvSpPr/>
          <p:nvPr/>
        </p:nvSpPr>
        <p:spPr>
          <a:xfrm>
            <a:off x="611493" y="3969069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91517" y="3248977"/>
            <a:ext cx="1800230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polynomial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31471" y="2708908"/>
            <a:ext cx="252032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multiplicand</a:t>
            </a: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2231610" y="4509138"/>
            <a:ext cx="91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19457"/>
              </p:ext>
            </p:extLst>
          </p:nvPr>
        </p:nvGraphicFramePr>
        <p:xfrm>
          <a:off x="1511609" y="5409253"/>
          <a:ext cx="1440000" cy="54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2642862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99392"/>
              </p:ext>
            </p:extLst>
          </p:nvPr>
        </p:nvGraphicFramePr>
        <p:xfrm>
          <a:off x="3311839" y="5409253"/>
          <a:ext cx="1440000" cy="54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2642862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645014"/>
              </p:ext>
            </p:extLst>
          </p:nvPr>
        </p:nvGraphicFramePr>
        <p:xfrm>
          <a:off x="5112069" y="5409253"/>
          <a:ext cx="1440000" cy="54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2642862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流程圖: 程序 30"/>
          <p:cNvSpPr/>
          <p:nvPr/>
        </p:nvSpPr>
        <p:spPr>
          <a:xfrm>
            <a:off x="3671885" y="4149092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3671886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51909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3671885" y="3609023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35" name="直線單箭頭接點 34"/>
          <p:cNvCxnSpPr>
            <a:endCxn id="25" idx="0"/>
          </p:cNvCxnSpPr>
          <p:nvPr/>
        </p:nvCxnSpPr>
        <p:spPr>
          <a:xfrm flipH="1">
            <a:off x="4031839" y="4689161"/>
            <a:ext cx="99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內容版面配置區 57"/>
          <p:cNvSpPr txBox="1">
            <a:spLocks/>
          </p:cNvSpPr>
          <p:nvPr/>
        </p:nvSpPr>
        <p:spPr>
          <a:xfrm>
            <a:off x="6912299" y="1268724"/>
            <a:ext cx="1800231" cy="14395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ea typeface="細明體" panose="02020509000000000000" pitchFamily="49" charset="-120"/>
              </a:rPr>
              <a:t>Term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0528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11494" y="548632"/>
            <a:ext cx="7921013" cy="5760721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MingLiU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>
                <a:latin typeface="+mn-lt"/>
                <a:ea typeface="MingLiU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MingLiU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 err="1">
                <a:latin typeface="+mn-lt"/>
                <a:ea typeface="MingLiU"/>
              </a:rPr>
              <a:t>ListIterator</a:t>
            </a:r>
            <a:endParaRPr lang="en-US" altLang="zh-TW" dirty="0">
              <a:latin typeface="+mn-lt"/>
              <a:ea typeface="MingLiU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MingLiU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>
                <a:latin typeface="+mn-lt"/>
                <a:ea typeface="MingLiU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&gt;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MingLiU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MingLiU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>
                <a:latin typeface="+mn-lt"/>
                <a:ea typeface="MingLiU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MingLiU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MingLiU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( </a:t>
            </a:r>
            <a:r>
              <a:rPr lang="en-US" altLang="zh-TW" dirty="0" err="1">
                <a:latin typeface="+mn-lt"/>
                <a:ea typeface="MingLiU"/>
              </a:rPr>
              <a:t>ListNode</a:t>
            </a:r>
            <a:r>
              <a:rPr lang="en-US" altLang="zh-TW" dirty="0">
                <a:latin typeface="+mn-lt"/>
                <a:ea typeface="MingLiU"/>
              </a:rPr>
              <a:t>&lt; T &gt; *p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)</a:t>
            </a:r>
            <a:endParaRPr lang="en-US" altLang="zh-TW" dirty="0">
              <a:solidFill>
                <a:srgbClr val="000000"/>
              </a:solidFill>
              <a:latin typeface="+mn-lt"/>
              <a:ea typeface="MingLiU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MingLiU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 err="1">
                <a:latin typeface="+mn-lt"/>
                <a:ea typeface="MingLiU"/>
              </a:rPr>
              <a:t>ListIterator</a:t>
            </a:r>
            <a:r>
              <a:rPr lang="en-US" altLang="zh-TW" dirty="0">
                <a:latin typeface="+mn-lt"/>
                <a:ea typeface="MingLiU"/>
              </a:rPr>
              <a:t> &amp;</a:t>
            </a:r>
            <a:r>
              <a:rPr lang="en-US" altLang="zh-TW" dirty="0" err="1">
                <a:latin typeface="+mn-lt"/>
                <a:ea typeface="MingLiU"/>
              </a:rPr>
              <a:t>iteratorToCopy</a:t>
            </a:r>
            <a:r>
              <a:rPr lang="en-US" altLang="zh-TW" dirty="0">
                <a:latin typeface="+mn-lt"/>
                <a:ea typeface="MingLiU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)</a:t>
            </a:r>
            <a:endParaRPr lang="en-US" altLang="zh-TW" dirty="0">
              <a:solidFill>
                <a:srgbClr val="000000"/>
              </a:solidFill>
              <a:latin typeface="+mn-lt"/>
              <a:ea typeface="MingLiU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~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MingLiU"/>
              </a:rPr>
              <a:t>ListIterator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()</a:t>
            </a:r>
            <a:endParaRPr lang="en-US" altLang="zh-TW" dirty="0">
              <a:solidFill>
                <a:srgbClr val="000000"/>
              </a:solidFill>
              <a:latin typeface="+mn-lt"/>
              <a:ea typeface="MingLiU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 err="1">
                <a:latin typeface="+mn-lt"/>
                <a:ea typeface="MingLiU"/>
              </a:rPr>
              <a:t>ListIterator</a:t>
            </a:r>
            <a:r>
              <a:rPr lang="en-US" altLang="zh-TW" dirty="0">
                <a:latin typeface="+mn-lt"/>
                <a:ea typeface="MingLiU"/>
              </a:rPr>
              <a:t> &amp;operator=(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 err="1">
                <a:latin typeface="+mn-lt"/>
                <a:ea typeface="MingLiU"/>
              </a:rPr>
              <a:t>ListIterator</a:t>
            </a:r>
            <a:r>
              <a:rPr lang="en-US" altLang="zh-TW" dirty="0">
                <a:latin typeface="+mn-lt"/>
                <a:ea typeface="MingLiU"/>
              </a:rPr>
              <a:t> &amp;right )</a:t>
            </a:r>
          </a:p>
          <a:p>
            <a:r>
              <a:rPr lang="en-US" altLang="zh-TW" dirty="0" smtClean="0">
                <a:latin typeface="+mn-lt"/>
                <a:ea typeface="MingLiU"/>
              </a:rPr>
              <a:t>   </a:t>
            </a:r>
            <a:r>
              <a:rPr lang="en-US" altLang="zh-TW" dirty="0">
                <a:latin typeface="+mn-lt"/>
                <a:ea typeface="MingLiU"/>
              </a:rPr>
              <a:t>T&amp; operator*()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MingLiU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MingLiU"/>
            </a:endParaRPr>
          </a:p>
          <a:p>
            <a:r>
              <a:rPr lang="en-US" altLang="zh-TW" dirty="0" smtClean="0">
                <a:latin typeface="+mn-lt"/>
                <a:ea typeface="MingLiU"/>
              </a:rPr>
              <a:t>   </a:t>
            </a:r>
            <a:r>
              <a:rPr lang="en-US" altLang="zh-TW" dirty="0">
                <a:latin typeface="+mn-lt"/>
                <a:ea typeface="MingLiU"/>
              </a:rPr>
              <a:t>T* operator-&gt;()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MingLiU"/>
            </a:endParaRPr>
          </a:p>
          <a:p>
            <a:r>
              <a:rPr lang="en-US" altLang="zh-TW" dirty="0" smtClean="0">
                <a:latin typeface="+mn-lt"/>
                <a:ea typeface="MingLiU"/>
              </a:rPr>
              <a:t>   </a:t>
            </a:r>
            <a:r>
              <a:rPr lang="en-US" altLang="zh-TW" dirty="0" err="1">
                <a:latin typeface="+mn-lt"/>
                <a:ea typeface="MingLiU"/>
              </a:rPr>
              <a:t>ListIterator</a:t>
            </a:r>
            <a:r>
              <a:rPr lang="en-US" altLang="zh-TW" dirty="0">
                <a:latin typeface="+mn-lt"/>
                <a:ea typeface="MingLiU"/>
              </a:rPr>
              <a:t>&amp; operator</a:t>
            </a:r>
            <a:r>
              <a:rPr lang="en-US" altLang="zh-TW" dirty="0" smtClean="0">
                <a:latin typeface="+mn-lt"/>
                <a:ea typeface="MingLiU"/>
              </a:rPr>
              <a:t>++()</a:t>
            </a:r>
            <a:endParaRPr lang="en-US" altLang="zh-TW" dirty="0">
              <a:latin typeface="+mn-lt"/>
              <a:ea typeface="MingLiU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MingLiU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>
                <a:latin typeface="+mn-lt"/>
                <a:ea typeface="MingLiU"/>
              </a:rPr>
              <a:t>operator==(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 err="1">
                <a:latin typeface="+mn-lt"/>
                <a:ea typeface="MingLiU"/>
              </a:rPr>
              <a:t>ListIterator</a:t>
            </a:r>
            <a:r>
              <a:rPr lang="en-US" altLang="zh-TW" dirty="0">
                <a:latin typeface="+mn-lt"/>
                <a:ea typeface="MingLiU"/>
              </a:rPr>
              <a:t> &amp;right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)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MingLiU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MingLiU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MingLiU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>
                <a:latin typeface="+mn-lt"/>
                <a:ea typeface="MingLiU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 err="1">
                <a:latin typeface="+mn-lt"/>
                <a:ea typeface="MingLiU"/>
              </a:rPr>
              <a:t>ListIterator</a:t>
            </a:r>
            <a:r>
              <a:rPr lang="en-US" altLang="zh-TW" dirty="0">
                <a:latin typeface="+mn-lt"/>
                <a:ea typeface="MingLiU"/>
              </a:rPr>
              <a:t> &amp;right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)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MingLiU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MingLiU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MingLiU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  </a:t>
            </a:r>
            <a:r>
              <a:rPr lang="en-US" altLang="zh-TW" dirty="0" err="1">
                <a:latin typeface="+mn-lt"/>
                <a:ea typeface="MingLiU"/>
              </a:rPr>
              <a:t>ListNode</a:t>
            </a:r>
            <a:r>
              <a:rPr lang="en-US" altLang="zh-TW" dirty="0">
                <a:latin typeface="+mn-lt"/>
                <a:ea typeface="MingLiU"/>
              </a:rPr>
              <a:t>&lt; T &gt;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MingLiU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nullptr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MingLiU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97109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7380944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 &gt;</a:t>
            </a:r>
          </a:p>
          <a:p>
            <a:pPr lvl="0"/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&amp;operator&lt;&lt;(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&amp;output, Polynomial&lt; T &gt; &amp;a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  T::iterator it 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a.polynomial.begin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a.polynomial.end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output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it-&gt;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it-&gt;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37" name="內容版面配置區 36"/>
          <p:cNvSpPr>
            <a:spLocks noGrp="1"/>
          </p:cNvSpPr>
          <p:nvPr>
            <p:ph sz="quarter" idx="10"/>
          </p:nvPr>
        </p:nvSpPr>
        <p:spPr>
          <a:xfrm>
            <a:off x="4932046" y="2708908"/>
            <a:ext cx="3420437" cy="21602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it-&gt;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it.operator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-&gt;(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6372231" y="5769301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" name="直線單箭頭接點 55"/>
          <p:cNvCxnSpPr>
            <a:cxnSpLocks noChangeShapeType="1"/>
          </p:cNvCxnSpPr>
          <p:nvPr/>
        </p:nvCxnSpPr>
        <p:spPr bwMode="auto">
          <a:xfrm flipV="1">
            <a:off x="6912300" y="5589277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" name="直線單箭頭接點 55"/>
          <p:cNvCxnSpPr>
            <a:cxnSpLocks noChangeShapeType="1"/>
          </p:cNvCxnSpPr>
          <p:nvPr/>
        </p:nvCxnSpPr>
        <p:spPr bwMode="auto">
          <a:xfrm flipH="1">
            <a:off x="1151563" y="6309368"/>
            <a:ext cx="522066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>
            <a:off x="1151563" y="576929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>
            <a:off x="1691632" y="5589276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>
            <a:off x="1691632" y="6129345"/>
            <a:ext cx="522066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 flipH="1">
            <a:off x="6552254" y="5589277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 flipH="1">
            <a:off x="2951793" y="5589276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 flipH="1">
            <a:off x="4752023" y="5589276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V="1">
            <a:off x="2771770" y="5769299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4572000" y="5769299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4" name="直線單箭頭接點 55"/>
          <p:cNvCxnSpPr>
            <a:cxnSpLocks noChangeShapeType="1"/>
          </p:cNvCxnSpPr>
          <p:nvPr/>
        </p:nvCxnSpPr>
        <p:spPr bwMode="auto">
          <a:xfrm flipV="1">
            <a:off x="1151563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5" name="流程圖: 程序 14"/>
          <p:cNvSpPr/>
          <p:nvPr/>
        </p:nvSpPr>
        <p:spPr>
          <a:xfrm>
            <a:off x="431471" y="3248977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11494" y="3789046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691631" y="3969069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51677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971539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20" name="流程圖: 程序 19"/>
          <p:cNvSpPr/>
          <p:nvPr/>
        </p:nvSpPr>
        <p:spPr>
          <a:xfrm>
            <a:off x="611493" y="3969069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91517" y="3248977"/>
            <a:ext cx="1800230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polynomial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31471" y="2708908"/>
            <a:ext cx="252032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multiplicand</a:t>
            </a: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2231610" y="4509138"/>
            <a:ext cx="91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213570"/>
              </p:ext>
            </p:extLst>
          </p:nvPr>
        </p:nvGraphicFramePr>
        <p:xfrm>
          <a:off x="1511609" y="5409253"/>
          <a:ext cx="1440000" cy="54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2642862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67573"/>
              </p:ext>
            </p:extLst>
          </p:nvPr>
        </p:nvGraphicFramePr>
        <p:xfrm>
          <a:off x="3311839" y="5409253"/>
          <a:ext cx="1440000" cy="54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2642862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638043"/>
              </p:ext>
            </p:extLst>
          </p:nvPr>
        </p:nvGraphicFramePr>
        <p:xfrm>
          <a:off x="5112069" y="5409253"/>
          <a:ext cx="1440000" cy="54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2642862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流程圖: 程序 30"/>
          <p:cNvSpPr/>
          <p:nvPr/>
        </p:nvSpPr>
        <p:spPr>
          <a:xfrm>
            <a:off x="3671885" y="4149092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3671886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51909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3671885" y="3609023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35" name="直線單箭頭接點 34"/>
          <p:cNvCxnSpPr>
            <a:endCxn id="25" idx="0"/>
          </p:cNvCxnSpPr>
          <p:nvPr/>
        </p:nvCxnSpPr>
        <p:spPr>
          <a:xfrm flipH="1">
            <a:off x="4031839" y="4689161"/>
            <a:ext cx="99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內容版面配置區 57"/>
          <p:cNvSpPr txBox="1">
            <a:spLocks/>
          </p:cNvSpPr>
          <p:nvPr/>
        </p:nvSpPr>
        <p:spPr>
          <a:xfrm>
            <a:off x="7092322" y="1268724"/>
            <a:ext cx="1800231" cy="14395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ea typeface="細明體" panose="02020509000000000000" pitchFamily="49" charset="-120"/>
              </a:rPr>
              <a:t>Term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9784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7380944" cy="180023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T &gt;</a:t>
            </a:r>
          </a:p>
          <a:p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 &amp;operator&lt;&lt;( </a:t>
            </a:r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 &amp;output, Polynomial&lt; T &gt; &amp;a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T::iterator it = </a:t>
            </a:r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a.polynomial.begin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ea typeface="細明體" panose="02020509000000000000" pitchFamily="49" charset="-120"/>
              </a:rPr>
              <a:t>a.polynomial.end</a:t>
            </a:r>
            <a:r>
              <a:rPr lang="en-US" altLang="zh-TW" dirty="0"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output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it-&gt;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it-&gt;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  <p:sp>
        <p:nvSpPr>
          <p:cNvPr id="37" name="內容版面配置區 36"/>
          <p:cNvSpPr>
            <a:spLocks noGrp="1"/>
          </p:cNvSpPr>
          <p:nvPr>
            <p:ph sz="quarter" idx="10"/>
          </p:nvPr>
        </p:nvSpPr>
        <p:spPr>
          <a:xfrm>
            <a:off x="4932046" y="2708908"/>
            <a:ext cx="3420437" cy="21602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it-&gt;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it.operator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-&gt;(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&gt;()-&gt;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6372231" y="5769301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" name="直線單箭頭接點 55"/>
          <p:cNvCxnSpPr>
            <a:cxnSpLocks noChangeShapeType="1"/>
          </p:cNvCxnSpPr>
          <p:nvPr/>
        </p:nvCxnSpPr>
        <p:spPr bwMode="auto">
          <a:xfrm flipV="1">
            <a:off x="6912300" y="5589277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" name="直線單箭頭接點 55"/>
          <p:cNvCxnSpPr>
            <a:cxnSpLocks noChangeShapeType="1"/>
          </p:cNvCxnSpPr>
          <p:nvPr/>
        </p:nvCxnSpPr>
        <p:spPr bwMode="auto">
          <a:xfrm flipH="1">
            <a:off x="1151563" y="6309368"/>
            <a:ext cx="522066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>
            <a:off x="1151563" y="576929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>
            <a:off x="1691632" y="5589276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>
            <a:off x="1691632" y="6129345"/>
            <a:ext cx="522066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 flipH="1">
            <a:off x="6552254" y="5589277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 flipH="1">
            <a:off x="2951793" y="5589276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 flipH="1">
            <a:off x="4752023" y="5589276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V="1">
            <a:off x="2771770" y="5769299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4572000" y="5769299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4" name="直線單箭頭接點 55"/>
          <p:cNvCxnSpPr>
            <a:cxnSpLocks noChangeShapeType="1"/>
          </p:cNvCxnSpPr>
          <p:nvPr/>
        </p:nvCxnSpPr>
        <p:spPr bwMode="auto">
          <a:xfrm flipV="1">
            <a:off x="1151563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5" name="流程圖: 程序 14"/>
          <p:cNvSpPr/>
          <p:nvPr/>
        </p:nvSpPr>
        <p:spPr>
          <a:xfrm>
            <a:off x="431471" y="3248977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11494" y="3789046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691631" y="3969069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51677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971539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20" name="流程圖: 程序 19"/>
          <p:cNvSpPr/>
          <p:nvPr/>
        </p:nvSpPr>
        <p:spPr>
          <a:xfrm>
            <a:off x="611493" y="3969069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91517" y="3248977"/>
            <a:ext cx="1800230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polynomial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31471" y="2708908"/>
            <a:ext cx="252032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multiplicand</a:t>
            </a: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2231610" y="4509138"/>
            <a:ext cx="91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148"/>
              </p:ext>
            </p:extLst>
          </p:nvPr>
        </p:nvGraphicFramePr>
        <p:xfrm>
          <a:off x="1511609" y="5409253"/>
          <a:ext cx="1440000" cy="54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2642862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296940"/>
              </p:ext>
            </p:extLst>
          </p:nvPr>
        </p:nvGraphicFramePr>
        <p:xfrm>
          <a:off x="3311839" y="5409253"/>
          <a:ext cx="1440000" cy="54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2642862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260838"/>
              </p:ext>
            </p:extLst>
          </p:nvPr>
        </p:nvGraphicFramePr>
        <p:xfrm>
          <a:off x="5112069" y="5409253"/>
          <a:ext cx="1440000" cy="54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2642862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流程圖: 程序 30"/>
          <p:cNvSpPr/>
          <p:nvPr/>
        </p:nvSpPr>
        <p:spPr>
          <a:xfrm>
            <a:off x="3671885" y="4149092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3671886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51909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3671885" y="3609023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35" name="直線單箭頭接點 34"/>
          <p:cNvCxnSpPr>
            <a:endCxn id="25" idx="0"/>
          </p:cNvCxnSpPr>
          <p:nvPr/>
        </p:nvCxnSpPr>
        <p:spPr>
          <a:xfrm flipH="1">
            <a:off x="4031839" y="4689161"/>
            <a:ext cx="99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內容版面配置區 57"/>
          <p:cNvSpPr txBox="1">
            <a:spLocks/>
          </p:cNvSpPr>
          <p:nvPr/>
        </p:nvSpPr>
        <p:spPr>
          <a:xfrm>
            <a:off x="7092322" y="1268724"/>
            <a:ext cx="1800231" cy="14395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ea typeface="細明體" panose="02020509000000000000" pitchFamily="49" charset="-120"/>
              </a:rPr>
              <a:t>Term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4915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T* operator-&gt;()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ptr;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446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31"/>
            <a:ext cx="6840873" cy="5040645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vector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iterator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vector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&amp;x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~vector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vector&amp; operator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vector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&amp;x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begin()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iterator 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   bool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empty()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   iterator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insert( iterator position,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T </a:t>
            </a:r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 );</a:t>
            </a:r>
            <a:endParaRPr lang="en-US" altLang="zh-TW" dirty="0" smtClean="0">
              <a:highlight>
                <a:srgbClr val="FFFFFF"/>
              </a:highlight>
              <a:latin typeface="+mn-lt"/>
            </a:endParaRPr>
          </a:p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   iterator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erase( iterator position );</a:t>
            </a:r>
            <a:endParaRPr lang="en-US" altLang="zh-TW" dirty="0">
              <a:highlight>
                <a:srgbClr val="FFFFFF"/>
              </a:highlight>
              <a:latin typeface="+mn-lt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nullptr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9158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11494" y="548632"/>
            <a:ext cx="7921013" cy="5760721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MingLiU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>
                <a:latin typeface="+mn-lt"/>
                <a:ea typeface="MingLiU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MingLiU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 err="1">
                <a:latin typeface="+mn-lt"/>
                <a:ea typeface="MingLiU"/>
              </a:rPr>
              <a:t>ListIterator</a:t>
            </a:r>
            <a:endParaRPr lang="en-US" altLang="zh-TW" dirty="0">
              <a:latin typeface="+mn-lt"/>
              <a:ea typeface="MingLiU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MingLiU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>
                <a:latin typeface="+mn-lt"/>
                <a:ea typeface="MingLiU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&gt;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MingLiU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MingLiU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>
                <a:latin typeface="+mn-lt"/>
                <a:ea typeface="MingLiU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MingLiU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MingLiU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( </a:t>
            </a:r>
            <a:r>
              <a:rPr lang="en-US" altLang="zh-TW" dirty="0" err="1">
                <a:latin typeface="+mn-lt"/>
                <a:ea typeface="MingLiU"/>
              </a:rPr>
              <a:t>ListNode</a:t>
            </a:r>
            <a:r>
              <a:rPr lang="en-US" altLang="zh-TW" dirty="0">
                <a:latin typeface="+mn-lt"/>
                <a:ea typeface="MingLiU"/>
              </a:rPr>
              <a:t>&lt; T &gt; *p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)</a:t>
            </a:r>
            <a:endParaRPr lang="en-US" altLang="zh-TW" dirty="0">
              <a:solidFill>
                <a:srgbClr val="000000"/>
              </a:solidFill>
              <a:latin typeface="+mn-lt"/>
              <a:ea typeface="MingLiU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MingLiU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 err="1">
                <a:latin typeface="+mn-lt"/>
                <a:ea typeface="MingLiU"/>
              </a:rPr>
              <a:t>ListIterator</a:t>
            </a:r>
            <a:r>
              <a:rPr lang="en-US" altLang="zh-TW" dirty="0">
                <a:latin typeface="+mn-lt"/>
                <a:ea typeface="MingLiU"/>
              </a:rPr>
              <a:t> &amp;</a:t>
            </a:r>
            <a:r>
              <a:rPr lang="en-US" altLang="zh-TW" dirty="0" err="1">
                <a:latin typeface="+mn-lt"/>
                <a:ea typeface="MingLiU"/>
              </a:rPr>
              <a:t>iteratorToCopy</a:t>
            </a:r>
            <a:r>
              <a:rPr lang="en-US" altLang="zh-TW" dirty="0">
                <a:latin typeface="+mn-lt"/>
                <a:ea typeface="MingLiU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)</a:t>
            </a:r>
            <a:endParaRPr lang="en-US" altLang="zh-TW" dirty="0">
              <a:solidFill>
                <a:srgbClr val="000000"/>
              </a:solidFill>
              <a:latin typeface="+mn-lt"/>
              <a:ea typeface="MingLiU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~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MingLiU"/>
              </a:rPr>
              <a:t>ListIterator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()</a:t>
            </a:r>
            <a:endParaRPr lang="en-US" altLang="zh-TW" dirty="0">
              <a:solidFill>
                <a:srgbClr val="000000"/>
              </a:solidFill>
              <a:latin typeface="+mn-lt"/>
              <a:ea typeface="MingLiU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 err="1">
                <a:latin typeface="+mn-lt"/>
                <a:ea typeface="MingLiU"/>
              </a:rPr>
              <a:t>ListIterator</a:t>
            </a:r>
            <a:r>
              <a:rPr lang="en-US" altLang="zh-TW" dirty="0">
                <a:latin typeface="+mn-lt"/>
                <a:ea typeface="MingLiU"/>
              </a:rPr>
              <a:t> &amp;operator=(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 err="1">
                <a:latin typeface="+mn-lt"/>
                <a:ea typeface="MingLiU"/>
              </a:rPr>
              <a:t>ListIterator</a:t>
            </a:r>
            <a:r>
              <a:rPr lang="en-US" altLang="zh-TW" dirty="0">
                <a:latin typeface="+mn-lt"/>
                <a:ea typeface="MingLiU"/>
              </a:rPr>
              <a:t> &amp;right )</a:t>
            </a:r>
          </a:p>
          <a:p>
            <a:r>
              <a:rPr lang="en-US" altLang="zh-TW" dirty="0" smtClean="0">
                <a:latin typeface="+mn-lt"/>
                <a:ea typeface="MingLiU"/>
              </a:rPr>
              <a:t>   </a:t>
            </a:r>
            <a:r>
              <a:rPr lang="en-US" altLang="zh-TW" dirty="0">
                <a:latin typeface="+mn-lt"/>
                <a:ea typeface="MingLiU"/>
              </a:rPr>
              <a:t>T&amp; operator*()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MingLiU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MingLiU"/>
            </a:endParaRPr>
          </a:p>
          <a:p>
            <a:r>
              <a:rPr lang="en-US" altLang="zh-TW" dirty="0" smtClean="0">
                <a:latin typeface="+mn-lt"/>
                <a:ea typeface="MingLiU"/>
              </a:rPr>
              <a:t>   </a:t>
            </a:r>
            <a:r>
              <a:rPr lang="en-US" altLang="zh-TW" dirty="0">
                <a:latin typeface="+mn-lt"/>
                <a:ea typeface="MingLiU"/>
              </a:rPr>
              <a:t>T* operator-&gt;()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MingLiU"/>
            </a:endParaRPr>
          </a:p>
          <a:p>
            <a:r>
              <a:rPr lang="en-US" altLang="zh-TW" dirty="0" smtClean="0">
                <a:latin typeface="+mn-lt"/>
                <a:ea typeface="MingLiU"/>
              </a:rPr>
              <a:t>   </a:t>
            </a:r>
            <a:r>
              <a:rPr lang="en-US" altLang="zh-TW" dirty="0" err="1">
                <a:latin typeface="+mn-lt"/>
                <a:ea typeface="MingLiU"/>
              </a:rPr>
              <a:t>ListIterator</a:t>
            </a:r>
            <a:r>
              <a:rPr lang="en-US" altLang="zh-TW" dirty="0">
                <a:latin typeface="+mn-lt"/>
                <a:ea typeface="MingLiU"/>
              </a:rPr>
              <a:t>&amp; operator</a:t>
            </a:r>
            <a:r>
              <a:rPr lang="en-US" altLang="zh-TW" dirty="0" smtClean="0">
                <a:latin typeface="+mn-lt"/>
                <a:ea typeface="MingLiU"/>
              </a:rPr>
              <a:t>++()</a:t>
            </a:r>
            <a:endParaRPr lang="en-US" altLang="zh-TW" dirty="0">
              <a:latin typeface="+mn-lt"/>
              <a:ea typeface="MingLiU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MingLiU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>
                <a:latin typeface="+mn-lt"/>
                <a:ea typeface="MingLiU"/>
              </a:rPr>
              <a:t>operator==(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 err="1">
                <a:latin typeface="+mn-lt"/>
                <a:ea typeface="MingLiU"/>
              </a:rPr>
              <a:t>ListIterator</a:t>
            </a:r>
            <a:r>
              <a:rPr lang="en-US" altLang="zh-TW" dirty="0">
                <a:latin typeface="+mn-lt"/>
                <a:ea typeface="MingLiU"/>
              </a:rPr>
              <a:t> &amp;right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)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MingLiU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MingLiU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MingLiU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>
                <a:latin typeface="+mn-lt"/>
                <a:ea typeface="MingLiU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 err="1">
                <a:latin typeface="+mn-lt"/>
                <a:ea typeface="MingLiU"/>
              </a:rPr>
              <a:t>ListIterator</a:t>
            </a:r>
            <a:r>
              <a:rPr lang="en-US" altLang="zh-TW" dirty="0">
                <a:latin typeface="+mn-lt"/>
                <a:ea typeface="MingLiU"/>
              </a:rPr>
              <a:t> &amp;right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)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MingLiU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MingLiU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MingLiU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  </a:t>
            </a:r>
            <a:r>
              <a:rPr lang="en-US" altLang="zh-TW" dirty="0" err="1">
                <a:latin typeface="+mn-lt"/>
                <a:ea typeface="MingLiU"/>
              </a:rPr>
              <a:t>ListNode</a:t>
            </a:r>
            <a:r>
              <a:rPr lang="en-US" altLang="zh-TW" dirty="0">
                <a:latin typeface="+mn-lt"/>
                <a:ea typeface="MingLiU"/>
              </a:rPr>
              <a:t>&lt; T &gt;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MingLiU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nullptr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MingLiU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MingLiU"/>
            </a:endParaRPr>
          </a:p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MingLiU"/>
              </a:rPr>
              <a:t>   </a:t>
            </a:r>
            <a:r>
              <a:rPr lang="en-US" altLang="zh-TW" dirty="0" smtClean="0">
                <a:latin typeface="+mn-lt"/>
                <a:ea typeface="MingLiU"/>
              </a:rPr>
              <a:t>T</a:t>
            </a:r>
            <a:r>
              <a:rPr lang="en-US" altLang="zh-TW" dirty="0">
                <a:latin typeface="+mn-lt"/>
                <a:ea typeface="MingLiU"/>
              </a:rPr>
              <a:t>* operator-&gt;()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MingLiU"/>
            </a:endParaRPr>
          </a:p>
          <a:p>
            <a:r>
              <a:rPr lang="zh-TW" altLang="en-US" dirty="0" smtClean="0">
                <a:solidFill>
                  <a:srgbClr val="000000"/>
                </a:solidFill>
                <a:latin typeface="+mn-lt"/>
                <a:ea typeface="MingLiU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{</a:t>
            </a:r>
            <a:endParaRPr lang="en-US" altLang="zh-TW" dirty="0">
              <a:solidFill>
                <a:srgbClr val="000000"/>
              </a:solidFill>
              <a:latin typeface="+mn-lt"/>
              <a:ea typeface="MingLiU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MingLiU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&amp;(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MingLiU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MingLiU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067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7380944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 &gt;</a:t>
            </a:r>
          </a:p>
          <a:p>
            <a:pPr lvl="0"/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&amp;operator&lt;&lt;(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&amp;output, Polynomial&lt; T &gt; &amp;a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  T::iterator it 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a.polynomial.begin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a.polynomial.end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output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it-&gt;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it-&gt;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37" name="內容版面配置區 36"/>
          <p:cNvSpPr>
            <a:spLocks noGrp="1"/>
          </p:cNvSpPr>
          <p:nvPr>
            <p:ph sz="quarter" idx="10"/>
          </p:nvPr>
        </p:nvSpPr>
        <p:spPr>
          <a:xfrm>
            <a:off x="4932046" y="2708908"/>
            <a:ext cx="3420437" cy="21602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it-&gt;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it.operator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-&gt;(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&gt;()-&gt;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6372231" y="5769301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" name="直線單箭頭接點 55"/>
          <p:cNvCxnSpPr>
            <a:cxnSpLocks noChangeShapeType="1"/>
          </p:cNvCxnSpPr>
          <p:nvPr/>
        </p:nvCxnSpPr>
        <p:spPr bwMode="auto">
          <a:xfrm flipV="1">
            <a:off x="6912300" y="5589277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" name="直線單箭頭接點 55"/>
          <p:cNvCxnSpPr>
            <a:cxnSpLocks noChangeShapeType="1"/>
          </p:cNvCxnSpPr>
          <p:nvPr/>
        </p:nvCxnSpPr>
        <p:spPr bwMode="auto">
          <a:xfrm flipH="1">
            <a:off x="1151563" y="6309368"/>
            <a:ext cx="522066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>
            <a:off x="1151563" y="576929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>
            <a:off x="1691632" y="5589276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>
            <a:off x="1691632" y="6129345"/>
            <a:ext cx="522066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 flipH="1">
            <a:off x="6552254" y="5589277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 flipH="1">
            <a:off x="2951793" y="5589276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 flipH="1">
            <a:off x="4752023" y="5589276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V="1">
            <a:off x="2771770" y="5769299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4572000" y="5769299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4" name="直線單箭頭接點 55"/>
          <p:cNvCxnSpPr>
            <a:cxnSpLocks noChangeShapeType="1"/>
          </p:cNvCxnSpPr>
          <p:nvPr/>
        </p:nvCxnSpPr>
        <p:spPr bwMode="auto">
          <a:xfrm flipV="1">
            <a:off x="1151563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5" name="流程圖: 程序 14"/>
          <p:cNvSpPr/>
          <p:nvPr/>
        </p:nvSpPr>
        <p:spPr>
          <a:xfrm>
            <a:off x="431471" y="3248977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11494" y="3789046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691631" y="3969069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51677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971539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20" name="流程圖: 程序 19"/>
          <p:cNvSpPr/>
          <p:nvPr/>
        </p:nvSpPr>
        <p:spPr>
          <a:xfrm>
            <a:off x="611493" y="3969069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91517" y="3248977"/>
            <a:ext cx="1800230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polynomial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31471" y="2708908"/>
            <a:ext cx="252032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multiplicand</a:t>
            </a: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2231610" y="4509138"/>
            <a:ext cx="91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52110"/>
              </p:ext>
            </p:extLst>
          </p:nvPr>
        </p:nvGraphicFramePr>
        <p:xfrm>
          <a:off x="1511609" y="5409253"/>
          <a:ext cx="1440000" cy="54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2642862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095396"/>
              </p:ext>
            </p:extLst>
          </p:nvPr>
        </p:nvGraphicFramePr>
        <p:xfrm>
          <a:off x="3311839" y="5409253"/>
          <a:ext cx="1440000" cy="54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2642862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042370"/>
              </p:ext>
            </p:extLst>
          </p:nvPr>
        </p:nvGraphicFramePr>
        <p:xfrm>
          <a:off x="5112069" y="5409253"/>
          <a:ext cx="1440000" cy="54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2642862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流程圖: 程序 30"/>
          <p:cNvSpPr/>
          <p:nvPr/>
        </p:nvSpPr>
        <p:spPr>
          <a:xfrm>
            <a:off x="3671885" y="4149092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3671886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51909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3671885" y="3609023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35" name="直線單箭頭接點 34"/>
          <p:cNvCxnSpPr>
            <a:endCxn id="25" idx="0"/>
          </p:cNvCxnSpPr>
          <p:nvPr/>
        </p:nvCxnSpPr>
        <p:spPr>
          <a:xfrm flipH="1">
            <a:off x="4031839" y="4689161"/>
            <a:ext cx="99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內容版面配置區 57"/>
          <p:cNvSpPr txBox="1">
            <a:spLocks/>
          </p:cNvSpPr>
          <p:nvPr/>
        </p:nvSpPr>
        <p:spPr>
          <a:xfrm>
            <a:off x="7092322" y="1268724"/>
            <a:ext cx="1800231" cy="14395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ea typeface="細明體" panose="02020509000000000000" pitchFamily="49" charset="-120"/>
              </a:rPr>
              <a:t>Term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1573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7380944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 &gt;</a:t>
            </a:r>
          </a:p>
          <a:p>
            <a:pPr lvl="0"/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&amp;operator&lt;&lt;(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&amp;output, Polynomial&lt; T &gt; &amp;a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  T::iterator it 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a.polynomial.begin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a.polynomial.end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output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it-&gt;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it-&gt;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37" name="內容版面配置區 36"/>
          <p:cNvSpPr>
            <a:spLocks noGrp="1"/>
          </p:cNvSpPr>
          <p:nvPr>
            <p:ph sz="quarter" idx="10"/>
          </p:nvPr>
        </p:nvSpPr>
        <p:spPr>
          <a:xfrm>
            <a:off x="4932046" y="2708908"/>
            <a:ext cx="3780483" cy="21602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it-&gt;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it.operator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-&gt;(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&gt;()-&gt;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it.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&amp;(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ptr-&gt;</a:t>
            </a:r>
            <a:r>
              <a:rPr lang="en-US" altLang="zh-TW" dirty="0" err="1">
                <a:solidFill>
                  <a:srgbClr val="000000"/>
                </a:solidFill>
                <a:ea typeface="MingLiU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) )-&gt;</a:t>
            </a:r>
            <a:r>
              <a:rPr lang="en-US" altLang="zh-TW" dirty="0" err="1" smtClean="0">
                <a:solidFill>
                  <a:srgbClr val="000000"/>
                </a:solidFill>
                <a:ea typeface="MingLiU"/>
              </a:rPr>
              <a:t>coef</a:t>
            </a:r>
            <a:endParaRPr lang="en-US" altLang="zh-TW" dirty="0" smtClean="0">
              <a:solidFill>
                <a:srgbClr val="000000"/>
              </a:solidFill>
              <a:ea typeface="MingLiU"/>
            </a:endParaRP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6372231" y="5769301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" name="直線單箭頭接點 55"/>
          <p:cNvCxnSpPr>
            <a:cxnSpLocks noChangeShapeType="1"/>
          </p:cNvCxnSpPr>
          <p:nvPr/>
        </p:nvCxnSpPr>
        <p:spPr bwMode="auto">
          <a:xfrm flipV="1">
            <a:off x="6912300" y="5589277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" name="直線單箭頭接點 55"/>
          <p:cNvCxnSpPr>
            <a:cxnSpLocks noChangeShapeType="1"/>
          </p:cNvCxnSpPr>
          <p:nvPr/>
        </p:nvCxnSpPr>
        <p:spPr bwMode="auto">
          <a:xfrm flipH="1">
            <a:off x="1151563" y="6309368"/>
            <a:ext cx="522066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>
            <a:off x="1151563" y="576929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>
            <a:off x="1691632" y="5589276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>
            <a:off x="1691632" y="6129345"/>
            <a:ext cx="522066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 flipH="1">
            <a:off x="6552254" y="5589277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 flipH="1">
            <a:off x="2951793" y="5589276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 flipH="1">
            <a:off x="4752023" y="5589276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V="1">
            <a:off x="2771770" y="5769299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4572000" y="5769299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4" name="直線單箭頭接點 55"/>
          <p:cNvCxnSpPr>
            <a:cxnSpLocks noChangeShapeType="1"/>
          </p:cNvCxnSpPr>
          <p:nvPr/>
        </p:nvCxnSpPr>
        <p:spPr bwMode="auto">
          <a:xfrm flipV="1">
            <a:off x="1151563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5" name="流程圖: 程序 14"/>
          <p:cNvSpPr/>
          <p:nvPr/>
        </p:nvSpPr>
        <p:spPr>
          <a:xfrm>
            <a:off x="431471" y="3248977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11494" y="3789046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691631" y="3969069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51677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971539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20" name="流程圖: 程序 19"/>
          <p:cNvSpPr/>
          <p:nvPr/>
        </p:nvSpPr>
        <p:spPr>
          <a:xfrm>
            <a:off x="611493" y="3969069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91517" y="3248977"/>
            <a:ext cx="1800230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polynomial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31471" y="2708908"/>
            <a:ext cx="252032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multiplicand</a:t>
            </a: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2231610" y="4509138"/>
            <a:ext cx="91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44501"/>
              </p:ext>
            </p:extLst>
          </p:nvPr>
        </p:nvGraphicFramePr>
        <p:xfrm>
          <a:off x="1511609" y="5409253"/>
          <a:ext cx="1440000" cy="54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2642862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38578"/>
              </p:ext>
            </p:extLst>
          </p:nvPr>
        </p:nvGraphicFramePr>
        <p:xfrm>
          <a:off x="3311839" y="5409253"/>
          <a:ext cx="1440000" cy="54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2642862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465625"/>
              </p:ext>
            </p:extLst>
          </p:nvPr>
        </p:nvGraphicFramePr>
        <p:xfrm>
          <a:off x="5112069" y="5409253"/>
          <a:ext cx="1440000" cy="54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2642862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流程圖: 程序 30"/>
          <p:cNvSpPr/>
          <p:nvPr/>
        </p:nvSpPr>
        <p:spPr>
          <a:xfrm>
            <a:off x="3671885" y="4149092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3671886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51909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3671885" y="3609023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35" name="直線單箭頭接點 34"/>
          <p:cNvCxnSpPr>
            <a:endCxn id="25" idx="0"/>
          </p:cNvCxnSpPr>
          <p:nvPr/>
        </p:nvCxnSpPr>
        <p:spPr>
          <a:xfrm flipH="1">
            <a:off x="4031839" y="4689161"/>
            <a:ext cx="99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內容版面配置區 57"/>
          <p:cNvSpPr txBox="1">
            <a:spLocks/>
          </p:cNvSpPr>
          <p:nvPr/>
        </p:nvSpPr>
        <p:spPr>
          <a:xfrm>
            <a:off x="7092322" y="1268724"/>
            <a:ext cx="1800231" cy="14395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ea typeface="細明體" panose="02020509000000000000" pitchFamily="49" charset="-120"/>
              </a:rPr>
              <a:t>Term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5871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7380944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 &gt;</a:t>
            </a:r>
          </a:p>
          <a:p>
            <a:pPr lvl="0"/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&amp;operator&lt;&lt;(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&amp;output, Polynomial&lt; T &gt; &amp;a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  T::iterator it 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a.polynomial.begin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a.polynomial.end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output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it-&gt;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it-&gt;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37" name="內容版面配置區 36"/>
          <p:cNvSpPr>
            <a:spLocks noGrp="1"/>
          </p:cNvSpPr>
          <p:nvPr>
            <p:ph sz="quarter" idx="10"/>
          </p:nvPr>
        </p:nvSpPr>
        <p:spPr>
          <a:xfrm>
            <a:off x="4932046" y="2708908"/>
            <a:ext cx="3780483" cy="21602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it-&gt;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it.operator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-&gt;(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&gt;()-&gt;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it.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&amp;(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ptr-&gt;</a:t>
            </a:r>
            <a:r>
              <a:rPr lang="en-US" altLang="zh-TW" dirty="0" err="1">
                <a:solidFill>
                  <a:srgbClr val="000000"/>
                </a:solidFill>
                <a:ea typeface="MingLiU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) )-&gt;</a:t>
            </a:r>
            <a:r>
              <a:rPr lang="en-US" altLang="zh-TW" dirty="0" err="1" smtClean="0">
                <a:solidFill>
                  <a:srgbClr val="000000"/>
                </a:solidFill>
                <a:ea typeface="MingLiU"/>
              </a:rPr>
              <a:t>coef</a:t>
            </a:r>
            <a:endParaRPr lang="en-US" altLang="zh-TW" dirty="0" smtClean="0">
              <a:solidFill>
                <a:srgbClr val="000000"/>
              </a:solidFill>
              <a:ea typeface="MingLiU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it.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*&amp;(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ptr-&gt;</a:t>
            </a:r>
            <a:r>
              <a:rPr lang="en-US" altLang="zh-TW" dirty="0" err="1">
                <a:solidFill>
                  <a:srgbClr val="000000"/>
                </a:solidFill>
                <a:ea typeface="MingLiU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) ).</a:t>
            </a:r>
            <a:r>
              <a:rPr lang="en-US" altLang="zh-TW" dirty="0" err="1" smtClean="0">
                <a:solidFill>
                  <a:srgbClr val="000000"/>
                </a:solidFill>
                <a:ea typeface="MingLiU"/>
              </a:rPr>
              <a:t>coef</a:t>
            </a:r>
            <a:endParaRPr lang="en-US" altLang="zh-TW" dirty="0">
              <a:solidFill>
                <a:srgbClr val="000000"/>
              </a:solidFill>
              <a:ea typeface="MingLiU"/>
            </a:endParaRP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6372231" y="5769301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" name="直線單箭頭接點 55"/>
          <p:cNvCxnSpPr>
            <a:cxnSpLocks noChangeShapeType="1"/>
          </p:cNvCxnSpPr>
          <p:nvPr/>
        </p:nvCxnSpPr>
        <p:spPr bwMode="auto">
          <a:xfrm flipV="1">
            <a:off x="6912300" y="5589277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" name="直線單箭頭接點 55"/>
          <p:cNvCxnSpPr>
            <a:cxnSpLocks noChangeShapeType="1"/>
          </p:cNvCxnSpPr>
          <p:nvPr/>
        </p:nvCxnSpPr>
        <p:spPr bwMode="auto">
          <a:xfrm flipH="1">
            <a:off x="1151563" y="6309368"/>
            <a:ext cx="522066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>
            <a:off x="1151563" y="576929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>
            <a:off x="1691632" y="5589276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>
            <a:off x="1691632" y="6129345"/>
            <a:ext cx="522066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 flipH="1">
            <a:off x="6552254" y="5589277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 flipH="1">
            <a:off x="2951793" y="5589276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 flipH="1">
            <a:off x="4752023" y="5589276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V="1">
            <a:off x="2771770" y="5769299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4572000" y="5769299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4" name="直線單箭頭接點 55"/>
          <p:cNvCxnSpPr>
            <a:cxnSpLocks noChangeShapeType="1"/>
          </p:cNvCxnSpPr>
          <p:nvPr/>
        </p:nvCxnSpPr>
        <p:spPr bwMode="auto">
          <a:xfrm flipV="1">
            <a:off x="1151563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5" name="流程圖: 程序 14"/>
          <p:cNvSpPr/>
          <p:nvPr/>
        </p:nvSpPr>
        <p:spPr>
          <a:xfrm>
            <a:off x="431471" y="3248977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11494" y="3789046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691631" y="3969069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51677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971539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20" name="流程圖: 程序 19"/>
          <p:cNvSpPr/>
          <p:nvPr/>
        </p:nvSpPr>
        <p:spPr>
          <a:xfrm>
            <a:off x="611493" y="3969069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91517" y="3248977"/>
            <a:ext cx="1800230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polynomial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31471" y="2708908"/>
            <a:ext cx="252032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multiplicand</a:t>
            </a: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2231610" y="4509138"/>
            <a:ext cx="91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404624"/>
              </p:ext>
            </p:extLst>
          </p:nvPr>
        </p:nvGraphicFramePr>
        <p:xfrm>
          <a:off x="1511609" y="5409253"/>
          <a:ext cx="1440000" cy="54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2642862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829494"/>
              </p:ext>
            </p:extLst>
          </p:nvPr>
        </p:nvGraphicFramePr>
        <p:xfrm>
          <a:off x="3311839" y="5409253"/>
          <a:ext cx="1440000" cy="54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2642862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95355"/>
              </p:ext>
            </p:extLst>
          </p:nvPr>
        </p:nvGraphicFramePr>
        <p:xfrm>
          <a:off x="5112069" y="5409253"/>
          <a:ext cx="1440000" cy="54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2642862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流程圖: 程序 30"/>
          <p:cNvSpPr/>
          <p:nvPr/>
        </p:nvSpPr>
        <p:spPr>
          <a:xfrm>
            <a:off x="3671885" y="4149092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3671886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51909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3671885" y="3609023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35" name="直線單箭頭接點 34"/>
          <p:cNvCxnSpPr>
            <a:endCxn id="25" idx="0"/>
          </p:cNvCxnSpPr>
          <p:nvPr/>
        </p:nvCxnSpPr>
        <p:spPr>
          <a:xfrm flipH="1">
            <a:off x="4031839" y="4689161"/>
            <a:ext cx="99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內容版面配置區 57"/>
          <p:cNvSpPr txBox="1">
            <a:spLocks/>
          </p:cNvSpPr>
          <p:nvPr/>
        </p:nvSpPr>
        <p:spPr>
          <a:xfrm>
            <a:off x="7092322" y="1268724"/>
            <a:ext cx="1800231" cy="14395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ea typeface="細明體" panose="02020509000000000000" pitchFamily="49" charset="-120"/>
              </a:rPr>
              <a:t>Term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156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7380944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 &gt;</a:t>
            </a:r>
          </a:p>
          <a:p>
            <a:pPr lvl="0"/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&amp;operator&lt;&lt;(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&amp;output, Polynomial&lt; T &gt; &amp;a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  T::iterator it 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a.polynomial.begin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a.polynomial.end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output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it-&gt;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it-&gt;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37" name="內容版面配置區 36"/>
          <p:cNvSpPr>
            <a:spLocks noGrp="1"/>
          </p:cNvSpPr>
          <p:nvPr>
            <p:ph sz="quarter" idx="10"/>
          </p:nvPr>
        </p:nvSpPr>
        <p:spPr>
          <a:xfrm>
            <a:off x="4932046" y="2708908"/>
            <a:ext cx="3780483" cy="21602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it-&gt;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it.operator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-&gt;(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&gt;()-&gt;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it.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&amp;(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ptr-&gt;</a:t>
            </a:r>
            <a:r>
              <a:rPr lang="en-US" altLang="zh-TW" dirty="0" err="1">
                <a:solidFill>
                  <a:srgbClr val="000000"/>
                </a:solidFill>
                <a:ea typeface="MingLiU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) )-&gt;</a:t>
            </a:r>
            <a:r>
              <a:rPr lang="en-US" altLang="zh-TW" dirty="0" err="1" smtClean="0">
                <a:solidFill>
                  <a:srgbClr val="000000"/>
                </a:solidFill>
                <a:ea typeface="MingLiU"/>
              </a:rPr>
              <a:t>coef</a:t>
            </a:r>
            <a:endParaRPr lang="en-US" altLang="zh-TW" dirty="0" smtClean="0">
              <a:solidFill>
                <a:srgbClr val="000000"/>
              </a:solidFill>
              <a:ea typeface="MingLiU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it.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*&amp;(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ptr-&gt;</a:t>
            </a:r>
            <a:r>
              <a:rPr lang="en-US" altLang="zh-TW" dirty="0" err="1">
                <a:solidFill>
                  <a:srgbClr val="000000"/>
                </a:solidFill>
                <a:ea typeface="MingLiU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) ).</a:t>
            </a:r>
            <a:r>
              <a:rPr lang="en-US" altLang="zh-TW" dirty="0" err="1" smtClean="0">
                <a:solidFill>
                  <a:srgbClr val="000000"/>
                </a:solidFill>
                <a:ea typeface="MingLiU"/>
              </a:rPr>
              <a:t>coef</a:t>
            </a:r>
            <a:endParaRPr lang="en-US" altLang="zh-TW" dirty="0">
              <a:solidFill>
                <a:srgbClr val="000000"/>
              </a:solidFill>
              <a:ea typeface="MingLiU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it.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(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ptr-&gt;</a:t>
            </a:r>
            <a:r>
              <a:rPr lang="en-US" altLang="zh-TW" dirty="0" err="1">
                <a:solidFill>
                  <a:srgbClr val="000000"/>
                </a:solidFill>
                <a:ea typeface="MingLiU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).</a:t>
            </a:r>
            <a:r>
              <a:rPr lang="en-US" altLang="zh-TW" dirty="0" err="1" smtClean="0">
                <a:solidFill>
                  <a:srgbClr val="000000"/>
                </a:solidFill>
                <a:ea typeface="MingLiU"/>
              </a:rPr>
              <a:t>coef</a:t>
            </a:r>
            <a:endParaRPr lang="en-US" altLang="zh-TW" dirty="0">
              <a:solidFill>
                <a:srgbClr val="000000"/>
              </a:solidFill>
              <a:ea typeface="MingLiU"/>
            </a:endParaRP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6372231" y="5769301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" name="直線單箭頭接點 55"/>
          <p:cNvCxnSpPr>
            <a:cxnSpLocks noChangeShapeType="1"/>
          </p:cNvCxnSpPr>
          <p:nvPr/>
        </p:nvCxnSpPr>
        <p:spPr bwMode="auto">
          <a:xfrm flipV="1">
            <a:off x="6912300" y="5589277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" name="直線單箭頭接點 55"/>
          <p:cNvCxnSpPr>
            <a:cxnSpLocks noChangeShapeType="1"/>
          </p:cNvCxnSpPr>
          <p:nvPr/>
        </p:nvCxnSpPr>
        <p:spPr bwMode="auto">
          <a:xfrm flipH="1">
            <a:off x="1151563" y="6309368"/>
            <a:ext cx="522066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>
            <a:off x="1151563" y="576929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>
            <a:off x="1691632" y="5589276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>
            <a:off x="1691632" y="6129345"/>
            <a:ext cx="522066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 flipH="1">
            <a:off x="6552254" y="5589277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 flipH="1">
            <a:off x="2951793" y="5589276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 flipH="1">
            <a:off x="4752023" y="5589276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V="1">
            <a:off x="2771770" y="5769299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4572000" y="5769299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4" name="直線單箭頭接點 55"/>
          <p:cNvCxnSpPr>
            <a:cxnSpLocks noChangeShapeType="1"/>
          </p:cNvCxnSpPr>
          <p:nvPr/>
        </p:nvCxnSpPr>
        <p:spPr bwMode="auto">
          <a:xfrm flipV="1">
            <a:off x="1151563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5" name="流程圖: 程序 14"/>
          <p:cNvSpPr/>
          <p:nvPr/>
        </p:nvSpPr>
        <p:spPr>
          <a:xfrm>
            <a:off x="431471" y="3248977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11494" y="3789046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691631" y="3969069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51677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971539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20" name="流程圖: 程序 19"/>
          <p:cNvSpPr/>
          <p:nvPr/>
        </p:nvSpPr>
        <p:spPr>
          <a:xfrm>
            <a:off x="611493" y="3969069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91517" y="3248977"/>
            <a:ext cx="1800230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polynomial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31471" y="2708908"/>
            <a:ext cx="252032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multiplicand</a:t>
            </a: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2231610" y="4509138"/>
            <a:ext cx="91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999790"/>
              </p:ext>
            </p:extLst>
          </p:nvPr>
        </p:nvGraphicFramePr>
        <p:xfrm>
          <a:off x="1511609" y="5409253"/>
          <a:ext cx="1440000" cy="54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2642862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189531"/>
              </p:ext>
            </p:extLst>
          </p:nvPr>
        </p:nvGraphicFramePr>
        <p:xfrm>
          <a:off x="3311839" y="5409253"/>
          <a:ext cx="1440000" cy="54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2642862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161603"/>
              </p:ext>
            </p:extLst>
          </p:nvPr>
        </p:nvGraphicFramePr>
        <p:xfrm>
          <a:off x="5112069" y="5409253"/>
          <a:ext cx="1440000" cy="54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2642862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流程圖: 程序 30"/>
          <p:cNvSpPr/>
          <p:nvPr/>
        </p:nvSpPr>
        <p:spPr>
          <a:xfrm>
            <a:off x="3671885" y="4149092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3671886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51909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3671885" y="3609023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35" name="直線單箭頭接點 34"/>
          <p:cNvCxnSpPr>
            <a:endCxn id="25" idx="0"/>
          </p:cNvCxnSpPr>
          <p:nvPr/>
        </p:nvCxnSpPr>
        <p:spPr>
          <a:xfrm flipH="1">
            <a:off x="4031839" y="4689161"/>
            <a:ext cx="99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內容版面配置區 57"/>
          <p:cNvSpPr txBox="1">
            <a:spLocks/>
          </p:cNvSpPr>
          <p:nvPr/>
        </p:nvSpPr>
        <p:spPr>
          <a:xfrm>
            <a:off x="7092322" y="1268724"/>
            <a:ext cx="1800231" cy="14395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ea typeface="細明體" panose="02020509000000000000" pitchFamily="49" charset="-120"/>
              </a:rPr>
              <a:t>Term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276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1628770"/>
            <a:ext cx="6660851" cy="468059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MingLiU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>
                <a:latin typeface="+mn-lt"/>
                <a:ea typeface="MingLiU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MingLiU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>
                <a:latin typeface="+mn-lt"/>
                <a:ea typeface="MingLiU"/>
              </a:rPr>
              <a:t>list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MingLiU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MingLiU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>
                <a:latin typeface="+mn-lt"/>
                <a:ea typeface="MingLiU"/>
              </a:rPr>
              <a:t>iterator = </a:t>
            </a:r>
            <a:r>
              <a:rPr lang="en-US" altLang="zh-TW" dirty="0" err="1">
                <a:latin typeface="+mn-lt"/>
                <a:ea typeface="MingLiU"/>
              </a:rPr>
              <a:t>ListIterator</a:t>
            </a:r>
            <a:r>
              <a:rPr lang="en-US" altLang="zh-TW" dirty="0">
                <a:latin typeface="+mn-lt"/>
                <a:ea typeface="MingLiU"/>
              </a:rPr>
              <a:t>&lt; T </a:t>
            </a:r>
            <a:r>
              <a:rPr lang="en-US" altLang="zh-TW" dirty="0" smtClean="0">
                <a:latin typeface="+mn-lt"/>
                <a:ea typeface="MingLiU"/>
              </a:rPr>
              <a:t>&gt;;</a:t>
            </a:r>
            <a:endParaRPr lang="zh-TW" altLang="en-US" dirty="0">
              <a:latin typeface="+mn-lt"/>
              <a:ea typeface="MingLiU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  list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MingLiU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  list(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>
                <a:latin typeface="+mn-lt"/>
                <a:ea typeface="MingLiU"/>
              </a:rPr>
              <a:t>list </a:t>
            </a:r>
            <a:r>
              <a:rPr lang="en-US" altLang="zh-TW" dirty="0" smtClean="0">
                <a:latin typeface="+mn-lt"/>
                <a:ea typeface="MingLiU"/>
              </a:rPr>
              <a:t>&amp;x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);</a:t>
            </a:r>
            <a:endParaRPr lang="en-US" altLang="zh-TW" dirty="0">
              <a:solidFill>
                <a:srgbClr val="000000"/>
              </a:solidFill>
              <a:latin typeface="+mn-lt"/>
              <a:ea typeface="MingLiU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  ~list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();</a:t>
            </a:r>
            <a:r>
              <a:rPr lang="en-US" altLang="zh-TW" dirty="0" smtClean="0">
                <a:solidFill>
                  <a:srgbClr val="008000"/>
                </a:solidFill>
                <a:latin typeface="+mn-lt"/>
                <a:ea typeface="MingLiU"/>
              </a:rPr>
              <a:t> </a:t>
            </a:r>
            <a:endParaRPr lang="en-US" altLang="zh-TW" dirty="0">
              <a:solidFill>
                <a:srgbClr val="000000"/>
              </a:solidFill>
              <a:latin typeface="+mn-lt"/>
              <a:ea typeface="MingLiU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>
                <a:latin typeface="+mn-lt"/>
                <a:ea typeface="MingLiU"/>
              </a:rPr>
              <a:t>list&amp; operator</a:t>
            </a:r>
            <a:r>
              <a:rPr lang="en-US" altLang="zh-TW" dirty="0">
                <a:latin typeface="+mn-lt"/>
                <a:ea typeface="MingLiU"/>
              </a:rPr>
              <a:t>=(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>
                <a:latin typeface="+mn-lt"/>
                <a:ea typeface="MingLiU"/>
              </a:rPr>
              <a:t>list </a:t>
            </a:r>
            <a:r>
              <a:rPr lang="en-US" altLang="zh-TW" dirty="0" smtClean="0">
                <a:latin typeface="+mn-lt"/>
                <a:ea typeface="MingLiU"/>
              </a:rPr>
              <a:t>&amp;x </a:t>
            </a:r>
            <a:r>
              <a:rPr lang="en-US" altLang="zh-TW" dirty="0" smtClean="0">
                <a:latin typeface="+mn-lt"/>
                <a:ea typeface="MingLiU"/>
              </a:rPr>
              <a:t>);</a:t>
            </a:r>
            <a:endParaRPr lang="zh-TW" altLang="en-US" dirty="0">
              <a:latin typeface="+mn-lt"/>
              <a:ea typeface="MingLiU"/>
            </a:endParaRPr>
          </a:p>
          <a:p>
            <a:r>
              <a:rPr lang="en-US" altLang="zh-TW" dirty="0">
                <a:latin typeface="+mn-lt"/>
                <a:ea typeface="MingLiU"/>
              </a:rPr>
              <a:t>   iterator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begin()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MingLiU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  </a:t>
            </a:r>
            <a:r>
              <a:rPr lang="en-US" altLang="zh-TW" dirty="0">
                <a:latin typeface="+mn-lt"/>
                <a:ea typeface="MingLiU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end()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MingLiU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MingLiU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empty()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MingLiU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MingLiU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clear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MingLiU"/>
            </a:endParaRPr>
          </a:p>
          <a:p>
            <a:r>
              <a:rPr lang="en-US" altLang="zh-TW" dirty="0">
                <a:latin typeface="+mn-lt"/>
                <a:ea typeface="MingLiU"/>
              </a:rPr>
              <a:t>   iterator insert( iterator position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>
                <a:latin typeface="+mn-lt"/>
                <a:ea typeface="MingLiU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 err="1">
                <a:latin typeface="+mn-lt"/>
                <a:ea typeface="MingLiU"/>
              </a:rPr>
              <a:t>val</a:t>
            </a:r>
            <a:r>
              <a:rPr lang="en-US" altLang="zh-TW" dirty="0">
                <a:latin typeface="+mn-lt"/>
                <a:ea typeface="MingLiU"/>
              </a:rPr>
              <a:t> </a:t>
            </a:r>
            <a:r>
              <a:rPr lang="en-US" altLang="zh-TW" dirty="0" smtClean="0">
                <a:latin typeface="+mn-lt"/>
                <a:ea typeface="MingLiU"/>
              </a:rPr>
              <a:t>);</a:t>
            </a:r>
            <a:endParaRPr lang="en-US" altLang="zh-TW" dirty="0">
              <a:latin typeface="+mn-lt"/>
              <a:ea typeface="MingLiU"/>
            </a:endParaRPr>
          </a:p>
          <a:p>
            <a:r>
              <a:rPr lang="en-US" altLang="zh-TW" dirty="0">
                <a:latin typeface="+mn-lt"/>
                <a:ea typeface="MingLiU"/>
              </a:rPr>
              <a:t>   iterator erase( iterator position </a:t>
            </a:r>
            <a:r>
              <a:rPr lang="en-US" altLang="zh-TW" dirty="0" smtClean="0">
                <a:latin typeface="+mn-lt"/>
                <a:ea typeface="MingLiU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MingLiU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MingLiU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MingLiU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MingLiU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= </a:t>
            </a:r>
            <a:r>
              <a:rPr lang="en-US" altLang="zh-TW" dirty="0">
                <a:solidFill>
                  <a:srgbClr val="0080FF"/>
                </a:solidFill>
                <a:ea typeface="細明體" panose="02020509000000000000" pitchFamily="49" charset="-120"/>
              </a:rPr>
              <a:t>0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MingLiU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  </a:t>
            </a:r>
            <a:r>
              <a:rPr lang="en-US" altLang="zh-TW" dirty="0" err="1">
                <a:latin typeface="+mn-lt"/>
                <a:ea typeface="MingLiU"/>
              </a:rPr>
              <a:t>ListNode</a:t>
            </a:r>
            <a:r>
              <a:rPr lang="en-US" altLang="zh-TW" dirty="0">
                <a:latin typeface="+mn-lt"/>
                <a:ea typeface="MingLiU"/>
              </a:rPr>
              <a:t>&lt; T &gt;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MingLiU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MingLiU"/>
              </a:rPr>
              <a:t>nullptr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MingLiU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MingLiU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MingLiU"/>
              </a:rPr>
              <a:t>};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5832161" y="549275"/>
            <a:ext cx="2880039" cy="179958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MingLiU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MingLiU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 </a:t>
            </a:r>
            <a:r>
              <a:rPr lang="en-US" altLang="zh-TW" dirty="0">
                <a:ea typeface="MingLiU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 &gt;</a:t>
            </a:r>
          </a:p>
          <a:p>
            <a:r>
              <a:rPr lang="en-US" altLang="zh-TW" dirty="0" err="1">
                <a:solidFill>
                  <a:srgbClr val="0000FF"/>
                </a:solidFill>
                <a:ea typeface="MingLiU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 </a:t>
            </a:r>
            <a:r>
              <a:rPr lang="en-US" altLang="zh-TW" dirty="0" err="1">
                <a:ea typeface="MingLiU"/>
              </a:rPr>
              <a:t>ListNode</a:t>
            </a:r>
            <a:endParaRPr lang="en-US" altLang="zh-TW" dirty="0">
              <a:ea typeface="MingLiU"/>
            </a:endParaRPr>
          </a:p>
          <a:p>
            <a:r>
              <a:rPr lang="en-US" altLang="zh-TW" dirty="0">
                <a:ea typeface="MingLiU"/>
              </a:rPr>
              <a:t>{</a:t>
            </a:r>
          </a:p>
          <a:p>
            <a:r>
              <a:rPr lang="en-US" altLang="zh-TW" dirty="0">
                <a:ea typeface="MingLiU"/>
              </a:rPr>
              <a:t>   </a:t>
            </a:r>
            <a:r>
              <a:rPr lang="en-US" altLang="zh-TW" dirty="0" err="1">
                <a:ea typeface="MingLiU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 *next;</a:t>
            </a:r>
          </a:p>
          <a:p>
            <a:r>
              <a:rPr lang="en-US" altLang="zh-TW" dirty="0" smtClean="0">
                <a:ea typeface="MingLiU"/>
              </a:rPr>
              <a:t>   T </a:t>
            </a:r>
            <a:r>
              <a:rPr lang="en-US" altLang="zh-TW" dirty="0" err="1">
                <a:solidFill>
                  <a:srgbClr val="000000"/>
                </a:solidFill>
                <a:ea typeface="MingLiU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   </a:t>
            </a:r>
            <a:r>
              <a:rPr lang="en-US" altLang="zh-TW" dirty="0" err="1">
                <a:ea typeface="MingLiU"/>
              </a:rPr>
              <a:t>ListNode</a:t>
            </a:r>
            <a:r>
              <a:rPr lang="en-US" altLang="zh-TW" dirty="0">
                <a:ea typeface="MingLiU"/>
              </a:rPr>
              <a:t> *</a:t>
            </a:r>
            <a:r>
              <a:rPr lang="en-US" altLang="zh-TW" dirty="0" err="1">
                <a:ea typeface="MingLiU"/>
              </a:rPr>
              <a:t>prev</a:t>
            </a:r>
            <a:r>
              <a:rPr lang="en-US" altLang="zh-TW" dirty="0">
                <a:ea typeface="MingLiU"/>
              </a:rPr>
              <a:t>;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};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286496"/>
              </p:ext>
            </p:extLst>
          </p:nvPr>
        </p:nvGraphicFramePr>
        <p:xfrm>
          <a:off x="1871655" y="728655"/>
          <a:ext cx="2160000" cy="54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2642862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prev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myVal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next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531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40"/>
            <a:ext cx="8641104" cy="5220660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Term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Polynomial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 &amp;operator&lt;&lt;( </a:t>
            </a:r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 &amp;output, Polynomial&lt; T &gt; &amp;a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Polynomial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Polynomial(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Polynomial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polynomialToCopy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~Polynomial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Polynomial&amp;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operator=(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Polynomial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&amp;right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insert(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Term </a:t>
            </a:r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termToInsert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);</a:t>
            </a:r>
            <a:endParaRPr lang="zh-TW" altLang="en-US" dirty="0"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Polynomial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operator*( 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Polynomial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&amp;multiplier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polynomial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38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9;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Polynomial&lt; vector&lt; Term &gt; &gt; </a:t>
            </a:r>
            <a:r>
              <a:rPr lang="en-US" altLang="zh-TW" dirty="0" err="1">
                <a:ea typeface="細明體" panose="02020509000000000000" pitchFamily="49" charset="-120"/>
              </a:rPr>
              <a:t>multiplicand1</a:t>
            </a:r>
            <a:r>
              <a:rPr lang="en-US" altLang="zh-TW" dirty="0"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Polynomial&lt; vector&lt; Term &gt; &gt; </a:t>
            </a:r>
            <a:r>
              <a:rPr lang="en-US" altLang="zh-TW" dirty="0" err="1">
                <a:ea typeface="細明體" panose="02020509000000000000" pitchFamily="49" charset="-120"/>
              </a:rPr>
              <a:t>multiplier1</a:t>
            </a:r>
            <a:r>
              <a:rPr lang="en-US" altLang="zh-TW" dirty="0"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Polynomial&lt; list&lt; Term &gt; &gt; </a:t>
            </a:r>
            <a:r>
              <a:rPr lang="en-US" altLang="zh-TW" dirty="0" err="1">
                <a:ea typeface="細明體" panose="02020509000000000000" pitchFamily="49" charset="-120"/>
              </a:rPr>
              <a:t>multiplicand2</a:t>
            </a:r>
            <a:r>
              <a:rPr lang="en-US" altLang="zh-TW" dirty="0"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Polynomial&lt; list&lt; Term &gt; &gt; </a:t>
            </a:r>
            <a:r>
              <a:rPr lang="en-US" altLang="zh-TW" dirty="0" err="1">
                <a:ea typeface="細明體" panose="02020509000000000000" pitchFamily="49" charset="-120"/>
              </a:rPr>
              <a:t>multiplier2</a:t>
            </a:r>
            <a:r>
              <a:rPr lang="en-US" altLang="zh-TW" dirty="0"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choice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enterChoice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choice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testPolynomials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multiplicand1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multiplier1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2: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testPolynomials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multiplicand2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multiplier2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default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"Program should never get here!"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233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9" y="548639"/>
            <a:ext cx="8641104" cy="5940752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endParaRPr lang="fr-FR" altLang="zh-TW" dirty="0" smtClean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r>
              <a:rPr lang="fr-FR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testPolynomials( </a:t>
            </a:r>
            <a:r>
              <a:rPr lang="fr-FR" altLang="zh-TW" dirty="0">
                <a:ea typeface="細明體" panose="02020509000000000000" pitchFamily="49" charset="-120"/>
              </a:rPr>
              <a:t>Polynomial&lt; T &gt; multiplicand</a:t>
            </a:r>
            <a:r>
              <a:rPr lang="fr-FR" altLang="zh-TW" dirty="0" smtClean="0">
                <a:ea typeface="細明體" panose="02020509000000000000" pitchFamily="49" charset="-120"/>
              </a:rPr>
              <a:t>[],</a:t>
            </a:r>
          </a:p>
          <a:p>
            <a:r>
              <a:rPr lang="fr-FR" altLang="zh-TW" dirty="0"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ea typeface="細明體" panose="02020509000000000000" pitchFamily="49" charset="-120"/>
              </a:rPr>
              <a:t>                     </a:t>
            </a:r>
            <a:r>
              <a:rPr lang="fr-FR" altLang="zh-TW" dirty="0">
                <a:ea typeface="細明體" panose="02020509000000000000" pitchFamily="49" charset="-120"/>
              </a:rPr>
              <a:t>Polynomial&lt; T &gt; multiplier[]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input( multiplicand, multiplier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cout &lt;&lt; multiplicand[ </a:t>
            </a:r>
            <a:r>
              <a:rPr lang="en-US" altLang="zh-TW" dirty="0" err="1">
                <a:ea typeface="細明體" panose="02020509000000000000" pitchFamily="49" charset="-120"/>
              </a:rPr>
              <a:t>i</a:t>
            </a:r>
            <a:r>
              <a:rPr lang="en-US" altLang="zh-TW" dirty="0">
                <a:ea typeface="細明體" panose="02020509000000000000" pitchFamily="49" charset="-120"/>
              </a:rPr>
              <a:t> ] &lt;&lt; endl;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cout &lt;&lt; multiplier[ </a:t>
            </a:r>
            <a:r>
              <a:rPr lang="en-US" altLang="zh-TW" dirty="0" err="1">
                <a:ea typeface="細明體" panose="02020509000000000000" pitchFamily="49" charset="-120"/>
              </a:rPr>
              <a:t>i</a:t>
            </a:r>
            <a:r>
              <a:rPr lang="en-US" altLang="zh-TW" dirty="0">
                <a:ea typeface="細明體" panose="02020509000000000000" pitchFamily="49" charset="-120"/>
              </a:rPr>
              <a:t> ] &lt;&lt; endl;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cout &lt;&lt; multiplicand[ </a:t>
            </a:r>
            <a:r>
              <a:rPr lang="en-US" altLang="zh-TW" dirty="0" err="1">
                <a:ea typeface="細明體" panose="02020509000000000000" pitchFamily="49" charset="-120"/>
              </a:rPr>
              <a:t>i</a:t>
            </a:r>
            <a:r>
              <a:rPr lang="en-US" altLang="zh-TW" dirty="0">
                <a:ea typeface="細明體" panose="02020509000000000000" pitchFamily="49" charset="-120"/>
              </a:rPr>
              <a:t> ] * multiplier[ </a:t>
            </a:r>
            <a:r>
              <a:rPr lang="en-US" altLang="zh-TW" dirty="0" err="1">
                <a:ea typeface="細明體" panose="02020509000000000000" pitchFamily="49" charset="-120"/>
              </a:rPr>
              <a:t>i</a:t>
            </a:r>
            <a:r>
              <a:rPr lang="en-US" altLang="zh-TW" dirty="0">
                <a:ea typeface="細明體" panose="02020509000000000000" pitchFamily="49" charset="-120"/>
              </a:rPr>
              <a:t> ] &lt;&lt; endl &lt;&lt; endl;</a:t>
            </a:r>
          </a:p>
          <a:p>
            <a:r>
              <a:rPr lang="zh-TW" altLang="en-US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ea typeface="細明體" panose="02020509000000000000" pitchFamily="49" charset="-120"/>
            </a:endParaRP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ofstream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Result.txt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ea typeface="細明體" panose="02020509000000000000" pitchFamily="49" charset="-120"/>
              </a:rPr>
              <a:t>ios</a:t>
            </a:r>
            <a:r>
              <a:rPr lang="en-US" altLang="zh-TW" dirty="0">
                <a:ea typeface="細明體" panose="02020509000000000000" pitchFamily="49" charset="-120"/>
              </a:rPr>
              <a:t>: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:out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ea typeface="細明體" panose="02020509000000000000" pitchFamily="49" charset="-120"/>
              </a:rPr>
              <a:t> &lt;&lt; multiplicand[ </a:t>
            </a:r>
            <a:r>
              <a:rPr lang="en-US" altLang="zh-TW" dirty="0" err="1">
                <a:ea typeface="細明體" panose="02020509000000000000" pitchFamily="49" charset="-120"/>
              </a:rPr>
              <a:t>i</a:t>
            </a:r>
            <a:r>
              <a:rPr lang="en-US" altLang="zh-TW" dirty="0">
                <a:ea typeface="細明體" panose="02020509000000000000" pitchFamily="49" charset="-120"/>
              </a:rPr>
              <a:t> ] &lt;&lt; endl;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ea typeface="細明體" panose="02020509000000000000" pitchFamily="49" charset="-120"/>
              </a:rPr>
              <a:t> &lt;&lt; multiplier[ </a:t>
            </a:r>
            <a:r>
              <a:rPr lang="en-US" altLang="zh-TW" dirty="0" err="1">
                <a:ea typeface="細明體" panose="02020509000000000000" pitchFamily="49" charset="-120"/>
              </a:rPr>
              <a:t>i</a:t>
            </a:r>
            <a:r>
              <a:rPr lang="en-US" altLang="zh-TW" dirty="0">
                <a:ea typeface="細明體" panose="02020509000000000000" pitchFamily="49" charset="-120"/>
              </a:rPr>
              <a:t> ] &lt;&lt; endl;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ea typeface="細明體" panose="02020509000000000000" pitchFamily="49" charset="-120"/>
              </a:rPr>
              <a:t> &lt;&lt; multiplicand[ </a:t>
            </a:r>
            <a:r>
              <a:rPr lang="en-US" altLang="zh-TW" dirty="0" err="1">
                <a:ea typeface="細明體" panose="02020509000000000000" pitchFamily="49" charset="-120"/>
              </a:rPr>
              <a:t>i</a:t>
            </a:r>
            <a:r>
              <a:rPr lang="en-US" altLang="zh-TW" dirty="0">
                <a:ea typeface="細明體" panose="02020509000000000000" pitchFamily="49" charset="-120"/>
              </a:rPr>
              <a:t> ] * multiplier[ </a:t>
            </a:r>
            <a:r>
              <a:rPr lang="en-US" altLang="zh-TW" dirty="0" err="1">
                <a:ea typeface="細明體" panose="02020509000000000000" pitchFamily="49" charset="-120"/>
              </a:rPr>
              <a:t>i</a:t>
            </a:r>
            <a:r>
              <a:rPr lang="en-US" altLang="zh-TW" dirty="0">
                <a:ea typeface="細明體" panose="02020509000000000000" pitchFamily="49" charset="-120"/>
              </a:rPr>
              <a:t> ] &lt;&lt; endl &lt;&lt; endl;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outFile.close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549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1426" y="188586"/>
            <a:ext cx="9001150" cy="6480827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input( </a:t>
            </a:r>
            <a:r>
              <a:rPr lang="fr-FR" altLang="zh-TW" dirty="0">
                <a:ea typeface="細明體" panose="02020509000000000000" pitchFamily="49" charset="-120"/>
              </a:rPr>
              <a:t>Polynomial&lt;</a:t>
            </a:r>
            <a:r>
              <a:rPr lang="fr-FR" altLang="zh-TW" sz="1200" dirty="0">
                <a:ea typeface="細明體" panose="02020509000000000000" pitchFamily="49" charset="-120"/>
              </a:rPr>
              <a:t> </a:t>
            </a:r>
            <a:r>
              <a:rPr lang="fr-FR" altLang="zh-TW" dirty="0">
                <a:ea typeface="細明體" panose="02020509000000000000" pitchFamily="49" charset="-120"/>
              </a:rPr>
              <a:t>T</a:t>
            </a:r>
            <a:r>
              <a:rPr lang="fr-FR" altLang="zh-TW" sz="1200" dirty="0">
                <a:ea typeface="細明體" panose="02020509000000000000" pitchFamily="49" charset="-120"/>
              </a:rPr>
              <a:t> </a:t>
            </a:r>
            <a:r>
              <a:rPr lang="fr-FR" altLang="zh-TW" dirty="0">
                <a:ea typeface="細明體" panose="02020509000000000000" pitchFamily="49" charset="-120"/>
              </a:rPr>
              <a:t>&gt; multiplicand[], Polynomial&lt;</a:t>
            </a:r>
            <a:r>
              <a:rPr lang="fr-FR" altLang="zh-TW" sz="1200" dirty="0">
                <a:ea typeface="細明體" panose="02020509000000000000" pitchFamily="49" charset="-120"/>
              </a:rPr>
              <a:t> </a:t>
            </a:r>
            <a:r>
              <a:rPr lang="fr-FR" altLang="zh-TW" dirty="0">
                <a:ea typeface="細明體" panose="02020509000000000000" pitchFamily="49" charset="-120"/>
              </a:rPr>
              <a:t>T</a:t>
            </a:r>
            <a:r>
              <a:rPr lang="fr-FR" altLang="zh-TW" sz="1200" dirty="0">
                <a:ea typeface="細明體" panose="02020509000000000000" pitchFamily="49" charset="-120"/>
              </a:rPr>
              <a:t> </a:t>
            </a:r>
            <a:r>
              <a:rPr lang="fr-FR" altLang="zh-TW" dirty="0">
                <a:ea typeface="細明體" panose="02020509000000000000" pitchFamily="49" charset="-120"/>
              </a:rPr>
              <a:t>&gt; multiplier[]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ifstream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"Test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cases.txt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ea typeface="細明體" panose="02020509000000000000" pitchFamily="49" charset="-120"/>
              </a:rPr>
              <a:t>ios</a:t>
            </a:r>
            <a:r>
              <a:rPr lang="en-US" altLang="zh-TW" dirty="0">
                <a:ea typeface="細明體" panose="02020509000000000000" pitchFamily="49" charset="-120"/>
              </a:rPr>
              <a:t>: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:in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k = 0; k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k++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&gt;&gt; </a:t>
            </a:r>
            <a:r>
              <a:rPr lang="en-US" altLang="zh-TW" dirty="0" err="1"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Term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terms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&gt;&gt; terms[ </a:t>
            </a:r>
            <a:r>
              <a:rPr lang="en-US" altLang="zh-TW" dirty="0" err="1">
                <a:ea typeface="細明體" panose="02020509000000000000" pitchFamily="49" charset="-120"/>
              </a:rPr>
              <a:t>i</a:t>
            </a:r>
            <a:r>
              <a:rPr lang="en-US" altLang="zh-TW" dirty="0">
                <a:ea typeface="細明體" panose="02020509000000000000" pitchFamily="49" charset="-120"/>
              </a:rPr>
              <a:t> ].</a:t>
            </a:r>
            <a:r>
              <a:rPr lang="en-US" altLang="zh-TW" dirty="0" err="1">
                <a:ea typeface="細明體" panose="02020509000000000000" pitchFamily="49" charset="-120"/>
              </a:rPr>
              <a:t>coef</a:t>
            </a:r>
            <a:r>
              <a:rPr lang="en-US" altLang="zh-TW" dirty="0">
                <a:ea typeface="細明體" panose="02020509000000000000" pitchFamily="49" charset="-120"/>
              </a:rPr>
              <a:t> &gt;&gt; 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   multiplicand[ k ].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insert( terms[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terms;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terms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Term[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&gt;&gt; terms[ </a:t>
            </a:r>
            <a:r>
              <a:rPr lang="en-US" altLang="zh-TW" dirty="0" err="1">
                <a:ea typeface="細明體" panose="02020509000000000000" pitchFamily="49" charset="-120"/>
              </a:rPr>
              <a:t>i</a:t>
            </a:r>
            <a:r>
              <a:rPr lang="en-US" altLang="zh-TW" dirty="0">
                <a:ea typeface="細明體" panose="02020509000000000000" pitchFamily="49" charset="-120"/>
              </a:rPr>
              <a:t> ].</a:t>
            </a:r>
            <a:r>
              <a:rPr lang="en-US" altLang="zh-TW" dirty="0" err="1">
                <a:ea typeface="細明體" panose="02020509000000000000" pitchFamily="49" charset="-120"/>
              </a:rPr>
              <a:t>coef</a:t>
            </a:r>
            <a:r>
              <a:rPr lang="en-US" altLang="zh-TW" dirty="0">
                <a:ea typeface="細明體" panose="02020509000000000000" pitchFamily="49" charset="-120"/>
              </a:rPr>
              <a:t> &gt;&gt;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terms[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   multiplier[ k ].insert( terms[ </a:t>
            </a:r>
            <a:r>
              <a:rPr lang="en-US" altLang="zh-TW" dirty="0" err="1">
                <a:ea typeface="細明體" panose="02020509000000000000" pitchFamily="49" charset="-120"/>
              </a:rPr>
              <a:t>i</a:t>
            </a:r>
            <a:r>
              <a:rPr lang="en-US" altLang="zh-TW" dirty="0">
                <a:ea typeface="細明體" panose="02020509000000000000" pitchFamily="49" charset="-120"/>
              </a:rPr>
              <a:t> ] );</a:t>
            </a:r>
          </a:p>
          <a:p>
            <a:r>
              <a:rPr lang="zh-TW" altLang="en-US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32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40" y="548639"/>
            <a:ext cx="7192157" cy="2880361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&gt;::begin()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iterator(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myFirst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&gt;::end()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iterator(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myLast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99550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1517" y="548639"/>
            <a:ext cx="7560965" cy="4320545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T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VecIterator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   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U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&gt;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vector;</a:t>
            </a:r>
            <a:endParaRPr lang="en-US" altLang="zh-TW" dirty="0">
              <a:highlight>
                <a:srgbClr val="FFFFFF"/>
              </a:highlight>
              <a:latin typeface="+mn-lt"/>
              <a:ea typeface="標楷體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VecIterator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( T *p =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)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VecIterator( </a:t>
            </a:r>
            <a:r>
              <a:rPr lang="es-E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VecIterator 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&amp;iteratorToCopy )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~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VecIterator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VecIterator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&amp;operator=(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VecIterator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&amp;right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T&amp; operator*() </a:t>
            </a:r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endParaRPr lang="en-US" altLang="zh-TW" dirty="0" smtClean="0">
              <a:solidFill>
                <a:srgbClr val="0000FF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* operator-&gt;()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+mn-lt"/>
              <a:ea typeface="標楷體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VecIterator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&amp; operator++()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operator==(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VecIterator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operator!=(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VecIterator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T *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ptr</a:t>
            </a:r>
            <a:r>
              <a:rPr lang="en-US" altLang="zh-TW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  <a:ea typeface="標楷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};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89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10376</TotalTime>
  <Words>2311</Words>
  <Application>Microsoft Office PowerPoint</Application>
  <PresentationFormat>如螢幕大小 (4:3)</PresentationFormat>
  <Paragraphs>559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5" baseType="lpstr">
      <vt:lpstr>MingLiU</vt:lpstr>
      <vt:lpstr>MingLiU</vt:lpstr>
      <vt:lpstr>微軟正黑體</vt:lpstr>
      <vt:lpstr>新細明體</vt:lpstr>
      <vt:lpstr>新細明體</vt:lpstr>
      <vt:lpstr>標楷體</vt:lpstr>
      <vt:lpstr>Arial</vt:lpstr>
      <vt:lpstr>Calibri</vt:lpstr>
      <vt:lpstr>Lucida Console</vt:lpstr>
      <vt:lpstr>Times New Roman</vt:lpstr>
      <vt:lpstr>Office 佈景主題</vt:lpstr>
      <vt:lpstr>Homework Assignment 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 Lin</cp:lastModifiedBy>
  <cp:revision>686</cp:revision>
  <dcterms:created xsi:type="dcterms:W3CDTF">2013-03-13T12:22:18Z</dcterms:created>
  <dcterms:modified xsi:type="dcterms:W3CDTF">2018-05-20T01:56:17Z</dcterms:modified>
</cp:coreProperties>
</file>