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2" r:id="rId6"/>
    <p:sldId id="261" r:id="rId7"/>
    <p:sldId id="265" r:id="rId8"/>
    <p:sldId id="266" r:id="rId9"/>
    <p:sldId id="259" r:id="rId10"/>
    <p:sldId id="267" r:id="rId11"/>
    <p:sldId id="260"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30/08/2019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30/08/2019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30/08/2019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30/08/2019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30/08/2019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E700DB3-DBF0-4086-B675-117E7A9610B8}" type="datetimeFigureOut">
              <a:rPr lang="pt-BR" smtClean="0"/>
              <a:t>30/08/2019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E700DB3-DBF0-4086-B675-117E7A9610B8}" type="datetimeFigureOut">
              <a:rPr lang="pt-BR" smtClean="0"/>
              <a:t>30/08/2019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2E700DB3-DBF0-4086-B675-117E7A9610B8}" type="datetimeFigureOut">
              <a:rPr lang="pt-BR" smtClean="0"/>
              <a:t>30/08/2019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30/08/2019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30/08/2019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30/08/2019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30/08/2019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3DB08-8265-45D7-8D68-EAB06E876D36}"/>
              </a:ext>
            </a:extLst>
          </p:cNvPr>
          <p:cNvSpPr>
            <a:spLocks noGrp="1"/>
          </p:cNvSpPr>
          <p:nvPr>
            <p:ph type="ctrTitle"/>
          </p:nvPr>
        </p:nvSpPr>
        <p:spPr/>
        <p:txBody>
          <a:bodyPr/>
          <a:lstStyle/>
          <a:p>
            <a:r>
              <a:rPr lang="pt-BR" dirty="0"/>
              <a:t>Padrão de Projeto: </a:t>
            </a:r>
            <a:r>
              <a:rPr lang="pt-BR" dirty="0" err="1"/>
              <a:t>Observer</a:t>
            </a:r>
            <a:endParaRPr lang="pt-BR" dirty="0"/>
          </a:p>
        </p:txBody>
      </p:sp>
      <p:sp>
        <p:nvSpPr>
          <p:cNvPr id="3" name="Subtítulo 2">
            <a:extLst>
              <a:ext uri="{FF2B5EF4-FFF2-40B4-BE49-F238E27FC236}">
                <a16:creationId xmlns:a16="http://schemas.microsoft.com/office/drawing/2014/main" id="{86D9233B-F028-4CD5-88B4-24D56B87E074}"/>
              </a:ext>
            </a:extLst>
          </p:cNvPr>
          <p:cNvSpPr>
            <a:spLocks noGrp="1"/>
          </p:cNvSpPr>
          <p:nvPr>
            <p:ph type="subTitle" idx="1"/>
          </p:nvPr>
        </p:nvSpPr>
        <p:spPr/>
        <p:txBody>
          <a:bodyPr/>
          <a:lstStyle/>
          <a:p>
            <a:r>
              <a:rPr lang="pt-BR" dirty="0"/>
              <a:t>Nome: Ian Luccas</a:t>
            </a:r>
          </a:p>
        </p:txBody>
      </p:sp>
    </p:spTree>
    <p:extLst>
      <p:ext uri="{BB962C8B-B14F-4D97-AF65-F5344CB8AC3E}">
        <p14:creationId xmlns:p14="http://schemas.microsoft.com/office/powerpoint/2010/main" val="1305565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645FF-0D4F-4E8E-9B82-D9B2502600C4}"/>
              </a:ext>
            </a:extLst>
          </p:cNvPr>
          <p:cNvSpPr>
            <a:spLocks noGrp="1"/>
          </p:cNvSpPr>
          <p:nvPr>
            <p:ph type="title"/>
          </p:nvPr>
        </p:nvSpPr>
        <p:spPr/>
        <p:txBody>
          <a:bodyPr/>
          <a:lstStyle/>
          <a:p>
            <a:r>
              <a:rPr lang="pt-BR" dirty="0"/>
              <a:t>Pontos Positivos</a:t>
            </a:r>
          </a:p>
        </p:txBody>
      </p:sp>
      <p:sp>
        <p:nvSpPr>
          <p:cNvPr id="3" name="Espaço Reservado para Conteúdo 2">
            <a:extLst>
              <a:ext uri="{FF2B5EF4-FFF2-40B4-BE49-F238E27FC236}">
                <a16:creationId xmlns:a16="http://schemas.microsoft.com/office/drawing/2014/main" id="{CAA938F9-C14F-4A40-985A-F23D49A0669E}"/>
              </a:ext>
            </a:extLst>
          </p:cNvPr>
          <p:cNvSpPr>
            <a:spLocks noGrp="1"/>
          </p:cNvSpPr>
          <p:nvPr>
            <p:ph idx="1"/>
          </p:nvPr>
        </p:nvSpPr>
        <p:spPr/>
        <p:txBody>
          <a:bodyPr>
            <a:normAutofit fontScale="92500" lnSpcReduction="10000"/>
          </a:bodyPr>
          <a:lstStyle/>
          <a:p>
            <a:r>
              <a:rPr lang="pt-BR" dirty="0"/>
              <a:t>Como com todos os outros padrões de projeto, o </a:t>
            </a:r>
            <a:r>
              <a:rPr lang="pt-BR" dirty="0" err="1">
                <a:solidFill>
                  <a:srgbClr val="FF0000"/>
                </a:solidFill>
              </a:rPr>
              <a:t>Observer</a:t>
            </a:r>
            <a:r>
              <a:rPr lang="pt-BR" dirty="0"/>
              <a:t> aplica uma linguagem universal ao projeto, permitindo a fácil leitura e compreensão por parte de outros programadores também participantes do desenvolvimento;</a:t>
            </a:r>
          </a:p>
          <a:p>
            <a:r>
              <a:rPr lang="pt-BR" dirty="0"/>
              <a:t>O código trabalha com notificação via composição ao invés de implementação, o que permite a evolução mais eficiente do projeto, além do número de instâncias observadoras poder ser atualizado de forma dinâmica.</a:t>
            </a:r>
          </a:p>
          <a:p>
            <a:endParaRPr lang="pt-BR" dirty="0"/>
          </a:p>
        </p:txBody>
      </p:sp>
    </p:spTree>
    <p:extLst>
      <p:ext uri="{BB962C8B-B14F-4D97-AF65-F5344CB8AC3E}">
        <p14:creationId xmlns:p14="http://schemas.microsoft.com/office/powerpoint/2010/main" val="145941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7088D-4A37-473A-A1E6-32ED1D93742E}"/>
              </a:ext>
            </a:extLst>
          </p:cNvPr>
          <p:cNvSpPr>
            <a:spLocks noGrp="1"/>
          </p:cNvSpPr>
          <p:nvPr>
            <p:ph type="title"/>
          </p:nvPr>
        </p:nvSpPr>
        <p:spPr/>
        <p:txBody>
          <a:bodyPr/>
          <a:lstStyle/>
          <a:p>
            <a:r>
              <a:rPr lang="pt-BR" dirty="0"/>
              <a:t>Consequências e Pontos Negativos</a:t>
            </a:r>
          </a:p>
        </p:txBody>
      </p:sp>
      <p:sp>
        <p:nvSpPr>
          <p:cNvPr id="3" name="Espaço Reservado para Conteúdo 2">
            <a:extLst>
              <a:ext uri="{FF2B5EF4-FFF2-40B4-BE49-F238E27FC236}">
                <a16:creationId xmlns:a16="http://schemas.microsoft.com/office/drawing/2014/main" id="{71B5B084-D40E-411F-BA06-EFD2E0DC2833}"/>
              </a:ext>
            </a:extLst>
          </p:cNvPr>
          <p:cNvSpPr>
            <a:spLocks noGrp="1"/>
          </p:cNvSpPr>
          <p:nvPr>
            <p:ph idx="1"/>
          </p:nvPr>
        </p:nvSpPr>
        <p:spPr/>
        <p:txBody>
          <a:bodyPr>
            <a:normAutofit fontScale="85000" lnSpcReduction="10000"/>
          </a:bodyPr>
          <a:lstStyle/>
          <a:p>
            <a:r>
              <a:rPr lang="pt-BR" dirty="0"/>
              <a:t>Possibilita baixo acoplamento (ligação) entre os objetos dependentes e o assunto;</a:t>
            </a:r>
          </a:p>
          <a:p>
            <a:r>
              <a:rPr lang="pt-BR" dirty="0"/>
              <a:t>Se a implementação for encadeada, por exemplo: um </a:t>
            </a:r>
            <a:r>
              <a:rPr lang="pt-BR" dirty="0" err="1"/>
              <a:t>Observer</a:t>
            </a:r>
            <a:r>
              <a:rPr lang="pt-BR" dirty="0"/>
              <a:t> é também um </a:t>
            </a:r>
            <a:r>
              <a:rPr lang="pt-BR" dirty="0" err="1"/>
              <a:t>Subject</a:t>
            </a:r>
            <a:r>
              <a:rPr lang="pt-BR" dirty="0"/>
              <a:t> (algo possível). Se esse tipo de encadeamento acontecer de forma descontrolada então será um provável problema.</a:t>
            </a:r>
          </a:p>
          <a:p>
            <a:r>
              <a:rPr lang="pt-BR" dirty="0"/>
              <a:t>Outra problemática é quando seu código tem somente um observador e um sujeito, em qualquer circunstância. Implementar o </a:t>
            </a:r>
            <a:r>
              <a:rPr lang="pt-BR" dirty="0" err="1">
                <a:solidFill>
                  <a:srgbClr val="FF0000"/>
                </a:solidFill>
              </a:rPr>
              <a:t>Observer</a:t>
            </a:r>
            <a:r>
              <a:rPr lang="pt-BR" dirty="0"/>
              <a:t> nesse cenário é tornar o código inflado com a aplicação desnecessária de um padrão.</a:t>
            </a:r>
          </a:p>
        </p:txBody>
      </p:sp>
    </p:spTree>
    <p:extLst>
      <p:ext uri="{BB962C8B-B14F-4D97-AF65-F5344CB8AC3E}">
        <p14:creationId xmlns:p14="http://schemas.microsoft.com/office/powerpoint/2010/main" val="98869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33851-0A72-498E-A092-05FDEBF68025}"/>
              </a:ext>
            </a:extLst>
          </p:cNvPr>
          <p:cNvSpPr>
            <a:spLocks noGrp="1"/>
          </p:cNvSpPr>
          <p:nvPr>
            <p:ph type="title"/>
          </p:nvPr>
        </p:nvSpPr>
        <p:spPr/>
        <p:txBody>
          <a:bodyPr/>
          <a:lstStyle/>
          <a:p>
            <a:r>
              <a:rPr lang="pt-BR" dirty="0"/>
              <a:t>Características</a:t>
            </a:r>
          </a:p>
        </p:txBody>
      </p:sp>
      <p:sp>
        <p:nvSpPr>
          <p:cNvPr id="3" name="Espaço Reservado para Conteúdo 2">
            <a:extLst>
              <a:ext uri="{FF2B5EF4-FFF2-40B4-BE49-F238E27FC236}">
                <a16:creationId xmlns:a16="http://schemas.microsoft.com/office/drawing/2014/main" id="{0972A471-C5E8-45AB-BB7B-36BE18DEE040}"/>
              </a:ext>
            </a:extLst>
          </p:cNvPr>
          <p:cNvSpPr>
            <a:spLocks noGrp="1"/>
          </p:cNvSpPr>
          <p:nvPr>
            <p:ph idx="1"/>
          </p:nvPr>
        </p:nvSpPr>
        <p:spPr/>
        <p:txBody>
          <a:bodyPr/>
          <a:lstStyle/>
          <a:p>
            <a:r>
              <a:rPr lang="pt-BR" dirty="0"/>
              <a:t>Propósito comportamental: tratam das interações e distribuição de responsabilidades entre classes e objetos;</a:t>
            </a:r>
          </a:p>
          <a:p>
            <a:r>
              <a:rPr lang="pt-BR" dirty="0"/>
              <a:t>Apresenta uma relação de 1 – N (de um para muitos);</a:t>
            </a:r>
          </a:p>
          <a:p>
            <a:r>
              <a:rPr lang="pt-BR" dirty="0"/>
              <a:t>Quando um objeto é alterado, todos os outros objetos dependentes dele são notificados e atualizados automaticamente;</a:t>
            </a:r>
          </a:p>
          <a:p>
            <a:endParaRPr lang="pt-BR" dirty="0"/>
          </a:p>
          <a:p>
            <a:endParaRPr lang="pt-BR" dirty="0"/>
          </a:p>
        </p:txBody>
      </p:sp>
    </p:spTree>
    <p:extLst>
      <p:ext uri="{BB962C8B-B14F-4D97-AF65-F5344CB8AC3E}">
        <p14:creationId xmlns:p14="http://schemas.microsoft.com/office/powerpoint/2010/main" val="152705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F9FD7-A26D-47D6-BFD8-C7EA03483FA6}"/>
              </a:ext>
            </a:extLst>
          </p:cNvPr>
          <p:cNvSpPr>
            <a:spLocks noGrp="1"/>
          </p:cNvSpPr>
          <p:nvPr>
            <p:ph type="title"/>
          </p:nvPr>
        </p:nvSpPr>
        <p:spPr/>
        <p:txBody>
          <a:bodyPr/>
          <a:lstStyle/>
          <a:p>
            <a:r>
              <a:rPr lang="pt-BR" dirty="0"/>
              <a:t>Objetivo deste padrão</a:t>
            </a:r>
          </a:p>
        </p:txBody>
      </p:sp>
      <p:sp>
        <p:nvSpPr>
          <p:cNvPr id="3" name="Espaço Reservado para Conteúdo 2">
            <a:extLst>
              <a:ext uri="{FF2B5EF4-FFF2-40B4-BE49-F238E27FC236}">
                <a16:creationId xmlns:a16="http://schemas.microsoft.com/office/drawing/2014/main" id="{A0A45042-12DE-4247-9916-12C5697BC80E}"/>
              </a:ext>
            </a:extLst>
          </p:cNvPr>
          <p:cNvSpPr>
            <a:spLocks noGrp="1"/>
          </p:cNvSpPr>
          <p:nvPr>
            <p:ph idx="1"/>
          </p:nvPr>
        </p:nvSpPr>
        <p:spPr/>
        <p:txBody>
          <a:bodyPr/>
          <a:lstStyle/>
          <a:p>
            <a:r>
              <a:rPr lang="pt-BR" dirty="0"/>
              <a:t>Atender as necessidades específicas e precisas de objetos;</a:t>
            </a:r>
          </a:p>
          <a:p>
            <a:r>
              <a:rPr lang="pt-BR" dirty="0"/>
              <a:t>Facilita o desenvolvimento de software em soluções reutilizáveis;</a:t>
            </a:r>
          </a:p>
          <a:p>
            <a:r>
              <a:rPr lang="pt-BR" dirty="0"/>
              <a:t>Nada mais é do que um auxilio para o seu desenvolvimento de software;</a:t>
            </a:r>
          </a:p>
          <a:p>
            <a:r>
              <a:rPr lang="pt-BR" dirty="0"/>
              <a:t>Definir uma dependência de um para muitos em objetos;</a:t>
            </a:r>
          </a:p>
          <a:p>
            <a:endParaRPr lang="pt-BR" dirty="0"/>
          </a:p>
        </p:txBody>
      </p:sp>
    </p:spTree>
    <p:extLst>
      <p:ext uri="{BB962C8B-B14F-4D97-AF65-F5344CB8AC3E}">
        <p14:creationId xmlns:p14="http://schemas.microsoft.com/office/powerpoint/2010/main" val="107586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892A2-937F-4214-8474-D01B99C0748F}"/>
              </a:ext>
            </a:extLst>
          </p:cNvPr>
          <p:cNvSpPr>
            <a:spLocks noGrp="1"/>
          </p:cNvSpPr>
          <p:nvPr>
            <p:ph type="title"/>
          </p:nvPr>
        </p:nvSpPr>
        <p:spPr/>
        <p:txBody>
          <a:bodyPr/>
          <a:lstStyle/>
          <a:p>
            <a:r>
              <a:rPr lang="pt-BR" dirty="0"/>
              <a:t>Funcionamento</a:t>
            </a:r>
          </a:p>
        </p:txBody>
      </p:sp>
      <p:sp>
        <p:nvSpPr>
          <p:cNvPr id="3" name="Espaço Reservado para Conteúdo 2">
            <a:extLst>
              <a:ext uri="{FF2B5EF4-FFF2-40B4-BE49-F238E27FC236}">
                <a16:creationId xmlns:a16="http://schemas.microsoft.com/office/drawing/2014/main" id="{0D280FEF-C6E7-4E83-9A90-BF4B4E40F53D}"/>
              </a:ext>
            </a:extLst>
          </p:cNvPr>
          <p:cNvSpPr>
            <a:spLocks noGrp="1"/>
          </p:cNvSpPr>
          <p:nvPr>
            <p:ph sz="half" idx="1"/>
          </p:nvPr>
        </p:nvSpPr>
        <p:spPr/>
        <p:txBody>
          <a:bodyPr/>
          <a:lstStyle/>
          <a:p>
            <a:r>
              <a:rPr lang="pt-BR" b="1" dirty="0">
                <a:solidFill>
                  <a:srgbClr val="FF0000"/>
                </a:solidFill>
              </a:rPr>
              <a:t>Observador</a:t>
            </a:r>
          </a:p>
          <a:p>
            <a:pPr marL="514350" indent="-514350">
              <a:buAutoNum type="arabicPeriod"/>
            </a:pPr>
            <a:r>
              <a:rPr lang="pt-BR" dirty="0"/>
              <a:t>Pode ser mais de um, sendo que o </a:t>
            </a:r>
            <a:r>
              <a:rPr lang="pt-BR" dirty="0">
                <a:solidFill>
                  <a:srgbClr val="FF0000"/>
                </a:solidFill>
              </a:rPr>
              <a:t>Observador</a:t>
            </a:r>
            <a:r>
              <a:rPr lang="pt-BR" dirty="0"/>
              <a:t> tem que conhecer o </a:t>
            </a:r>
            <a:r>
              <a:rPr lang="pt-BR" dirty="0">
                <a:solidFill>
                  <a:srgbClr val="FF0000"/>
                </a:solidFill>
              </a:rPr>
              <a:t>Observado;</a:t>
            </a:r>
          </a:p>
          <a:p>
            <a:pPr marL="514350" indent="-514350">
              <a:buAutoNum type="arabicPeriod"/>
            </a:pPr>
            <a:endParaRPr lang="pt-BR" dirty="0">
              <a:solidFill>
                <a:srgbClr val="FF0000"/>
              </a:solidFill>
            </a:endParaRPr>
          </a:p>
          <a:p>
            <a:pPr marL="0" indent="0">
              <a:buNone/>
            </a:pPr>
            <a:endParaRPr lang="pt-BR" dirty="0">
              <a:solidFill>
                <a:srgbClr val="FF0000"/>
              </a:solidFill>
            </a:endParaRPr>
          </a:p>
        </p:txBody>
      </p:sp>
      <p:sp>
        <p:nvSpPr>
          <p:cNvPr id="4" name="Espaço Reservado para Conteúdo 3">
            <a:extLst>
              <a:ext uri="{FF2B5EF4-FFF2-40B4-BE49-F238E27FC236}">
                <a16:creationId xmlns:a16="http://schemas.microsoft.com/office/drawing/2014/main" id="{9DFB3672-1BFB-4821-9D6E-652859E71825}"/>
              </a:ext>
            </a:extLst>
          </p:cNvPr>
          <p:cNvSpPr>
            <a:spLocks noGrp="1"/>
          </p:cNvSpPr>
          <p:nvPr>
            <p:ph sz="half" idx="2"/>
          </p:nvPr>
        </p:nvSpPr>
        <p:spPr/>
        <p:txBody>
          <a:bodyPr/>
          <a:lstStyle/>
          <a:p>
            <a:r>
              <a:rPr lang="pt-BR" b="1" dirty="0">
                <a:solidFill>
                  <a:srgbClr val="FF0000"/>
                </a:solidFill>
              </a:rPr>
              <a:t>Observado</a:t>
            </a:r>
          </a:p>
          <a:p>
            <a:pPr marL="514350" indent="-514350">
              <a:buAutoNum type="arabicPeriod"/>
            </a:pPr>
            <a:r>
              <a:rPr lang="pt-BR" dirty="0"/>
              <a:t>Quando este for atualizado, deve notificar os </a:t>
            </a:r>
            <a:r>
              <a:rPr lang="pt-BR" dirty="0">
                <a:solidFill>
                  <a:srgbClr val="FF0000"/>
                </a:solidFill>
              </a:rPr>
              <a:t>observadores</a:t>
            </a:r>
            <a:r>
              <a:rPr lang="pt-BR" dirty="0"/>
              <a:t>;</a:t>
            </a:r>
          </a:p>
          <a:p>
            <a:pPr marL="514350" indent="-514350">
              <a:buAutoNum type="arabicPeriod"/>
            </a:pPr>
            <a:endParaRPr lang="pt-BR" dirty="0"/>
          </a:p>
        </p:txBody>
      </p:sp>
    </p:spTree>
    <p:extLst>
      <p:ext uri="{BB962C8B-B14F-4D97-AF65-F5344CB8AC3E}">
        <p14:creationId xmlns:p14="http://schemas.microsoft.com/office/powerpoint/2010/main" val="108517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31DE3-36CD-4D04-94AB-D1D09BDEFAF7}"/>
              </a:ext>
            </a:extLst>
          </p:cNvPr>
          <p:cNvSpPr>
            <a:spLocks noGrp="1"/>
          </p:cNvSpPr>
          <p:nvPr>
            <p:ph type="title"/>
          </p:nvPr>
        </p:nvSpPr>
        <p:spPr/>
        <p:txBody>
          <a:bodyPr/>
          <a:lstStyle/>
          <a:p>
            <a:r>
              <a:rPr lang="pt-BR" dirty="0"/>
              <a:t>Exemplo em Diagrama</a:t>
            </a:r>
          </a:p>
        </p:txBody>
      </p:sp>
      <p:sp>
        <p:nvSpPr>
          <p:cNvPr id="3" name="Espaço Reservado para Conteúdo 2">
            <a:extLst>
              <a:ext uri="{FF2B5EF4-FFF2-40B4-BE49-F238E27FC236}">
                <a16:creationId xmlns:a16="http://schemas.microsoft.com/office/drawing/2014/main" id="{E0C5A5D1-3972-49F3-BA7F-78DB0FF69DC2}"/>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1293B82B-CF8B-4C06-879D-BF3B27A97956}"/>
              </a:ext>
            </a:extLst>
          </p:cNvPr>
          <p:cNvPicPr>
            <a:picLocks noChangeAspect="1"/>
          </p:cNvPicPr>
          <p:nvPr/>
        </p:nvPicPr>
        <p:blipFill>
          <a:blip r:embed="rId2"/>
          <a:stretch>
            <a:fillRect/>
          </a:stretch>
        </p:blipFill>
        <p:spPr>
          <a:xfrm>
            <a:off x="457200" y="1600200"/>
            <a:ext cx="8229599" cy="4525963"/>
          </a:xfrm>
          <a:prstGeom prst="rect">
            <a:avLst/>
          </a:prstGeom>
        </p:spPr>
      </p:pic>
    </p:spTree>
    <p:extLst>
      <p:ext uri="{BB962C8B-B14F-4D97-AF65-F5344CB8AC3E}">
        <p14:creationId xmlns:p14="http://schemas.microsoft.com/office/powerpoint/2010/main" val="170055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58B469-36CC-4C99-A3B6-D7AE93C1AE66}"/>
              </a:ext>
            </a:extLst>
          </p:cNvPr>
          <p:cNvSpPr>
            <a:spLocks noGrp="1"/>
          </p:cNvSpPr>
          <p:nvPr>
            <p:ph type="title"/>
          </p:nvPr>
        </p:nvSpPr>
        <p:spPr/>
        <p:txBody>
          <a:bodyPr/>
          <a:lstStyle/>
          <a:p>
            <a:r>
              <a:rPr lang="pt-BR" dirty="0"/>
              <a:t>Código de exemplo</a:t>
            </a:r>
          </a:p>
        </p:txBody>
      </p:sp>
      <p:sp>
        <p:nvSpPr>
          <p:cNvPr id="3" name="Espaço Reservado para Conteúdo 2">
            <a:extLst>
              <a:ext uri="{FF2B5EF4-FFF2-40B4-BE49-F238E27FC236}">
                <a16:creationId xmlns:a16="http://schemas.microsoft.com/office/drawing/2014/main" id="{D22F8E8D-1B21-48F0-A73C-73CBEFB88B6D}"/>
              </a:ext>
            </a:extLst>
          </p:cNvPr>
          <p:cNvSpPr>
            <a:spLocks noGrp="1"/>
          </p:cNvSpPr>
          <p:nvPr>
            <p:ph idx="1"/>
          </p:nvPr>
        </p:nvSpPr>
        <p:spPr/>
        <p:txBody>
          <a:bodyPr>
            <a:normAutofit/>
          </a:bodyPr>
          <a:lstStyle/>
          <a:p>
            <a:r>
              <a:rPr lang="pt-BR" dirty="0"/>
              <a:t>Java fornece uma API para esse padrão de projeto;</a:t>
            </a:r>
          </a:p>
          <a:p>
            <a:r>
              <a:rPr lang="pt-BR" dirty="0"/>
              <a:t>No geral, temos a classe </a:t>
            </a:r>
            <a:r>
              <a:rPr lang="pt-BR" dirty="0" err="1">
                <a:solidFill>
                  <a:srgbClr val="FF0000"/>
                </a:solidFill>
              </a:rPr>
              <a:t>Observable</a:t>
            </a:r>
            <a:r>
              <a:rPr lang="pt-BR" dirty="0"/>
              <a:t> que é o sujeito observado que foi discutido anteriormente. Alguns dos métodos do </a:t>
            </a:r>
            <a:r>
              <a:rPr lang="pt-BR" dirty="0" err="1">
                <a:solidFill>
                  <a:srgbClr val="FF0000"/>
                </a:solidFill>
              </a:rPr>
              <a:t>Observable</a:t>
            </a:r>
            <a:r>
              <a:rPr lang="pt-BR" dirty="0"/>
              <a:t> são </a:t>
            </a:r>
            <a:r>
              <a:rPr lang="pt-BR" dirty="0" err="1"/>
              <a:t>addObserver</a:t>
            </a:r>
            <a:r>
              <a:rPr lang="pt-BR" dirty="0"/>
              <a:t>(), </a:t>
            </a:r>
            <a:r>
              <a:rPr lang="pt-BR" dirty="0" err="1"/>
              <a:t>deleteObserver</a:t>
            </a:r>
            <a:r>
              <a:rPr lang="pt-BR" dirty="0"/>
              <a:t>(), </a:t>
            </a:r>
            <a:r>
              <a:rPr lang="pt-BR" dirty="0" err="1"/>
              <a:t>notifyObservers</a:t>
            </a:r>
            <a:r>
              <a:rPr lang="pt-BR" dirty="0"/>
              <a:t>(), </a:t>
            </a:r>
            <a:r>
              <a:rPr lang="pt-BR" dirty="0" err="1"/>
              <a:t>setChanged</a:t>
            </a:r>
            <a:r>
              <a:rPr lang="pt-BR" dirty="0"/>
              <a:t>().</a:t>
            </a:r>
          </a:p>
        </p:txBody>
      </p:sp>
    </p:spTree>
    <p:extLst>
      <p:ext uri="{BB962C8B-B14F-4D97-AF65-F5344CB8AC3E}">
        <p14:creationId xmlns:p14="http://schemas.microsoft.com/office/powerpoint/2010/main" val="272276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EE8C3C1-7E18-4D3D-8CB1-28B4DD9F67BD}"/>
              </a:ext>
            </a:extLst>
          </p:cNvPr>
          <p:cNvSpPr>
            <a:spLocks noGrp="1"/>
          </p:cNvSpPr>
          <p:nvPr>
            <p:ph idx="1"/>
          </p:nvPr>
        </p:nvSpPr>
        <p:spPr>
          <a:xfrm>
            <a:off x="457200" y="764704"/>
            <a:ext cx="8229600" cy="5361459"/>
          </a:xfrm>
        </p:spPr>
        <p:txBody>
          <a:bodyPr/>
          <a:lstStyle/>
          <a:p>
            <a:r>
              <a:rPr lang="pt-BR" dirty="0"/>
              <a:t>Logo, todo movimento que o </a:t>
            </a:r>
            <a:r>
              <a:rPr lang="pt-BR" dirty="0" err="1">
                <a:solidFill>
                  <a:srgbClr val="FF0000"/>
                </a:solidFill>
              </a:rPr>
              <a:t>CarroRoubado</a:t>
            </a:r>
            <a:r>
              <a:rPr lang="pt-BR" dirty="0"/>
              <a:t> fizer, a polícia tem que ser notificada para continuar na perseguição;</a:t>
            </a:r>
          </a:p>
          <a:p>
            <a:r>
              <a:rPr lang="pt-BR" dirty="0"/>
              <a:t>A classe </a:t>
            </a:r>
            <a:r>
              <a:rPr lang="pt-BR" dirty="0" err="1">
                <a:solidFill>
                  <a:srgbClr val="FF0000"/>
                </a:solidFill>
              </a:rPr>
              <a:t>CarroRoubado</a:t>
            </a:r>
            <a:r>
              <a:rPr lang="pt-BR" dirty="0"/>
              <a:t> vai estender a classe ‘</a:t>
            </a:r>
            <a:r>
              <a:rPr lang="pt-BR" dirty="0" err="1"/>
              <a:t>Observable</a:t>
            </a:r>
            <a:r>
              <a:rPr lang="pt-BR" dirty="0"/>
              <a:t>’. Enquanto que a classe </a:t>
            </a:r>
            <a:r>
              <a:rPr lang="pt-BR" dirty="0" err="1">
                <a:solidFill>
                  <a:srgbClr val="FF0000"/>
                </a:solidFill>
              </a:rPr>
              <a:t>CarroPolicia</a:t>
            </a:r>
            <a:r>
              <a:rPr lang="pt-BR" dirty="0"/>
              <a:t> vai implementar a interface ‘</a:t>
            </a:r>
            <a:r>
              <a:rPr lang="pt-BR" dirty="0" err="1"/>
              <a:t>Observer</a:t>
            </a:r>
            <a:r>
              <a:rPr lang="pt-BR" dirty="0"/>
              <a:t>’;</a:t>
            </a:r>
          </a:p>
          <a:p>
            <a:r>
              <a:rPr lang="pt-BR" dirty="0"/>
              <a:t>Um detalhe de extrema importância, o </a:t>
            </a:r>
            <a:r>
              <a:rPr lang="pt-BR" dirty="0">
                <a:solidFill>
                  <a:srgbClr val="FF0000"/>
                </a:solidFill>
              </a:rPr>
              <a:t>observador</a:t>
            </a:r>
            <a:r>
              <a:rPr lang="pt-BR" dirty="0"/>
              <a:t> precisa conhecer o objeto </a:t>
            </a:r>
            <a:r>
              <a:rPr lang="pt-BR" dirty="0">
                <a:solidFill>
                  <a:srgbClr val="FF0000"/>
                </a:solidFill>
              </a:rPr>
              <a:t>observado</a:t>
            </a:r>
            <a:r>
              <a:rPr lang="pt-BR" dirty="0"/>
              <a:t>;</a:t>
            </a:r>
          </a:p>
          <a:p>
            <a:endParaRPr lang="pt-BR" dirty="0"/>
          </a:p>
          <a:p>
            <a:endParaRPr lang="pt-BR" dirty="0"/>
          </a:p>
          <a:p>
            <a:endParaRPr lang="pt-BR" dirty="0"/>
          </a:p>
        </p:txBody>
      </p:sp>
    </p:spTree>
    <p:extLst>
      <p:ext uri="{BB962C8B-B14F-4D97-AF65-F5344CB8AC3E}">
        <p14:creationId xmlns:p14="http://schemas.microsoft.com/office/powerpoint/2010/main" val="342856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7CCFDFC-9176-4320-BE4B-25FE8F9A41EA}"/>
              </a:ext>
            </a:extLst>
          </p:cNvPr>
          <p:cNvSpPr>
            <a:spLocks noGrp="1"/>
          </p:cNvSpPr>
          <p:nvPr>
            <p:ph idx="1"/>
          </p:nvPr>
        </p:nvSpPr>
        <p:spPr>
          <a:xfrm>
            <a:off x="457200" y="548680"/>
            <a:ext cx="8229600" cy="5577483"/>
          </a:xfrm>
        </p:spPr>
        <p:txBody>
          <a:bodyPr/>
          <a:lstStyle/>
          <a:p>
            <a:r>
              <a:rPr lang="pt-BR" dirty="0"/>
              <a:t>Com isso, tudo que o carro roubado fizer, a polícia vai ser notificada;</a:t>
            </a:r>
          </a:p>
        </p:txBody>
      </p:sp>
    </p:spTree>
    <p:extLst>
      <p:ext uri="{BB962C8B-B14F-4D97-AF65-F5344CB8AC3E}">
        <p14:creationId xmlns:p14="http://schemas.microsoft.com/office/powerpoint/2010/main" val="65153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7A654-2251-41A4-89F6-5523DCAF1FDD}"/>
              </a:ext>
            </a:extLst>
          </p:cNvPr>
          <p:cNvSpPr>
            <a:spLocks noGrp="1"/>
          </p:cNvSpPr>
          <p:nvPr>
            <p:ph type="title"/>
          </p:nvPr>
        </p:nvSpPr>
        <p:spPr/>
        <p:txBody>
          <a:bodyPr/>
          <a:lstStyle/>
          <a:p>
            <a:r>
              <a:rPr lang="pt-BR" dirty="0"/>
              <a:t>Aplicações</a:t>
            </a:r>
          </a:p>
        </p:txBody>
      </p:sp>
      <p:sp>
        <p:nvSpPr>
          <p:cNvPr id="3" name="Espaço Reservado para Conteúdo 2">
            <a:extLst>
              <a:ext uri="{FF2B5EF4-FFF2-40B4-BE49-F238E27FC236}">
                <a16:creationId xmlns:a16="http://schemas.microsoft.com/office/drawing/2014/main" id="{46486ECE-446A-4EAC-AAF3-5DBE1D20FE6C}"/>
              </a:ext>
            </a:extLst>
          </p:cNvPr>
          <p:cNvSpPr>
            <a:spLocks noGrp="1"/>
          </p:cNvSpPr>
          <p:nvPr>
            <p:ph idx="1"/>
          </p:nvPr>
        </p:nvSpPr>
        <p:spPr/>
        <p:txBody>
          <a:bodyPr>
            <a:normAutofit fontScale="77500" lnSpcReduction="20000"/>
          </a:bodyPr>
          <a:lstStyle/>
          <a:p>
            <a:r>
              <a:rPr lang="pt-BR" dirty="0"/>
              <a:t>Quando há a modificação de estado de um objeto em que implica na modificação de outros objetos;</a:t>
            </a:r>
          </a:p>
          <a:p>
            <a:r>
              <a:rPr lang="pt-BR" dirty="0"/>
              <a:t>O padrão </a:t>
            </a:r>
            <a:r>
              <a:rPr lang="pt-BR" dirty="0" err="1">
                <a:solidFill>
                  <a:srgbClr val="FF0000"/>
                </a:solidFill>
              </a:rPr>
              <a:t>Observer</a:t>
            </a:r>
            <a:r>
              <a:rPr lang="pt-BR" dirty="0"/>
              <a:t> é muito utilizado em diversas APIs do Java e de outras plataformas também. Esse padrão é útil devido ás boas práticas de programação;</a:t>
            </a:r>
          </a:p>
          <a:p>
            <a:r>
              <a:rPr lang="pt-BR" dirty="0"/>
              <a:t>O padrão </a:t>
            </a:r>
            <a:r>
              <a:rPr lang="pt-BR" dirty="0" err="1">
                <a:solidFill>
                  <a:srgbClr val="FF0000"/>
                </a:solidFill>
              </a:rPr>
              <a:t>Observer</a:t>
            </a:r>
            <a:r>
              <a:rPr lang="pt-BR" dirty="0"/>
              <a:t> pode ser usado quando uma abstração tem dois aspectos, um dependente do outro. </a:t>
            </a:r>
          </a:p>
          <a:p>
            <a:r>
              <a:rPr lang="pt-BR" dirty="0"/>
              <a:t>Quando uma mudança a um objeto requer mudanças a outros objetos e você não sabe quantos outros objetos devem mudar ou quando um objeto deve ser capaz de avisar outros sem fazer suposições sobre quem são os objetos. Em outras palavras, sem criar um acoplamento (ligação) forte entre os objetos.</a:t>
            </a:r>
          </a:p>
          <a:p>
            <a:endParaRPr lang="pt-BR" dirty="0"/>
          </a:p>
        </p:txBody>
      </p:sp>
    </p:spTree>
    <p:extLst>
      <p:ext uri="{BB962C8B-B14F-4D97-AF65-F5344CB8AC3E}">
        <p14:creationId xmlns:p14="http://schemas.microsoft.com/office/powerpoint/2010/main" val="149722642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445</Words>
  <Application>Microsoft Office PowerPoint</Application>
  <PresentationFormat>Apresentação na tela (4:3)</PresentationFormat>
  <Paragraphs>37</Paragraphs>
  <Slides>11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11</vt:i4>
      </vt:variant>
    </vt:vector>
  </HeadingPairs>
  <TitlesOfParts>
    <vt:vector size="14" baseType="lpstr">
      <vt:lpstr>Arial</vt:lpstr>
      <vt:lpstr>Calibri</vt:lpstr>
      <vt:lpstr>Tema do Office</vt:lpstr>
      <vt:lpstr>Padrão de Projeto: Observer</vt:lpstr>
      <vt:lpstr>Características</vt:lpstr>
      <vt:lpstr>Objetivo deste padrão</vt:lpstr>
      <vt:lpstr>Funcionamento</vt:lpstr>
      <vt:lpstr>Exemplo em Diagrama</vt:lpstr>
      <vt:lpstr>Código de exemplo</vt:lpstr>
      <vt:lpstr>Apresentação do PowerPoint</vt:lpstr>
      <vt:lpstr>Apresentação do PowerPoint</vt:lpstr>
      <vt:lpstr>Aplicações</vt:lpstr>
      <vt:lpstr>Pontos Positivos</vt:lpstr>
      <vt:lpstr>Consequências e Pontos Negativos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Padrão de Projeto: Observer</dc:title>
  <dc:creator>Ivanildo</dc:creator>
  <cp:lastModifiedBy>Ian Araújo</cp:lastModifiedBy>
  <cp:revision>14</cp:revision>
  <dcterms:created xsi:type="dcterms:W3CDTF">2019-08-30T18:01:22Z</dcterms:created>
  <dcterms:modified xsi:type="dcterms:W3CDTF">2019-08-30T20:51:12Z</dcterms:modified>
</cp:coreProperties>
</file>